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71" r:id="rId12"/>
    <p:sldId id="272" r:id="rId13"/>
    <p:sldId id="270" r:id="rId14"/>
    <p:sldId id="275" r:id="rId15"/>
    <p:sldId id="274" r:id="rId16"/>
    <p:sldId id="276" r:id="rId17"/>
    <p:sldId id="287" r:id="rId18"/>
    <p:sldId id="288" r:id="rId19"/>
    <p:sldId id="277" r:id="rId20"/>
    <p:sldId id="280" r:id="rId21"/>
    <p:sldId id="279" r:id="rId22"/>
    <p:sldId id="289" r:id="rId23"/>
    <p:sldId id="284" r:id="rId24"/>
    <p:sldId id="285" r:id="rId25"/>
    <p:sldId id="286" r:id="rId26"/>
    <p:sldId id="298" r:id="rId27"/>
    <p:sldId id="291" r:id="rId28"/>
    <p:sldId id="290" r:id="rId29"/>
    <p:sldId id="283" r:id="rId30"/>
    <p:sldId id="292" r:id="rId31"/>
    <p:sldId id="293" r:id="rId32"/>
    <p:sldId id="294" r:id="rId33"/>
    <p:sldId id="299" r:id="rId34"/>
    <p:sldId id="29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AE6"/>
    <a:srgbClr val="DEBAC5"/>
    <a:srgbClr val="FAFFFF"/>
    <a:srgbClr val="E45D84"/>
    <a:srgbClr val="EA7131"/>
    <a:srgbClr val="F8A889"/>
    <a:srgbClr val="80443A"/>
    <a:srgbClr val="458E95"/>
    <a:srgbClr val="EE9EB3"/>
    <a:srgbClr val="1B32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10"/>
  </p:normalViewPr>
  <p:slideViewPr>
    <p:cSldViewPr snapToGrid="0">
      <p:cViewPr varScale="1">
        <p:scale>
          <a:sx n="97" d="100"/>
          <a:sy n="97" d="100"/>
        </p:scale>
        <p:origin x="160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75E1C2-9354-3040-82D6-9CCCAF9835F2}" type="doc">
      <dgm:prSet loTypeId="urn:microsoft.com/office/officeart/2005/8/layout/chevron1" loCatId="" qsTypeId="urn:microsoft.com/office/officeart/2005/8/quickstyle/3d3" qsCatId="3D" csTypeId="urn:microsoft.com/office/officeart/2005/8/colors/colorful4" csCatId="colorful" phldr="1"/>
      <dgm:spPr/>
    </dgm:pt>
    <dgm:pt modelId="{9751E375-81B5-1B4A-B5A6-6E017711344A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3200" b="1" dirty="0">
              <a:solidFill>
                <a:srgbClr val="FFFFFF"/>
              </a:solidFill>
              <a:latin typeface="+mn-lt"/>
              <a:cs typeface="Arial" panose="020B0604020202020204" pitchFamily="34" charset="0"/>
            </a:rPr>
            <a:t>Prevention</a:t>
          </a:r>
        </a:p>
      </dgm:t>
    </dgm:pt>
    <dgm:pt modelId="{40AC2832-65F9-C74A-B3DE-577F24B04AAC}" type="parTrans" cxnId="{679AB47A-AED6-4E4F-8515-31B0D25778AE}">
      <dgm:prSet/>
      <dgm:spPr/>
      <dgm:t>
        <a:bodyPr/>
        <a:lstStyle/>
        <a:p>
          <a:endParaRPr lang="en-US" sz="2800" b="1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gm:t>
    </dgm:pt>
    <dgm:pt modelId="{F88A6C08-8B71-1A44-89E2-52694B7D5FCD}" type="sibTrans" cxnId="{679AB47A-AED6-4E4F-8515-31B0D25778AE}">
      <dgm:prSet/>
      <dgm:spPr/>
      <dgm:t>
        <a:bodyPr/>
        <a:lstStyle/>
        <a:p>
          <a:endParaRPr lang="en-US" sz="2800" b="1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gm:t>
    </dgm:pt>
    <dgm:pt modelId="{E988D894-D80E-6F4E-A63A-49881422665F}">
      <dgm:prSet phldrT="[Text]" custT="1"/>
      <dgm:spPr/>
      <dgm:t>
        <a:bodyPr/>
        <a:lstStyle/>
        <a:p>
          <a:r>
            <a:rPr lang="en-US" sz="2400" b="1" dirty="0">
              <a:solidFill>
                <a:srgbClr val="FFFFFF"/>
              </a:solidFill>
              <a:latin typeface="+mn-lt"/>
              <a:cs typeface="Arial" panose="020B0604020202020204" pitchFamily="34" charset="0"/>
            </a:rPr>
            <a:t>Diagnosis</a:t>
          </a:r>
        </a:p>
      </dgm:t>
    </dgm:pt>
    <dgm:pt modelId="{F2AE032B-2E66-1F47-8562-68203C988367}" type="parTrans" cxnId="{D4079153-7565-5C45-BE26-24D6A56508C6}">
      <dgm:prSet/>
      <dgm:spPr/>
      <dgm:t>
        <a:bodyPr/>
        <a:lstStyle/>
        <a:p>
          <a:endParaRPr lang="en-US" sz="2800" b="1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gm:t>
    </dgm:pt>
    <dgm:pt modelId="{4EBDC201-AEBC-A242-A6F7-E803B948BF0E}" type="sibTrans" cxnId="{D4079153-7565-5C45-BE26-24D6A56508C6}">
      <dgm:prSet/>
      <dgm:spPr/>
      <dgm:t>
        <a:bodyPr/>
        <a:lstStyle/>
        <a:p>
          <a:endParaRPr lang="en-US" sz="2800" b="1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gm:t>
    </dgm:pt>
    <dgm:pt modelId="{990E05CB-0C26-1A43-8732-C61B18944CB9}">
      <dgm:prSet phldrT="[Text]" custT="1"/>
      <dgm:spPr/>
      <dgm:t>
        <a:bodyPr/>
        <a:lstStyle/>
        <a:p>
          <a:r>
            <a:rPr lang="en-US" sz="2400" b="1">
              <a:solidFill>
                <a:srgbClr val="FFFFFF"/>
              </a:solidFill>
              <a:latin typeface="+mn-lt"/>
              <a:cs typeface="Arial" panose="020B0604020202020204" pitchFamily="34" charset="0"/>
            </a:rPr>
            <a:t>Treatment</a:t>
          </a:r>
          <a:endParaRPr lang="en-US" sz="2400" b="1" dirty="0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gm:t>
    </dgm:pt>
    <dgm:pt modelId="{FF7E5F98-BA03-B24B-A43B-6460800C5319}" type="parTrans" cxnId="{224FB126-E11A-F74C-8132-EBE46749F9F1}">
      <dgm:prSet/>
      <dgm:spPr/>
      <dgm:t>
        <a:bodyPr/>
        <a:lstStyle/>
        <a:p>
          <a:endParaRPr lang="en-US" sz="2800" b="1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gm:t>
    </dgm:pt>
    <dgm:pt modelId="{305F2F33-73E3-DD46-BD39-FC08492004DE}" type="sibTrans" cxnId="{224FB126-E11A-F74C-8132-EBE46749F9F1}">
      <dgm:prSet/>
      <dgm:spPr/>
      <dgm:t>
        <a:bodyPr/>
        <a:lstStyle/>
        <a:p>
          <a:endParaRPr lang="en-US" sz="2800" b="1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gm:t>
    </dgm:pt>
    <dgm:pt modelId="{84AF05D3-2B2E-0144-902F-BBF870ADAF40}">
      <dgm:prSet phldrT="[Text]" custT="1"/>
      <dgm:spPr/>
      <dgm:t>
        <a:bodyPr/>
        <a:lstStyle/>
        <a:p>
          <a:r>
            <a:rPr lang="en-US" sz="2400" b="1" dirty="0">
              <a:solidFill>
                <a:srgbClr val="FFFFFF"/>
              </a:solidFill>
              <a:latin typeface="+mn-lt"/>
              <a:cs typeface="Arial" panose="020B0604020202020204" pitchFamily="34" charset="0"/>
            </a:rPr>
            <a:t>Life after Primary Treatment</a:t>
          </a:r>
        </a:p>
      </dgm:t>
    </dgm:pt>
    <dgm:pt modelId="{1EB969B0-39D9-7647-9665-FDC4BF234F01}" type="parTrans" cxnId="{4BDAB7C2-6380-C948-B3FC-F01DE3F57F04}">
      <dgm:prSet/>
      <dgm:spPr/>
      <dgm:t>
        <a:bodyPr/>
        <a:lstStyle/>
        <a:p>
          <a:endParaRPr lang="en-US" sz="2800" b="1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gm:t>
    </dgm:pt>
    <dgm:pt modelId="{6DF1CEA3-2CFE-8A4A-B9EF-A03E5BFC2839}" type="sibTrans" cxnId="{4BDAB7C2-6380-C948-B3FC-F01DE3F57F04}">
      <dgm:prSet/>
      <dgm:spPr/>
      <dgm:t>
        <a:bodyPr/>
        <a:lstStyle/>
        <a:p>
          <a:endParaRPr lang="en-US" sz="2800" b="1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gm:t>
    </dgm:pt>
    <dgm:pt modelId="{E388EC16-2713-F449-9F57-0C471A3745B6}" type="pres">
      <dgm:prSet presAssocID="{6D75E1C2-9354-3040-82D6-9CCCAF9835F2}" presName="Name0" presStyleCnt="0">
        <dgm:presLayoutVars>
          <dgm:dir/>
          <dgm:animLvl val="lvl"/>
          <dgm:resizeHandles val="exact"/>
        </dgm:presLayoutVars>
      </dgm:prSet>
      <dgm:spPr/>
    </dgm:pt>
    <dgm:pt modelId="{E135BACE-C034-5144-BCEA-BB88B36A8576}" type="pres">
      <dgm:prSet presAssocID="{9751E375-81B5-1B4A-B5A6-6E017711344A}" presName="parTxOnly" presStyleLbl="node1" presStyleIdx="0" presStyleCnt="4" custScaleX="153367" custScaleY="171841">
        <dgm:presLayoutVars>
          <dgm:chMax val="0"/>
          <dgm:chPref val="0"/>
          <dgm:bulletEnabled val="1"/>
        </dgm:presLayoutVars>
      </dgm:prSet>
      <dgm:spPr/>
    </dgm:pt>
    <dgm:pt modelId="{29BD1509-ECCD-F847-B205-19FF25A7E849}" type="pres">
      <dgm:prSet presAssocID="{F88A6C08-8B71-1A44-89E2-52694B7D5FCD}" presName="parTxOnlySpace" presStyleCnt="0"/>
      <dgm:spPr/>
    </dgm:pt>
    <dgm:pt modelId="{57C4CE3D-3DA2-664A-BC8A-DB7A909273A5}" type="pres">
      <dgm:prSet presAssocID="{E988D894-D80E-6F4E-A63A-49881422665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2E86604-28CC-C44E-800E-8F9E90F41CA0}" type="pres">
      <dgm:prSet presAssocID="{4EBDC201-AEBC-A242-A6F7-E803B948BF0E}" presName="parTxOnlySpace" presStyleCnt="0"/>
      <dgm:spPr/>
    </dgm:pt>
    <dgm:pt modelId="{C7E10DB0-D915-0440-8035-00A8D45CEEF7}" type="pres">
      <dgm:prSet presAssocID="{990E05CB-0C26-1A43-8732-C61B18944CB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6AA8F5C-3856-7D44-B14C-17BB2D0BDB4E}" type="pres">
      <dgm:prSet presAssocID="{305F2F33-73E3-DD46-BD39-FC08492004DE}" presName="parTxOnlySpace" presStyleCnt="0"/>
      <dgm:spPr/>
    </dgm:pt>
    <dgm:pt modelId="{D52D9AA0-7A9D-404F-BCD0-EF2D5E074BEC}" type="pres">
      <dgm:prSet presAssocID="{84AF05D3-2B2E-0144-902F-BBF870ADAF40}" presName="parTxOnly" presStyleLbl="node1" presStyleIdx="3" presStyleCnt="4" custScaleY="97086">
        <dgm:presLayoutVars>
          <dgm:chMax val="0"/>
          <dgm:chPref val="0"/>
          <dgm:bulletEnabled val="1"/>
        </dgm:presLayoutVars>
      </dgm:prSet>
      <dgm:spPr/>
    </dgm:pt>
  </dgm:ptLst>
  <dgm:cxnLst>
    <dgm:cxn modelId="{224FB126-E11A-F74C-8132-EBE46749F9F1}" srcId="{6D75E1C2-9354-3040-82D6-9CCCAF9835F2}" destId="{990E05CB-0C26-1A43-8732-C61B18944CB9}" srcOrd="2" destOrd="0" parTransId="{FF7E5F98-BA03-B24B-A43B-6460800C5319}" sibTransId="{305F2F33-73E3-DD46-BD39-FC08492004DE}"/>
    <dgm:cxn modelId="{A3CBA534-F2FE-4F4A-B808-5E810390A352}" type="presOf" srcId="{E988D894-D80E-6F4E-A63A-49881422665F}" destId="{57C4CE3D-3DA2-664A-BC8A-DB7A909273A5}" srcOrd="0" destOrd="0" presId="urn:microsoft.com/office/officeart/2005/8/layout/chevron1"/>
    <dgm:cxn modelId="{B9F2D43A-057B-3543-A3CB-720AC635BF1C}" type="presOf" srcId="{9751E375-81B5-1B4A-B5A6-6E017711344A}" destId="{E135BACE-C034-5144-BCEA-BB88B36A8576}" srcOrd="0" destOrd="0" presId="urn:microsoft.com/office/officeart/2005/8/layout/chevron1"/>
    <dgm:cxn modelId="{C949EC42-6CFA-C246-AD51-EEC655118B82}" type="presOf" srcId="{84AF05D3-2B2E-0144-902F-BBF870ADAF40}" destId="{D52D9AA0-7A9D-404F-BCD0-EF2D5E074BEC}" srcOrd="0" destOrd="0" presId="urn:microsoft.com/office/officeart/2005/8/layout/chevron1"/>
    <dgm:cxn modelId="{D4079153-7565-5C45-BE26-24D6A56508C6}" srcId="{6D75E1C2-9354-3040-82D6-9CCCAF9835F2}" destId="{E988D894-D80E-6F4E-A63A-49881422665F}" srcOrd="1" destOrd="0" parTransId="{F2AE032B-2E66-1F47-8562-68203C988367}" sibTransId="{4EBDC201-AEBC-A242-A6F7-E803B948BF0E}"/>
    <dgm:cxn modelId="{679AB47A-AED6-4E4F-8515-31B0D25778AE}" srcId="{6D75E1C2-9354-3040-82D6-9CCCAF9835F2}" destId="{9751E375-81B5-1B4A-B5A6-6E017711344A}" srcOrd="0" destOrd="0" parTransId="{40AC2832-65F9-C74A-B3DE-577F24B04AAC}" sibTransId="{F88A6C08-8B71-1A44-89E2-52694B7D5FCD}"/>
    <dgm:cxn modelId="{89E8219A-828E-3B45-A669-BEE473D82AC0}" type="presOf" srcId="{6D75E1C2-9354-3040-82D6-9CCCAF9835F2}" destId="{E388EC16-2713-F449-9F57-0C471A3745B6}" srcOrd="0" destOrd="0" presId="urn:microsoft.com/office/officeart/2005/8/layout/chevron1"/>
    <dgm:cxn modelId="{139481B6-F59C-3A4E-BBA3-48876E5AECC3}" type="presOf" srcId="{990E05CB-0C26-1A43-8732-C61B18944CB9}" destId="{C7E10DB0-D915-0440-8035-00A8D45CEEF7}" srcOrd="0" destOrd="0" presId="urn:microsoft.com/office/officeart/2005/8/layout/chevron1"/>
    <dgm:cxn modelId="{4BDAB7C2-6380-C948-B3FC-F01DE3F57F04}" srcId="{6D75E1C2-9354-3040-82D6-9CCCAF9835F2}" destId="{84AF05D3-2B2E-0144-902F-BBF870ADAF40}" srcOrd="3" destOrd="0" parTransId="{1EB969B0-39D9-7647-9665-FDC4BF234F01}" sibTransId="{6DF1CEA3-2CFE-8A4A-B9EF-A03E5BFC2839}"/>
    <dgm:cxn modelId="{58C92DDC-F5A4-A54B-BF4E-E527FF369382}" type="presParOf" srcId="{E388EC16-2713-F449-9F57-0C471A3745B6}" destId="{E135BACE-C034-5144-BCEA-BB88B36A8576}" srcOrd="0" destOrd="0" presId="urn:microsoft.com/office/officeart/2005/8/layout/chevron1"/>
    <dgm:cxn modelId="{0B38EBA0-1E3E-B741-9EA9-3E1DCEDE1A1D}" type="presParOf" srcId="{E388EC16-2713-F449-9F57-0C471A3745B6}" destId="{29BD1509-ECCD-F847-B205-19FF25A7E849}" srcOrd="1" destOrd="0" presId="urn:microsoft.com/office/officeart/2005/8/layout/chevron1"/>
    <dgm:cxn modelId="{0632845C-5761-D844-B054-13FAB25ACF15}" type="presParOf" srcId="{E388EC16-2713-F449-9F57-0C471A3745B6}" destId="{57C4CE3D-3DA2-664A-BC8A-DB7A909273A5}" srcOrd="2" destOrd="0" presId="urn:microsoft.com/office/officeart/2005/8/layout/chevron1"/>
    <dgm:cxn modelId="{CD5F1ECF-DA6E-C841-9030-C707F470ACD4}" type="presParOf" srcId="{E388EC16-2713-F449-9F57-0C471A3745B6}" destId="{B2E86604-28CC-C44E-800E-8F9E90F41CA0}" srcOrd="3" destOrd="0" presId="urn:microsoft.com/office/officeart/2005/8/layout/chevron1"/>
    <dgm:cxn modelId="{88DC4C81-71E7-6743-9C28-81C8FECAFA3F}" type="presParOf" srcId="{E388EC16-2713-F449-9F57-0C471A3745B6}" destId="{C7E10DB0-D915-0440-8035-00A8D45CEEF7}" srcOrd="4" destOrd="0" presId="urn:microsoft.com/office/officeart/2005/8/layout/chevron1"/>
    <dgm:cxn modelId="{05A80FC6-5B72-D149-992D-94A1C1535A9C}" type="presParOf" srcId="{E388EC16-2713-F449-9F57-0C471A3745B6}" destId="{36AA8F5C-3856-7D44-B14C-17BB2D0BDB4E}" srcOrd="5" destOrd="0" presId="urn:microsoft.com/office/officeart/2005/8/layout/chevron1"/>
    <dgm:cxn modelId="{D64D91AE-51AF-DA4C-80B7-EE9B13A2C99B}" type="presParOf" srcId="{E388EC16-2713-F449-9F57-0C471A3745B6}" destId="{D52D9AA0-7A9D-404F-BCD0-EF2D5E074BE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5BACE-C034-5144-BCEA-BB88B36A8576}">
      <dsp:nvSpPr>
        <dsp:cNvPr id="0" name=""/>
        <dsp:cNvSpPr/>
      </dsp:nvSpPr>
      <dsp:spPr>
        <a:xfrm>
          <a:off x="2935" y="551624"/>
          <a:ext cx="4265670" cy="1911798"/>
        </a:xfrm>
        <a:prstGeom prst="chevron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FFFF"/>
              </a:solidFill>
              <a:latin typeface="+mn-lt"/>
              <a:cs typeface="Arial" panose="020B0604020202020204" pitchFamily="34" charset="0"/>
            </a:rPr>
            <a:t>Prevention</a:t>
          </a:r>
        </a:p>
      </dsp:txBody>
      <dsp:txXfrm>
        <a:off x="958834" y="551624"/>
        <a:ext cx="2353872" cy="1911798"/>
      </dsp:txXfrm>
    </dsp:sp>
    <dsp:sp modelId="{57C4CE3D-3DA2-664A-BC8A-DB7A909273A5}">
      <dsp:nvSpPr>
        <dsp:cNvPr id="0" name=""/>
        <dsp:cNvSpPr/>
      </dsp:nvSpPr>
      <dsp:spPr>
        <a:xfrm>
          <a:off x="3990471" y="951254"/>
          <a:ext cx="2781348" cy="1112539"/>
        </a:xfrm>
        <a:prstGeom prst="chevron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+mn-lt"/>
              <a:cs typeface="Arial" panose="020B0604020202020204" pitchFamily="34" charset="0"/>
            </a:rPr>
            <a:t>Diagnosis</a:t>
          </a:r>
        </a:p>
      </dsp:txBody>
      <dsp:txXfrm>
        <a:off x="4546741" y="951254"/>
        <a:ext cx="1668809" cy="1112539"/>
      </dsp:txXfrm>
    </dsp:sp>
    <dsp:sp modelId="{C7E10DB0-D915-0440-8035-00A8D45CEEF7}">
      <dsp:nvSpPr>
        <dsp:cNvPr id="0" name=""/>
        <dsp:cNvSpPr/>
      </dsp:nvSpPr>
      <dsp:spPr>
        <a:xfrm>
          <a:off x="6493685" y="951254"/>
          <a:ext cx="2781348" cy="1112539"/>
        </a:xfrm>
        <a:prstGeom prst="chevron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FFFFFF"/>
              </a:solidFill>
              <a:latin typeface="+mn-lt"/>
              <a:cs typeface="Arial" panose="020B0604020202020204" pitchFamily="34" charset="0"/>
            </a:rPr>
            <a:t>Treatment</a:t>
          </a:r>
          <a:endParaRPr lang="en-US" sz="2400" b="1" kern="1200" dirty="0">
            <a:solidFill>
              <a:srgbClr val="FFFFFF"/>
            </a:solidFill>
            <a:latin typeface="+mn-lt"/>
            <a:cs typeface="Arial" panose="020B0604020202020204" pitchFamily="34" charset="0"/>
          </a:endParaRPr>
        </a:p>
      </dsp:txBody>
      <dsp:txXfrm>
        <a:off x="7049955" y="951254"/>
        <a:ext cx="1668809" cy="1112539"/>
      </dsp:txXfrm>
    </dsp:sp>
    <dsp:sp modelId="{D52D9AA0-7A9D-404F-BCD0-EF2D5E074BEC}">
      <dsp:nvSpPr>
        <dsp:cNvPr id="0" name=""/>
        <dsp:cNvSpPr/>
      </dsp:nvSpPr>
      <dsp:spPr>
        <a:xfrm>
          <a:off x="8996898" y="967463"/>
          <a:ext cx="2781348" cy="1080120"/>
        </a:xfrm>
        <a:prstGeom prst="chevron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+mn-lt"/>
              <a:cs typeface="Arial" panose="020B0604020202020204" pitchFamily="34" charset="0"/>
            </a:rPr>
            <a:t>Life after Primary Treatment</a:t>
          </a:r>
        </a:p>
      </dsp:txBody>
      <dsp:txXfrm>
        <a:off x="9536958" y="967463"/>
        <a:ext cx="1701228" cy="1080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6BCB3-7E19-8A48-BAF5-0B7C69FFA70F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A634E-8559-7F4A-AE89-990851908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8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A634E-8559-7F4A-AE89-9908519083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9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10 years ago, for a variety of reasons, I wanted to focus more on prevention, including early detection. This was for personal reasons as well as my growing interest in population health.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7635-1041-BC42-91ED-D15CB911BB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5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8062-FFE0-9844-18F2-AAA2775BA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DA65C-CC2A-EC51-5103-72A90B328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7EEA2-3547-DE3D-A4EA-A79BCEA7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55EB9-948D-8E41-F727-5881B24E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F3FA0-FBC1-46EF-D544-36F1C311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5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87D5-5E78-B0C0-78E0-AC8D0F5EF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14620-8D23-5592-D4D9-05F5A9CEE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BDDB3-03AC-B1BB-F9A8-6C40BFF3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39FEF-D872-93B3-DE8E-3480E8E4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7A695-2D79-2D59-DDA9-0AE76AED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3FA2-2EB4-4CA8-423C-04D3F38374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708F1-F2D9-3FCC-9415-74920E968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75605-2CC9-6C4C-62AF-EB67C5F8B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A9745-14C7-4FB5-4AF1-CC175E9E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E5626-7E8D-C4C9-5BFA-83E3CD99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3D87-EA53-715D-8002-F4CBE2527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13B0C-A44D-971B-F83D-FAF3E92C2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7BC89-9428-F50D-B5CE-BC6E9C5F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94126-6AE4-54E0-D4E3-A939C8FE9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CF04A-5678-0663-68EA-7351ACDC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3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0E3F-4DB1-455D-A40D-6E6FC16F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897E2-790F-CF03-9BE2-530CD085C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70177-3054-E581-8E02-99935B92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B92F3-F2E7-51AA-4671-78F858E7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E4575-3FF9-AA1C-B988-626FC6D7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7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5C7E7-01C2-6E46-5EBF-EE14F0AE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C58CD-D91D-5509-0F2C-0682464C3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EE3EE-8192-441F-80BB-76B132FF0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57609-9C43-3332-D1EC-28DA7878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DBD06-0440-725D-E348-814478A2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1B629-82E1-6571-DFF2-7ED13EA3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FD38B-2C0C-6938-2A66-78C5BAFB4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39151-1744-7044-3E80-F9A200A77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9ED5F-F3F0-2D36-D929-2A072E203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ED5FF6-AB68-1A37-5D15-2B97EFB10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0BC65-D001-521A-4271-7715C0CE8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CF2A4B-9BAD-B17A-8258-FA2B3444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C3A511-ADF8-C316-2047-E8F60BE3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BBD543-E6A4-D27A-5C8D-EEDE3FFC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1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61CE1-5B66-C861-5780-A5464F77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C7471-FCB7-684D-1391-7A56B2FB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07CD5-01E2-51D6-5939-CAEACEAB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A4DA7-9B31-3D18-3291-8FC89CB8A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55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29570-1AFD-C4FF-48EC-1C324A0C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0402E-638D-6FC9-996D-98A179F7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A9E50-5EC0-DDED-B224-F91DFDB0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DAD31-706C-BBDE-7E00-72DFD66A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8C983-B817-AA02-B95A-0150D6091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A9232-734E-B243-60F7-89B18CCC3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1C703-6239-90EB-2E7C-5111F6D6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B1499-8A50-2A48-39F0-3B67E8A9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98716-97E8-9CC7-9A44-D00A8D0DA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4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280F-E81F-DC58-538D-77B32F2F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F68F6-5270-E36D-72E8-6097AC911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332DA-4407-B247-5383-4A842C68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6655B-4B30-FC2A-071D-F0DA3B79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D782-DD61-D9E6-9D43-D66DEEFD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65EB-CC17-3593-BA09-B2557702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7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68C1F-692B-0B68-B210-C72F652C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F7638-ADBD-801E-348A-60EAA7ABD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16C0-60B5-A146-A4C1-4CB792C1D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B04978-D465-A54D-8290-3D1953B2068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7997D-C21E-2BC1-3324-6F508914B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37B41-2594-383B-24EC-110C87E50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9F28CE-DAAC-DC43-87AF-09BC118B2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3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D64FF-2334-EC68-85F5-0CD8F47B34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7E6EA0-4C1D-C24F-62DD-309336258875}"/>
              </a:ext>
            </a:extLst>
          </p:cNvPr>
          <p:cNvSpPr txBox="1"/>
          <p:nvPr/>
        </p:nvSpPr>
        <p:spPr>
          <a:xfrm>
            <a:off x="0" y="0"/>
            <a:ext cx="87980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u="sng" dirty="0">
                <a:latin typeface="Impact" panose="020B0806030902050204" pitchFamily="34" charset="0"/>
              </a:rPr>
              <a:t>THE MISSION ISN’T DONE</a:t>
            </a:r>
            <a:r>
              <a:rPr lang="en-US" sz="6600" dirty="0">
                <a:latin typeface="Impact" panose="020B0806030902050204" pitchFamily="34" charset="0"/>
              </a:rPr>
              <a:t>:</a:t>
            </a:r>
          </a:p>
          <a:p>
            <a:r>
              <a:rPr lang="en-US" sz="3200" b="1" dirty="0"/>
              <a:t>Translating Evidence into Decisive Action to Reduce Delaware’s Breast Cancer Burden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E2CD7A-7FBE-0E51-B414-0906ADE88FF3}"/>
              </a:ext>
            </a:extLst>
          </p:cNvPr>
          <p:cNvSpPr txBox="1"/>
          <p:nvPr/>
        </p:nvSpPr>
        <p:spPr>
          <a:xfrm>
            <a:off x="6587675" y="5188679"/>
            <a:ext cx="5604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Impact" panose="020B0806030902050204" pitchFamily="34" charset="0"/>
              </a:rPr>
              <a:t>Scott D Siegel, PhD, MHCDS</a:t>
            </a:r>
          </a:p>
          <a:p>
            <a:pPr algn="r"/>
            <a:r>
              <a:rPr lang="en-US" sz="1400" dirty="0"/>
              <a:t>Director of Cancer Control &amp; Population Sciences</a:t>
            </a:r>
          </a:p>
          <a:p>
            <a:pPr algn="r"/>
            <a:r>
              <a:rPr lang="en-US" sz="1400" dirty="0"/>
              <a:t>Cawley Center for Translational Cancer Research</a:t>
            </a:r>
          </a:p>
          <a:p>
            <a:pPr algn="r"/>
            <a:r>
              <a:rPr lang="en-US" sz="1400" dirty="0"/>
              <a:t>Helen F. Graham Cancer Center &amp; Research Institute</a:t>
            </a:r>
          </a:p>
          <a:p>
            <a:pPr algn="r"/>
            <a:r>
              <a:rPr lang="en-US" sz="1400" dirty="0"/>
              <a:t>ChristianaCare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F76C20E-0487-A5A8-A278-7247466D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0440"/>
            <a:ext cx="1930400" cy="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226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377CDE3-712F-63E9-87B6-EB51A1038803}"/>
              </a:ext>
            </a:extLst>
          </p:cNvPr>
          <p:cNvSpPr/>
          <p:nvPr/>
        </p:nvSpPr>
        <p:spPr>
          <a:xfrm rot="6455368">
            <a:off x="991932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A7906B-7F05-9A44-3168-40FDBF9A29E0}"/>
              </a:ext>
            </a:extLst>
          </p:cNvPr>
          <p:cNvSpPr/>
          <p:nvPr/>
        </p:nvSpPr>
        <p:spPr>
          <a:xfrm rot="6455368">
            <a:off x="1449132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522C43-A721-6E5B-5E7F-97FA327141A1}"/>
              </a:ext>
            </a:extLst>
          </p:cNvPr>
          <p:cNvSpPr/>
          <p:nvPr/>
        </p:nvSpPr>
        <p:spPr>
          <a:xfrm rot="6455368">
            <a:off x="1893976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96C9C5-FCBF-804E-FBEF-615A79D91185}"/>
              </a:ext>
            </a:extLst>
          </p:cNvPr>
          <p:cNvSpPr/>
          <p:nvPr/>
        </p:nvSpPr>
        <p:spPr>
          <a:xfrm rot="6455368">
            <a:off x="2351176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187172-B525-EDF5-FEB0-DF6EE9332729}"/>
              </a:ext>
            </a:extLst>
          </p:cNvPr>
          <p:cNvSpPr/>
          <p:nvPr/>
        </p:nvSpPr>
        <p:spPr>
          <a:xfrm rot="6455368">
            <a:off x="2796020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449B09-CA35-563A-8991-7C5380E256CC}"/>
              </a:ext>
            </a:extLst>
          </p:cNvPr>
          <p:cNvSpPr/>
          <p:nvPr/>
        </p:nvSpPr>
        <p:spPr>
          <a:xfrm rot="6455368">
            <a:off x="3253220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43C3F2-9FC1-83F9-8EFE-C04A36E077FD}"/>
              </a:ext>
            </a:extLst>
          </p:cNvPr>
          <p:cNvSpPr/>
          <p:nvPr/>
        </p:nvSpPr>
        <p:spPr>
          <a:xfrm rot="6455368">
            <a:off x="3698064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497136-5ED5-BBC5-6EC0-F832EC3712C6}"/>
              </a:ext>
            </a:extLst>
          </p:cNvPr>
          <p:cNvSpPr/>
          <p:nvPr/>
        </p:nvSpPr>
        <p:spPr>
          <a:xfrm rot="6455368">
            <a:off x="4155264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7FB9D3-C4B4-CF90-5DC8-E94B4CC636B0}"/>
              </a:ext>
            </a:extLst>
          </p:cNvPr>
          <p:cNvSpPr/>
          <p:nvPr/>
        </p:nvSpPr>
        <p:spPr>
          <a:xfrm rot="6455368">
            <a:off x="4600110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1F35A8-0062-BA47-B020-F633BDEF5740}"/>
              </a:ext>
            </a:extLst>
          </p:cNvPr>
          <p:cNvSpPr/>
          <p:nvPr/>
        </p:nvSpPr>
        <p:spPr>
          <a:xfrm rot="6455368">
            <a:off x="5057310" y="18748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FDC659-CADE-74F7-68DA-06E4C30E293B}"/>
              </a:ext>
            </a:extLst>
          </p:cNvPr>
          <p:cNvSpPr/>
          <p:nvPr/>
        </p:nvSpPr>
        <p:spPr>
          <a:xfrm rot="6455368">
            <a:off x="991932" y="23320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2BA4F5-3B63-54C6-B7D4-6FF9A6367623}"/>
              </a:ext>
            </a:extLst>
          </p:cNvPr>
          <p:cNvSpPr/>
          <p:nvPr/>
        </p:nvSpPr>
        <p:spPr>
          <a:xfrm rot="6455368">
            <a:off x="1449132" y="2332038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A96452-B7BE-E08C-F962-7F0BB293BECC}"/>
              </a:ext>
            </a:extLst>
          </p:cNvPr>
          <p:cNvSpPr/>
          <p:nvPr/>
        </p:nvSpPr>
        <p:spPr>
          <a:xfrm rot="6455368">
            <a:off x="1893976" y="2332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D47556-594D-A0E4-84B8-AAC1A9C769AE}"/>
              </a:ext>
            </a:extLst>
          </p:cNvPr>
          <p:cNvSpPr/>
          <p:nvPr/>
        </p:nvSpPr>
        <p:spPr>
          <a:xfrm rot="6455368">
            <a:off x="2351176" y="2332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1723-51D2-3F25-4E2B-6DFA99C7AD53}"/>
              </a:ext>
            </a:extLst>
          </p:cNvPr>
          <p:cNvSpPr/>
          <p:nvPr/>
        </p:nvSpPr>
        <p:spPr>
          <a:xfrm rot="6455368">
            <a:off x="2796020" y="2332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4FE1E7-9DD4-1EBA-C306-59D37C5DED9C}"/>
              </a:ext>
            </a:extLst>
          </p:cNvPr>
          <p:cNvSpPr/>
          <p:nvPr/>
        </p:nvSpPr>
        <p:spPr>
          <a:xfrm rot="6455368">
            <a:off x="3253220" y="2332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09F72C-7C04-92A0-61C5-2CC487EAEE94}"/>
              </a:ext>
            </a:extLst>
          </p:cNvPr>
          <p:cNvSpPr/>
          <p:nvPr/>
        </p:nvSpPr>
        <p:spPr>
          <a:xfrm rot="6455368">
            <a:off x="3698064" y="2332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6C20719-1256-8543-436B-514A0BE1E408}"/>
              </a:ext>
            </a:extLst>
          </p:cNvPr>
          <p:cNvSpPr/>
          <p:nvPr/>
        </p:nvSpPr>
        <p:spPr>
          <a:xfrm rot="6455368">
            <a:off x="4155264" y="2332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6C995D-E5EF-D570-BBCA-7B59CF6E8579}"/>
              </a:ext>
            </a:extLst>
          </p:cNvPr>
          <p:cNvSpPr/>
          <p:nvPr/>
        </p:nvSpPr>
        <p:spPr>
          <a:xfrm rot="6455368">
            <a:off x="4600110" y="2332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CD5B91-3864-BB05-CC08-EAB7F64FF927}"/>
              </a:ext>
            </a:extLst>
          </p:cNvPr>
          <p:cNvSpPr/>
          <p:nvPr/>
        </p:nvSpPr>
        <p:spPr>
          <a:xfrm rot="6455368">
            <a:off x="5057310" y="2332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EB8A34-F153-5447-3CFE-078020AF742B}"/>
              </a:ext>
            </a:extLst>
          </p:cNvPr>
          <p:cNvSpPr/>
          <p:nvPr/>
        </p:nvSpPr>
        <p:spPr>
          <a:xfrm rot="6455368">
            <a:off x="991932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E6DA06-FCB7-C67E-6EB2-AA81C4C64A3C}"/>
              </a:ext>
            </a:extLst>
          </p:cNvPr>
          <p:cNvSpPr/>
          <p:nvPr/>
        </p:nvSpPr>
        <p:spPr>
          <a:xfrm rot="6455368">
            <a:off x="1449132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BA35F1-23BF-AA5C-E9C5-96F9AFB657E4}"/>
              </a:ext>
            </a:extLst>
          </p:cNvPr>
          <p:cNvSpPr/>
          <p:nvPr/>
        </p:nvSpPr>
        <p:spPr>
          <a:xfrm rot="6455368">
            <a:off x="1893976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75CB63B-0B10-AB2B-A520-2B9F2A4D8C7F}"/>
              </a:ext>
            </a:extLst>
          </p:cNvPr>
          <p:cNvSpPr/>
          <p:nvPr/>
        </p:nvSpPr>
        <p:spPr>
          <a:xfrm rot="6455368">
            <a:off x="2351176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5F011E1-5B8D-92A3-4B51-13E1F67A4415}"/>
              </a:ext>
            </a:extLst>
          </p:cNvPr>
          <p:cNvSpPr/>
          <p:nvPr/>
        </p:nvSpPr>
        <p:spPr>
          <a:xfrm rot="6455368">
            <a:off x="2796020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90A080E-14C0-0EB4-D25A-AD48F9FCCE87}"/>
              </a:ext>
            </a:extLst>
          </p:cNvPr>
          <p:cNvSpPr/>
          <p:nvPr/>
        </p:nvSpPr>
        <p:spPr>
          <a:xfrm rot="6455368">
            <a:off x="3253220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29C565D-57D0-434F-E2BE-9EA6323DC880}"/>
              </a:ext>
            </a:extLst>
          </p:cNvPr>
          <p:cNvSpPr/>
          <p:nvPr/>
        </p:nvSpPr>
        <p:spPr>
          <a:xfrm rot="6455368">
            <a:off x="3698064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927086-6669-85D7-0B7B-A6FC15055F07}"/>
              </a:ext>
            </a:extLst>
          </p:cNvPr>
          <p:cNvSpPr/>
          <p:nvPr/>
        </p:nvSpPr>
        <p:spPr>
          <a:xfrm rot="6455368">
            <a:off x="4155264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F3F1D8-A46A-65E9-85B7-1BE04F5BC31A}"/>
              </a:ext>
            </a:extLst>
          </p:cNvPr>
          <p:cNvSpPr/>
          <p:nvPr/>
        </p:nvSpPr>
        <p:spPr>
          <a:xfrm rot="6455368">
            <a:off x="4600110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51D0F7C-E611-D9BE-8ADA-50C649F4C8A2}"/>
              </a:ext>
            </a:extLst>
          </p:cNvPr>
          <p:cNvSpPr/>
          <p:nvPr/>
        </p:nvSpPr>
        <p:spPr>
          <a:xfrm rot="6455368">
            <a:off x="5057310" y="2789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5269105-D249-0A50-FFED-43D831C1FD2D}"/>
              </a:ext>
            </a:extLst>
          </p:cNvPr>
          <p:cNvSpPr/>
          <p:nvPr/>
        </p:nvSpPr>
        <p:spPr>
          <a:xfrm rot="6455368">
            <a:off x="991932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1456D9F-7154-337F-827C-160DDA3CFB4F}"/>
              </a:ext>
            </a:extLst>
          </p:cNvPr>
          <p:cNvSpPr/>
          <p:nvPr/>
        </p:nvSpPr>
        <p:spPr>
          <a:xfrm rot="6455368">
            <a:off x="1449132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AD331C-F9E5-D866-788A-2F233D85BDEB}"/>
              </a:ext>
            </a:extLst>
          </p:cNvPr>
          <p:cNvSpPr/>
          <p:nvPr/>
        </p:nvSpPr>
        <p:spPr>
          <a:xfrm rot="6455368">
            <a:off x="1893976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0413416-966C-CB20-2BA5-ED0002D7546E}"/>
              </a:ext>
            </a:extLst>
          </p:cNvPr>
          <p:cNvSpPr/>
          <p:nvPr/>
        </p:nvSpPr>
        <p:spPr>
          <a:xfrm rot="6455368">
            <a:off x="2351176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E30B569-7FB9-2CD4-9A0A-4276CFA1CAFD}"/>
              </a:ext>
            </a:extLst>
          </p:cNvPr>
          <p:cNvSpPr/>
          <p:nvPr/>
        </p:nvSpPr>
        <p:spPr>
          <a:xfrm rot="6455368">
            <a:off x="2796020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620A479-086C-7C42-0E32-160FB54F5721}"/>
              </a:ext>
            </a:extLst>
          </p:cNvPr>
          <p:cNvSpPr/>
          <p:nvPr/>
        </p:nvSpPr>
        <p:spPr>
          <a:xfrm rot="6455368">
            <a:off x="3253220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42D5A9F-42AB-FBF1-6F0D-12A81EE9AAB2}"/>
              </a:ext>
            </a:extLst>
          </p:cNvPr>
          <p:cNvSpPr/>
          <p:nvPr/>
        </p:nvSpPr>
        <p:spPr>
          <a:xfrm rot="6455368">
            <a:off x="3698064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CFFA86D-BA91-4182-0700-404278AB7C9D}"/>
              </a:ext>
            </a:extLst>
          </p:cNvPr>
          <p:cNvSpPr/>
          <p:nvPr/>
        </p:nvSpPr>
        <p:spPr>
          <a:xfrm rot="6455368">
            <a:off x="4155264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E8CDC95-521D-AB08-ABF7-DD5E4014AC8F}"/>
              </a:ext>
            </a:extLst>
          </p:cNvPr>
          <p:cNvSpPr/>
          <p:nvPr/>
        </p:nvSpPr>
        <p:spPr>
          <a:xfrm rot="6455368">
            <a:off x="4600110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7DA5BBF-AF21-13A0-CC68-D56F3631D29E}"/>
              </a:ext>
            </a:extLst>
          </p:cNvPr>
          <p:cNvSpPr/>
          <p:nvPr/>
        </p:nvSpPr>
        <p:spPr>
          <a:xfrm rot="6455368">
            <a:off x="5057310" y="3246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14FFB7C-EB0F-5950-CC07-8595FAF3D693}"/>
              </a:ext>
            </a:extLst>
          </p:cNvPr>
          <p:cNvSpPr/>
          <p:nvPr/>
        </p:nvSpPr>
        <p:spPr>
          <a:xfrm rot="6455368">
            <a:off x="1004288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0EF8521-8409-E526-DD67-D748196092AE}"/>
              </a:ext>
            </a:extLst>
          </p:cNvPr>
          <p:cNvSpPr/>
          <p:nvPr/>
        </p:nvSpPr>
        <p:spPr>
          <a:xfrm rot="6455368">
            <a:off x="1461488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6A2A915-5275-B94A-395D-EA8F39D89171}"/>
              </a:ext>
            </a:extLst>
          </p:cNvPr>
          <p:cNvSpPr/>
          <p:nvPr/>
        </p:nvSpPr>
        <p:spPr>
          <a:xfrm rot="6455368">
            <a:off x="1906332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6717174-8B7B-1C33-766A-394AD395288A}"/>
              </a:ext>
            </a:extLst>
          </p:cNvPr>
          <p:cNvSpPr/>
          <p:nvPr/>
        </p:nvSpPr>
        <p:spPr>
          <a:xfrm rot="6455368">
            <a:off x="2363532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521AA35-60D3-5A7D-0E09-22FDEEA38B59}"/>
              </a:ext>
            </a:extLst>
          </p:cNvPr>
          <p:cNvSpPr/>
          <p:nvPr/>
        </p:nvSpPr>
        <p:spPr>
          <a:xfrm rot="6455368">
            <a:off x="2808376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5A27754-FE1F-5B4D-F3F7-D75C783BE798}"/>
              </a:ext>
            </a:extLst>
          </p:cNvPr>
          <p:cNvSpPr/>
          <p:nvPr/>
        </p:nvSpPr>
        <p:spPr>
          <a:xfrm rot="6455368">
            <a:off x="3265576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BDB5895-BEEE-F309-B707-4D406C367989}"/>
              </a:ext>
            </a:extLst>
          </p:cNvPr>
          <p:cNvSpPr/>
          <p:nvPr/>
        </p:nvSpPr>
        <p:spPr>
          <a:xfrm rot="6455368">
            <a:off x="3710420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D6C4F1-01FB-A846-9FB1-93206D4DCFCE}"/>
              </a:ext>
            </a:extLst>
          </p:cNvPr>
          <p:cNvSpPr/>
          <p:nvPr/>
        </p:nvSpPr>
        <p:spPr>
          <a:xfrm rot="6455368">
            <a:off x="4167620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D1BDCE6-5C1B-809D-C76B-80E89FCAAF14}"/>
              </a:ext>
            </a:extLst>
          </p:cNvPr>
          <p:cNvSpPr/>
          <p:nvPr/>
        </p:nvSpPr>
        <p:spPr>
          <a:xfrm rot="6455368">
            <a:off x="4612466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E51D5E6-56E6-06F5-7C1F-D630902029E1}"/>
              </a:ext>
            </a:extLst>
          </p:cNvPr>
          <p:cNvSpPr/>
          <p:nvPr/>
        </p:nvSpPr>
        <p:spPr>
          <a:xfrm rot="6455368">
            <a:off x="5069666" y="3703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1265D46-A808-0895-FADD-695F2CCB0195}"/>
              </a:ext>
            </a:extLst>
          </p:cNvPr>
          <p:cNvSpPr/>
          <p:nvPr/>
        </p:nvSpPr>
        <p:spPr>
          <a:xfrm rot="6455368">
            <a:off x="1004288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65406DF-780F-0122-7B70-A055122143C5}"/>
              </a:ext>
            </a:extLst>
          </p:cNvPr>
          <p:cNvSpPr/>
          <p:nvPr/>
        </p:nvSpPr>
        <p:spPr>
          <a:xfrm rot="6455368">
            <a:off x="1461488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11CA0DF-85AA-A4D3-14DE-A72849BBF4A5}"/>
              </a:ext>
            </a:extLst>
          </p:cNvPr>
          <p:cNvSpPr/>
          <p:nvPr/>
        </p:nvSpPr>
        <p:spPr>
          <a:xfrm rot="6455368">
            <a:off x="1906332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B22CCF8-5316-59D3-CCA7-AD5A30DC1EE6}"/>
              </a:ext>
            </a:extLst>
          </p:cNvPr>
          <p:cNvSpPr/>
          <p:nvPr/>
        </p:nvSpPr>
        <p:spPr>
          <a:xfrm rot="6455368">
            <a:off x="2363532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4F075AC-51FB-B000-7B53-92389F16432B}"/>
              </a:ext>
            </a:extLst>
          </p:cNvPr>
          <p:cNvSpPr/>
          <p:nvPr/>
        </p:nvSpPr>
        <p:spPr>
          <a:xfrm rot="6455368">
            <a:off x="2808376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34CBC19-C5F8-5B2A-E9E9-07A8FF46FAEA}"/>
              </a:ext>
            </a:extLst>
          </p:cNvPr>
          <p:cNvSpPr/>
          <p:nvPr/>
        </p:nvSpPr>
        <p:spPr>
          <a:xfrm rot="6455368">
            <a:off x="3265576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B54EC92-C396-5653-5645-B8A865A23EA4}"/>
              </a:ext>
            </a:extLst>
          </p:cNvPr>
          <p:cNvSpPr/>
          <p:nvPr/>
        </p:nvSpPr>
        <p:spPr>
          <a:xfrm rot="6455368">
            <a:off x="3710420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D643690-1B4F-0435-24FC-DF8BEA4EA582}"/>
              </a:ext>
            </a:extLst>
          </p:cNvPr>
          <p:cNvSpPr/>
          <p:nvPr/>
        </p:nvSpPr>
        <p:spPr>
          <a:xfrm rot="6455368">
            <a:off x="4167620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D1524C6-88D3-DF71-AFB5-810E9FF89BC0}"/>
              </a:ext>
            </a:extLst>
          </p:cNvPr>
          <p:cNvSpPr/>
          <p:nvPr/>
        </p:nvSpPr>
        <p:spPr>
          <a:xfrm rot="6455368">
            <a:off x="4612466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A4D4F7-EB7E-866B-F1BC-F6CB70DE78B0}"/>
              </a:ext>
            </a:extLst>
          </p:cNvPr>
          <p:cNvSpPr/>
          <p:nvPr/>
        </p:nvSpPr>
        <p:spPr>
          <a:xfrm rot="6455368">
            <a:off x="5069666" y="41608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1147126-722B-8953-753E-7B105B5D4827}"/>
              </a:ext>
            </a:extLst>
          </p:cNvPr>
          <p:cNvSpPr/>
          <p:nvPr/>
        </p:nvSpPr>
        <p:spPr>
          <a:xfrm rot="6455368">
            <a:off x="1004288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FA19319-1DAB-F05C-5654-47D808E568C1}"/>
              </a:ext>
            </a:extLst>
          </p:cNvPr>
          <p:cNvSpPr/>
          <p:nvPr/>
        </p:nvSpPr>
        <p:spPr>
          <a:xfrm rot="6455368">
            <a:off x="1461488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1A49520-088D-BE26-B6ED-8497D38B37F5}"/>
              </a:ext>
            </a:extLst>
          </p:cNvPr>
          <p:cNvSpPr/>
          <p:nvPr/>
        </p:nvSpPr>
        <p:spPr>
          <a:xfrm rot="6455368">
            <a:off x="1906332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85D2C9F-A01F-DAE4-4710-308B1EBF2528}"/>
              </a:ext>
            </a:extLst>
          </p:cNvPr>
          <p:cNvSpPr/>
          <p:nvPr/>
        </p:nvSpPr>
        <p:spPr>
          <a:xfrm rot="6455368">
            <a:off x="2363532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1C0CBE8-B789-AEFD-C0B4-8138356C7B41}"/>
              </a:ext>
            </a:extLst>
          </p:cNvPr>
          <p:cNvSpPr/>
          <p:nvPr/>
        </p:nvSpPr>
        <p:spPr>
          <a:xfrm rot="6455368">
            <a:off x="2808376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7CED1EF-D163-F7C4-44AF-F90696C3EA8D}"/>
              </a:ext>
            </a:extLst>
          </p:cNvPr>
          <p:cNvSpPr/>
          <p:nvPr/>
        </p:nvSpPr>
        <p:spPr>
          <a:xfrm rot="6455368">
            <a:off x="3265576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B7BBFDB-16F2-3800-6253-329879CEDFD4}"/>
              </a:ext>
            </a:extLst>
          </p:cNvPr>
          <p:cNvSpPr/>
          <p:nvPr/>
        </p:nvSpPr>
        <p:spPr>
          <a:xfrm rot="6455368">
            <a:off x="3710420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F1B7598-EFB8-E212-5B85-AF2E6901753D}"/>
              </a:ext>
            </a:extLst>
          </p:cNvPr>
          <p:cNvSpPr/>
          <p:nvPr/>
        </p:nvSpPr>
        <p:spPr>
          <a:xfrm rot="6455368">
            <a:off x="4167620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8CA056F-03F8-F8CA-F9E7-6BDE3AE7E33E}"/>
              </a:ext>
            </a:extLst>
          </p:cNvPr>
          <p:cNvSpPr/>
          <p:nvPr/>
        </p:nvSpPr>
        <p:spPr>
          <a:xfrm rot="6455368">
            <a:off x="4612466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6357A11-EC1C-6A06-CA20-F789E523E24B}"/>
              </a:ext>
            </a:extLst>
          </p:cNvPr>
          <p:cNvSpPr/>
          <p:nvPr/>
        </p:nvSpPr>
        <p:spPr>
          <a:xfrm rot="6455368">
            <a:off x="5069666" y="46180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2560FF9-692E-DB1B-89BC-72B4EAD0E754}"/>
              </a:ext>
            </a:extLst>
          </p:cNvPr>
          <p:cNvSpPr/>
          <p:nvPr/>
        </p:nvSpPr>
        <p:spPr>
          <a:xfrm rot="6455368">
            <a:off x="1004288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7C0C6D8-38D4-B4F5-7840-CC3CE34FCCFD}"/>
              </a:ext>
            </a:extLst>
          </p:cNvPr>
          <p:cNvSpPr/>
          <p:nvPr/>
        </p:nvSpPr>
        <p:spPr>
          <a:xfrm rot="6455368">
            <a:off x="1461488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A6BF14E-2B89-337F-34FF-B35778093603}"/>
              </a:ext>
            </a:extLst>
          </p:cNvPr>
          <p:cNvSpPr/>
          <p:nvPr/>
        </p:nvSpPr>
        <p:spPr>
          <a:xfrm rot="6455368">
            <a:off x="1906332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B322B62-0D2A-49AA-7A6A-7FD352328A97}"/>
              </a:ext>
            </a:extLst>
          </p:cNvPr>
          <p:cNvSpPr/>
          <p:nvPr/>
        </p:nvSpPr>
        <p:spPr>
          <a:xfrm rot="6455368">
            <a:off x="2363532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CD70D0A-6C01-2C5A-064D-01AE72160420}"/>
              </a:ext>
            </a:extLst>
          </p:cNvPr>
          <p:cNvSpPr/>
          <p:nvPr/>
        </p:nvSpPr>
        <p:spPr>
          <a:xfrm rot="6455368">
            <a:off x="2808376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6031700-EDF7-3CD4-5756-837F41455256}"/>
              </a:ext>
            </a:extLst>
          </p:cNvPr>
          <p:cNvSpPr/>
          <p:nvPr/>
        </p:nvSpPr>
        <p:spPr>
          <a:xfrm rot="6455368">
            <a:off x="3265576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4CFA8D7-5121-C4B1-817B-BD583C7A8025}"/>
              </a:ext>
            </a:extLst>
          </p:cNvPr>
          <p:cNvSpPr/>
          <p:nvPr/>
        </p:nvSpPr>
        <p:spPr>
          <a:xfrm rot="6455368">
            <a:off x="3710420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662B0EF-A133-83A3-1A19-6BC7BD388290}"/>
              </a:ext>
            </a:extLst>
          </p:cNvPr>
          <p:cNvSpPr/>
          <p:nvPr/>
        </p:nvSpPr>
        <p:spPr>
          <a:xfrm rot="6455368">
            <a:off x="4167620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F407E70-0E40-024E-150E-7CA668207D0B}"/>
              </a:ext>
            </a:extLst>
          </p:cNvPr>
          <p:cNvSpPr/>
          <p:nvPr/>
        </p:nvSpPr>
        <p:spPr>
          <a:xfrm rot="6455368">
            <a:off x="4612466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5D4EC05-67C8-57BC-608E-492A95A7D26F}"/>
              </a:ext>
            </a:extLst>
          </p:cNvPr>
          <p:cNvSpPr/>
          <p:nvPr/>
        </p:nvSpPr>
        <p:spPr>
          <a:xfrm rot="6455368">
            <a:off x="5069666" y="50752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05D6536-F910-37B5-7F1D-B2C9CA52F9C0}"/>
              </a:ext>
            </a:extLst>
          </p:cNvPr>
          <p:cNvSpPr/>
          <p:nvPr/>
        </p:nvSpPr>
        <p:spPr>
          <a:xfrm rot="6455368">
            <a:off x="1004288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137386D-0CB9-2E46-4410-6CFEB7A34F44}"/>
              </a:ext>
            </a:extLst>
          </p:cNvPr>
          <p:cNvSpPr/>
          <p:nvPr/>
        </p:nvSpPr>
        <p:spPr>
          <a:xfrm rot="6455368">
            <a:off x="1461488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F7C0E4E-C974-C78A-CDA0-DA8E9096F63A}"/>
              </a:ext>
            </a:extLst>
          </p:cNvPr>
          <p:cNvSpPr/>
          <p:nvPr/>
        </p:nvSpPr>
        <p:spPr>
          <a:xfrm rot="6455368">
            <a:off x="1906332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B9CD048-2452-7FDC-EEBA-193BAEE9CAEC}"/>
              </a:ext>
            </a:extLst>
          </p:cNvPr>
          <p:cNvSpPr/>
          <p:nvPr/>
        </p:nvSpPr>
        <p:spPr>
          <a:xfrm rot="6455368">
            <a:off x="2363532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1E86D10-EC21-E34B-4056-F394001FE69F}"/>
              </a:ext>
            </a:extLst>
          </p:cNvPr>
          <p:cNvSpPr/>
          <p:nvPr/>
        </p:nvSpPr>
        <p:spPr>
          <a:xfrm rot="6455368">
            <a:off x="2808376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63CAFD53-CC6C-BAE5-B620-7C001890BC44}"/>
              </a:ext>
            </a:extLst>
          </p:cNvPr>
          <p:cNvSpPr/>
          <p:nvPr/>
        </p:nvSpPr>
        <p:spPr>
          <a:xfrm rot="6455368">
            <a:off x="3265576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115611A-2DAA-764B-0C30-5BBB3B50E034}"/>
              </a:ext>
            </a:extLst>
          </p:cNvPr>
          <p:cNvSpPr/>
          <p:nvPr/>
        </p:nvSpPr>
        <p:spPr>
          <a:xfrm rot="6455368">
            <a:off x="3710420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6C6D7AD-2907-39E2-2916-A50383616AC7}"/>
              </a:ext>
            </a:extLst>
          </p:cNvPr>
          <p:cNvSpPr/>
          <p:nvPr/>
        </p:nvSpPr>
        <p:spPr>
          <a:xfrm rot="6455368">
            <a:off x="4167620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B23DC56-02CD-F6EB-9F06-48F393222BA0}"/>
              </a:ext>
            </a:extLst>
          </p:cNvPr>
          <p:cNvSpPr/>
          <p:nvPr/>
        </p:nvSpPr>
        <p:spPr>
          <a:xfrm rot="6455368">
            <a:off x="4612466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C9CCDD1-8737-D2B1-9B84-938BA6456102}"/>
              </a:ext>
            </a:extLst>
          </p:cNvPr>
          <p:cNvSpPr/>
          <p:nvPr/>
        </p:nvSpPr>
        <p:spPr>
          <a:xfrm rot="6455368">
            <a:off x="5069666" y="55324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B85ED15-326D-2F38-8EB6-EE2DD7AF0358}"/>
              </a:ext>
            </a:extLst>
          </p:cNvPr>
          <p:cNvSpPr/>
          <p:nvPr/>
        </p:nvSpPr>
        <p:spPr>
          <a:xfrm rot="6455368">
            <a:off x="1004288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A49DA04-3432-A493-8F19-EC9AD353E903}"/>
              </a:ext>
            </a:extLst>
          </p:cNvPr>
          <p:cNvSpPr/>
          <p:nvPr/>
        </p:nvSpPr>
        <p:spPr>
          <a:xfrm rot="6455368">
            <a:off x="1461488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A299C21-9C18-7FFA-8B2B-51B36FB2AC59}"/>
              </a:ext>
            </a:extLst>
          </p:cNvPr>
          <p:cNvSpPr/>
          <p:nvPr/>
        </p:nvSpPr>
        <p:spPr>
          <a:xfrm rot="6455368">
            <a:off x="1906332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A184071-120C-342C-33F1-D469CFEBB47F}"/>
              </a:ext>
            </a:extLst>
          </p:cNvPr>
          <p:cNvSpPr/>
          <p:nvPr/>
        </p:nvSpPr>
        <p:spPr>
          <a:xfrm rot="6455368">
            <a:off x="2363532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CF416F6-7A6B-41CB-B2CD-7F9361E198A6}"/>
              </a:ext>
            </a:extLst>
          </p:cNvPr>
          <p:cNvSpPr/>
          <p:nvPr/>
        </p:nvSpPr>
        <p:spPr>
          <a:xfrm rot="6455368">
            <a:off x="2808376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ABBE396-0D84-1C42-E156-25F01471EFFE}"/>
              </a:ext>
            </a:extLst>
          </p:cNvPr>
          <p:cNvSpPr/>
          <p:nvPr/>
        </p:nvSpPr>
        <p:spPr>
          <a:xfrm rot="6455368">
            <a:off x="3265576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E68FE4F-CE62-0BC1-9794-4E18B177CB4C}"/>
              </a:ext>
            </a:extLst>
          </p:cNvPr>
          <p:cNvSpPr/>
          <p:nvPr/>
        </p:nvSpPr>
        <p:spPr>
          <a:xfrm rot="6455368">
            <a:off x="3710420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9E2490B-9E42-D846-75D1-3F55BE22BDCE}"/>
              </a:ext>
            </a:extLst>
          </p:cNvPr>
          <p:cNvSpPr/>
          <p:nvPr/>
        </p:nvSpPr>
        <p:spPr>
          <a:xfrm rot="6455368">
            <a:off x="4167620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45793739-974F-10CF-EEA2-628252433661}"/>
              </a:ext>
            </a:extLst>
          </p:cNvPr>
          <p:cNvSpPr/>
          <p:nvPr/>
        </p:nvSpPr>
        <p:spPr>
          <a:xfrm rot="6455368">
            <a:off x="4612466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93BB20A9-C772-EDA6-10BD-033181BA228B}"/>
              </a:ext>
            </a:extLst>
          </p:cNvPr>
          <p:cNvSpPr/>
          <p:nvPr/>
        </p:nvSpPr>
        <p:spPr>
          <a:xfrm rot="6455368">
            <a:off x="5069666" y="5989638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44DF188C-D6D1-ED47-638D-25B3520A74D2}"/>
              </a:ext>
            </a:extLst>
          </p:cNvPr>
          <p:cNvSpPr/>
          <p:nvPr/>
        </p:nvSpPr>
        <p:spPr>
          <a:xfrm>
            <a:off x="6594386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16531C4F-0B2F-317C-DC35-88AEC13A0196}"/>
              </a:ext>
            </a:extLst>
          </p:cNvPr>
          <p:cNvSpPr/>
          <p:nvPr/>
        </p:nvSpPr>
        <p:spPr>
          <a:xfrm>
            <a:off x="7051586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6FD42332-5C82-C927-5615-95EEF2F19F74}"/>
              </a:ext>
            </a:extLst>
          </p:cNvPr>
          <p:cNvSpPr/>
          <p:nvPr/>
        </p:nvSpPr>
        <p:spPr>
          <a:xfrm>
            <a:off x="7496430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99321DC6-5EF6-79EA-4322-C33B75797029}"/>
              </a:ext>
            </a:extLst>
          </p:cNvPr>
          <p:cNvSpPr/>
          <p:nvPr/>
        </p:nvSpPr>
        <p:spPr>
          <a:xfrm>
            <a:off x="7953630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047BE07B-F200-1F58-9794-86E965EC9A35}"/>
              </a:ext>
            </a:extLst>
          </p:cNvPr>
          <p:cNvSpPr/>
          <p:nvPr/>
        </p:nvSpPr>
        <p:spPr>
          <a:xfrm>
            <a:off x="8398474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81582E11-C690-7417-01B6-B0677BCDB3AD}"/>
              </a:ext>
            </a:extLst>
          </p:cNvPr>
          <p:cNvSpPr/>
          <p:nvPr/>
        </p:nvSpPr>
        <p:spPr>
          <a:xfrm>
            <a:off x="8855674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0DA87C0-A3C8-27F6-8CFA-ABDC57A8FD12}"/>
              </a:ext>
            </a:extLst>
          </p:cNvPr>
          <p:cNvSpPr/>
          <p:nvPr/>
        </p:nvSpPr>
        <p:spPr>
          <a:xfrm>
            <a:off x="9300518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2A13A093-30B4-9310-EE6E-52EDF84E95F0}"/>
              </a:ext>
            </a:extLst>
          </p:cNvPr>
          <p:cNvSpPr/>
          <p:nvPr/>
        </p:nvSpPr>
        <p:spPr>
          <a:xfrm>
            <a:off x="9757718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0D217FB1-9A57-37B3-3086-8D677B82243F}"/>
              </a:ext>
            </a:extLst>
          </p:cNvPr>
          <p:cNvSpPr/>
          <p:nvPr/>
        </p:nvSpPr>
        <p:spPr>
          <a:xfrm>
            <a:off x="10202564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578B60D6-46B6-6656-EE4D-CDD9B1E15908}"/>
              </a:ext>
            </a:extLst>
          </p:cNvPr>
          <p:cNvSpPr/>
          <p:nvPr/>
        </p:nvSpPr>
        <p:spPr>
          <a:xfrm>
            <a:off x="10659764" y="18164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B6EDD9A5-0627-6A89-E235-119BE8C9B5D4}"/>
              </a:ext>
            </a:extLst>
          </p:cNvPr>
          <p:cNvSpPr/>
          <p:nvPr/>
        </p:nvSpPr>
        <p:spPr>
          <a:xfrm>
            <a:off x="6594386" y="22736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86C6B03D-AE1A-2B6B-719B-E0A6217D60DA}"/>
              </a:ext>
            </a:extLst>
          </p:cNvPr>
          <p:cNvSpPr/>
          <p:nvPr/>
        </p:nvSpPr>
        <p:spPr>
          <a:xfrm>
            <a:off x="7051586" y="22736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CB5C7A1A-E1B0-4BD4-3361-53C32D724231}"/>
              </a:ext>
            </a:extLst>
          </p:cNvPr>
          <p:cNvSpPr/>
          <p:nvPr/>
        </p:nvSpPr>
        <p:spPr>
          <a:xfrm>
            <a:off x="7496430" y="22736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8E29103C-957E-4461-C5BF-B91B3AC76325}"/>
              </a:ext>
            </a:extLst>
          </p:cNvPr>
          <p:cNvSpPr/>
          <p:nvPr/>
        </p:nvSpPr>
        <p:spPr>
          <a:xfrm>
            <a:off x="7953630" y="22736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31B36E4C-7B48-F28A-0528-4ED095B5C693}"/>
              </a:ext>
            </a:extLst>
          </p:cNvPr>
          <p:cNvSpPr/>
          <p:nvPr/>
        </p:nvSpPr>
        <p:spPr>
          <a:xfrm>
            <a:off x="8398474" y="22736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963E900-185A-A8E2-282E-DCD6C1CBFCE6}"/>
              </a:ext>
            </a:extLst>
          </p:cNvPr>
          <p:cNvSpPr/>
          <p:nvPr/>
        </p:nvSpPr>
        <p:spPr>
          <a:xfrm>
            <a:off x="8855674" y="22736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431C9943-FEC1-0350-2DE9-6999BCDC11B1}"/>
              </a:ext>
            </a:extLst>
          </p:cNvPr>
          <p:cNvSpPr/>
          <p:nvPr/>
        </p:nvSpPr>
        <p:spPr>
          <a:xfrm>
            <a:off x="9300518" y="22736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4D044A70-EF0E-570D-294A-35ACEACD9B6A}"/>
              </a:ext>
            </a:extLst>
          </p:cNvPr>
          <p:cNvSpPr/>
          <p:nvPr/>
        </p:nvSpPr>
        <p:spPr>
          <a:xfrm>
            <a:off x="9757718" y="22736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F6F93B0D-BFCF-D818-3454-548800A230F8}"/>
              </a:ext>
            </a:extLst>
          </p:cNvPr>
          <p:cNvSpPr/>
          <p:nvPr/>
        </p:nvSpPr>
        <p:spPr>
          <a:xfrm>
            <a:off x="10202564" y="2273643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A936E4DA-B143-FD3A-9E4E-B62B5797BA13}"/>
              </a:ext>
            </a:extLst>
          </p:cNvPr>
          <p:cNvSpPr/>
          <p:nvPr/>
        </p:nvSpPr>
        <p:spPr>
          <a:xfrm>
            <a:off x="10659764" y="2273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41E749E6-454D-CF1C-DA7D-F21BCCD1A656}"/>
              </a:ext>
            </a:extLst>
          </p:cNvPr>
          <p:cNvSpPr/>
          <p:nvPr/>
        </p:nvSpPr>
        <p:spPr>
          <a:xfrm>
            <a:off x="6594386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10E2B88B-0C25-E68A-8940-5A94395F8C34}"/>
              </a:ext>
            </a:extLst>
          </p:cNvPr>
          <p:cNvSpPr/>
          <p:nvPr/>
        </p:nvSpPr>
        <p:spPr>
          <a:xfrm>
            <a:off x="7051586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64BC4486-75E8-5FBB-9355-2CEBE35038ED}"/>
              </a:ext>
            </a:extLst>
          </p:cNvPr>
          <p:cNvSpPr/>
          <p:nvPr/>
        </p:nvSpPr>
        <p:spPr>
          <a:xfrm>
            <a:off x="7496430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4F261300-7868-18D4-107B-851A14B7271F}"/>
              </a:ext>
            </a:extLst>
          </p:cNvPr>
          <p:cNvSpPr/>
          <p:nvPr/>
        </p:nvSpPr>
        <p:spPr>
          <a:xfrm>
            <a:off x="7953630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91EE30A9-3BB3-8686-9130-A9AA913C17A5}"/>
              </a:ext>
            </a:extLst>
          </p:cNvPr>
          <p:cNvSpPr/>
          <p:nvPr/>
        </p:nvSpPr>
        <p:spPr>
          <a:xfrm>
            <a:off x="8398474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A99DC7D7-EB55-257B-7F3A-E666F09D9D93}"/>
              </a:ext>
            </a:extLst>
          </p:cNvPr>
          <p:cNvSpPr/>
          <p:nvPr/>
        </p:nvSpPr>
        <p:spPr>
          <a:xfrm>
            <a:off x="8855674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F3F2479A-9F11-60DE-2ABB-169D55663FD2}"/>
              </a:ext>
            </a:extLst>
          </p:cNvPr>
          <p:cNvSpPr/>
          <p:nvPr/>
        </p:nvSpPr>
        <p:spPr>
          <a:xfrm>
            <a:off x="9300518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FF65CAAB-50CE-6B52-2C6C-EDC6DFB35177}"/>
              </a:ext>
            </a:extLst>
          </p:cNvPr>
          <p:cNvSpPr/>
          <p:nvPr/>
        </p:nvSpPr>
        <p:spPr>
          <a:xfrm>
            <a:off x="9757718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FC928DD0-B5A3-D226-AA88-B54A8E5C91B6}"/>
              </a:ext>
            </a:extLst>
          </p:cNvPr>
          <p:cNvSpPr/>
          <p:nvPr/>
        </p:nvSpPr>
        <p:spPr>
          <a:xfrm>
            <a:off x="10202564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AE6A0FD-09A4-00AE-D0E6-10007A0E97A2}"/>
              </a:ext>
            </a:extLst>
          </p:cNvPr>
          <p:cNvSpPr/>
          <p:nvPr/>
        </p:nvSpPr>
        <p:spPr>
          <a:xfrm>
            <a:off x="10659764" y="2730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3A484917-8112-9B50-4F91-FCF511F3F512}"/>
              </a:ext>
            </a:extLst>
          </p:cNvPr>
          <p:cNvSpPr/>
          <p:nvPr/>
        </p:nvSpPr>
        <p:spPr>
          <a:xfrm>
            <a:off x="6594386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92B84A18-65AB-CAA1-889E-E6D867248746}"/>
              </a:ext>
            </a:extLst>
          </p:cNvPr>
          <p:cNvSpPr/>
          <p:nvPr/>
        </p:nvSpPr>
        <p:spPr>
          <a:xfrm>
            <a:off x="7051586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D146F4EA-FC52-641C-68B4-29588A282D1F}"/>
              </a:ext>
            </a:extLst>
          </p:cNvPr>
          <p:cNvSpPr/>
          <p:nvPr/>
        </p:nvSpPr>
        <p:spPr>
          <a:xfrm>
            <a:off x="7496430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2A3E079C-5429-3AE0-55FE-CBB3DB88FCC4}"/>
              </a:ext>
            </a:extLst>
          </p:cNvPr>
          <p:cNvSpPr/>
          <p:nvPr/>
        </p:nvSpPr>
        <p:spPr>
          <a:xfrm>
            <a:off x="7953630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0C50410B-1E22-1058-E369-CD8F53FD8B0A}"/>
              </a:ext>
            </a:extLst>
          </p:cNvPr>
          <p:cNvSpPr/>
          <p:nvPr/>
        </p:nvSpPr>
        <p:spPr>
          <a:xfrm>
            <a:off x="8398474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F4ADC2C4-40E6-7833-1167-EFC3A0698888}"/>
              </a:ext>
            </a:extLst>
          </p:cNvPr>
          <p:cNvSpPr/>
          <p:nvPr/>
        </p:nvSpPr>
        <p:spPr>
          <a:xfrm>
            <a:off x="8855674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09162EA0-C0B5-8BB9-6033-FBB763C1A977}"/>
              </a:ext>
            </a:extLst>
          </p:cNvPr>
          <p:cNvSpPr/>
          <p:nvPr/>
        </p:nvSpPr>
        <p:spPr>
          <a:xfrm>
            <a:off x="9300518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BD12A91A-80FD-C91F-4A2B-C660C784BFE0}"/>
              </a:ext>
            </a:extLst>
          </p:cNvPr>
          <p:cNvSpPr/>
          <p:nvPr/>
        </p:nvSpPr>
        <p:spPr>
          <a:xfrm>
            <a:off x="9757718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88F0B526-D027-01F6-49F4-DB049834CE73}"/>
              </a:ext>
            </a:extLst>
          </p:cNvPr>
          <p:cNvSpPr/>
          <p:nvPr/>
        </p:nvSpPr>
        <p:spPr>
          <a:xfrm>
            <a:off x="10202564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C8E6E1C9-12E3-4197-0C6D-1415257899A0}"/>
              </a:ext>
            </a:extLst>
          </p:cNvPr>
          <p:cNvSpPr/>
          <p:nvPr/>
        </p:nvSpPr>
        <p:spPr>
          <a:xfrm>
            <a:off x="10659764" y="3188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012D52A3-334D-8FC8-D4F1-1870CB87EEA1}"/>
              </a:ext>
            </a:extLst>
          </p:cNvPr>
          <p:cNvSpPr/>
          <p:nvPr/>
        </p:nvSpPr>
        <p:spPr>
          <a:xfrm>
            <a:off x="6606742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75FF4CA2-1408-730F-50C2-BD0F1E3CC0FB}"/>
              </a:ext>
            </a:extLst>
          </p:cNvPr>
          <p:cNvSpPr/>
          <p:nvPr/>
        </p:nvSpPr>
        <p:spPr>
          <a:xfrm>
            <a:off x="7063942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4826EAC8-231A-1A50-6ACA-A5CD9670CD94}"/>
              </a:ext>
            </a:extLst>
          </p:cNvPr>
          <p:cNvSpPr/>
          <p:nvPr/>
        </p:nvSpPr>
        <p:spPr>
          <a:xfrm>
            <a:off x="7508786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5D4232E-A64D-4BEB-223C-0D0CDFDF3C12}"/>
              </a:ext>
            </a:extLst>
          </p:cNvPr>
          <p:cNvSpPr/>
          <p:nvPr/>
        </p:nvSpPr>
        <p:spPr>
          <a:xfrm>
            <a:off x="7965986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CBA1D724-DFAC-79F6-1991-70ADAB2764C9}"/>
              </a:ext>
            </a:extLst>
          </p:cNvPr>
          <p:cNvSpPr/>
          <p:nvPr/>
        </p:nvSpPr>
        <p:spPr>
          <a:xfrm>
            <a:off x="8410830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B2586551-77E2-2915-C38D-EA083437D988}"/>
              </a:ext>
            </a:extLst>
          </p:cNvPr>
          <p:cNvSpPr/>
          <p:nvPr/>
        </p:nvSpPr>
        <p:spPr>
          <a:xfrm>
            <a:off x="8868030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B20ABAB1-357E-2CA5-34FA-2AC6907BB66C}"/>
              </a:ext>
            </a:extLst>
          </p:cNvPr>
          <p:cNvSpPr/>
          <p:nvPr/>
        </p:nvSpPr>
        <p:spPr>
          <a:xfrm>
            <a:off x="9312874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B5FEB086-87FB-7BA0-F46E-DBB416A26202}"/>
              </a:ext>
            </a:extLst>
          </p:cNvPr>
          <p:cNvSpPr/>
          <p:nvPr/>
        </p:nvSpPr>
        <p:spPr>
          <a:xfrm>
            <a:off x="9770074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0C663B33-2BA8-818F-4523-82FA68FE5594}"/>
              </a:ext>
            </a:extLst>
          </p:cNvPr>
          <p:cNvSpPr/>
          <p:nvPr/>
        </p:nvSpPr>
        <p:spPr>
          <a:xfrm>
            <a:off x="10214920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D41785AC-8243-59AC-5CEF-A5E75EB3B5BD}"/>
              </a:ext>
            </a:extLst>
          </p:cNvPr>
          <p:cNvSpPr/>
          <p:nvPr/>
        </p:nvSpPr>
        <p:spPr>
          <a:xfrm>
            <a:off x="10672120" y="3645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7A5E7EC5-555F-60E3-E1A8-B06B334C94CE}"/>
              </a:ext>
            </a:extLst>
          </p:cNvPr>
          <p:cNvSpPr/>
          <p:nvPr/>
        </p:nvSpPr>
        <p:spPr>
          <a:xfrm>
            <a:off x="6606742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5C2F286C-8182-45D2-43AF-EA802A0CB555}"/>
              </a:ext>
            </a:extLst>
          </p:cNvPr>
          <p:cNvSpPr/>
          <p:nvPr/>
        </p:nvSpPr>
        <p:spPr>
          <a:xfrm>
            <a:off x="7063942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5713AE9-17A0-9A63-4355-7801CE533819}"/>
              </a:ext>
            </a:extLst>
          </p:cNvPr>
          <p:cNvSpPr/>
          <p:nvPr/>
        </p:nvSpPr>
        <p:spPr>
          <a:xfrm>
            <a:off x="7508786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3EEA2AF-5F47-9A59-D069-6CF04DE7CE90}"/>
              </a:ext>
            </a:extLst>
          </p:cNvPr>
          <p:cNvSpPr/>
          <p:nvPr/>
        </p:nvSpPr>
        <p:spPr>
          <a:xfrm>
            <a:off x="7965986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E55A5163-EA76-65BF-2843-7073E713D3C9}"/>
              </a:ext>
            </a:extLst>
          </p:cNvPr>
          <p:cNvSpPr/>
          <p:nvPr/>
        </p:nvSpPr>
        <p:spPr>
          <a:xfrm>
            <a:off x="8410830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8C1F6E74-68C2-AB17-3EC3-D31A2BC7AB7B}"/>
              </a:ext>
            </a:extLst>
          </p:cNvPr>
          <p:cNvSpPr/>
          <p:nvPr/>
        </p:nvSpPr>
        <p:spPr>
          <a:xfrm>
            <a:off x="8868030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084A3FD7-BAE1-26B0-4D32-11E57EC04B02}"/>
              </a:ext>
            </a:extLst>
          </p:cNvPr>
          <p:cNvSpPr/>
          <p:nvPr/>
        </p:nvSpPr>
        <p:spPr>
          <a:xfrm>
            <a:off x="9312874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91C85604-8843-E52D-93FF-C863646DF0C7}"/>
              </a:ext>
            </a:extLst>
          </p:cNvPr>
          <p:cNvSpPr/>
          <p:nvPr/>
        </p:nvSpPr>
        <p:spPr>
          <a:xfrm>
            <a:off x="9770074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6499187A-5EBA-47E1-E5D9-64F760C4696E}"/>
              </a:ext>
            </a:extLst>
          </p:cNvPr>
          <p:cNvSpPr/>
          <p:nvPr/>
        </p:nvSpPr>
        <p:spPr>
          <a:xfrm>
            <a:off x="10214920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BC7ADB50-B3AF-80A7-3AEA-A747323183F8}"/>
              </a:ext>
            </a:extLst>
          </p:cNvPr>
          <p:cNvSpPr/>
          <p:nvPr/>
        </p:nvSpPr>
        <p:spPr>
          <a:xfrm>
            <a:off x="10672120" y="41024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B260FA61-D61B-A699-E210-85519B8E59AA}"/>
              </a:ext>
            </a:extLst>
          </p:cNvPr>
          <p:cNvSpPr/>
          <p:nvPr/>
        </p:nvSpPr>
        <p:spPr>
          <a:xfrm>
            <a:off x="6606742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513EC472-9D45-29E2-E8D0-4AB27FC3DEA1}"/>
              </a:ext>
            </a:extLst>
          </p:cNvPr>
          <p:cNvSpPr/>
          <p:nvPr/>
        </p:nvSpPr>
        <p:spPr>
          <a:xfrm>
            <a:off x="7063942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F7D368C4-1CB0-E740-74CE-04CF64155D7F}"/>
              </a:ext>
            </a:extLst>
          </p:cNvPr>
          <p:cNvSpPr/>
          <p:nvPr/>
        </p:nvSpPr>
        <p:spPr>
          <a:xfrm>
            <a:off x="7508786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25A5EAE0-C4CF-BE06-7E51-E3CEB6E45476}"/>
              </a:ext>
            </a:extLst>
          </p:cNvPr>
          <p:cNvSpPr/>
          <p:nvPr/>
        </p:nvSpPr>
        <p:spPr>
          <a:xfrm>
            <a:off x="7965986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3AE6C059-3CE0-C5B6-1599-CA3B799066C4}"/>
              </a:ext>
            </a:extLst>
          </p:cNvPr>
          <p:cNvSpPr/>
          <p:nvPr/>
        </p:nvSpPr>
        <p:spPr>
          <a:xfrm>
            <a:off x="8410830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62D483E7-3FEB-D3B4-4F09-D0C4C6A8E226}"/>
              </a:ext>
            </a:extLst>
          </p:cNvPr>
          <p:cNvSpPr/>
          <p:nvPr/>
        </p:nvSpPr>
        <p:spPr>
          <a:xfrm>
            <a:off x="8868030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DD017540-D42B-AB49-2700-5F6748E53F86}"/>
              </a:ext>
            </a:extLst>
          </p:cNvPr>
          <p:cNvSpPr/>
          <p:nvPr/>
        </p:nvSpPr>
        <p:spPr>
          <a:xfrm>
            <a:off x="9312874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B03D3F11-26A2-7CF7-702F-2398BA6676D1}"/>
              </a:ext>
            </a:extLst>
          </p:cNvPr>
          <p:cNvSpPr/>
          <p:nvPr/>
        </p:nvSpPr>
        <p:spPr>
          <a:xfrm>
            <a:off x="9770074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0B1EE661-1643-2C82-B901-A5CDA5059346}"/>
              </a:ext>
            </a:extLst>
          </p:cNvPr>
          <p:cNvSpPr/>
          <p:nvPr/>
        </p:nvSpPr>
        <p:spPr>
          <a:xfrm>
            <a:off x="10214920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2322D313-7B08-4418-2AB8-AC5FBC93C45A}"/>
              </a:ext>
            </a:extLst>
          </p:cNvPr>
          <p:cNvSpPr/>
          <p:nvPr/>
        </p:nvSpPr>
        <p:spPr>
          <a:xfrm>
            <a:off x="10672120" y="45596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33C7E4F0-21A7-0192-1335-342C00BE9262}"/>
              </a:ext>
            </a:extLst>
          </p:cNvPr>
          <p:cNvSpPr/>
          <p:nvPr/>
        </p:nvSpPr>
        <p:spPr>
          <a:xfrm>
            <a:off x="6606742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480721F3-160C-F2B5-E59F-805165FD9795}"/>
              </a:ext>
            </a:extLst>
          </p:cNvPr>
          <p:cNvSpPr/>
          <p:nvPr/>
        </p:nvSpPr>
        <p:spPr>
          <a:xfrm>
            <a:off x="7063942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1FEDAD7F-D6D3-613D-DFAB-9BC421567B29}"/>
              </a:ext>
            </a:extLst>
          </p:cNvPr>
          <p:cNvSpPr/>
          <p:nvPr/>
        </p:nvSpPr>
        <p:spPr>
          <a:xfrm>
            <a:off x="7508786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CE969195-461A-4990-DF94-1473162FF371}"/>
              </a:ext>
            </a:extLst>
          </p:cNvPr>
          <p:cNvSpPr/>
          <p:nvPr/>
        </p:nvSpPr>
        <p:spPr>
          <a:xfrm>
            <a:off x="7965986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C251429E-07E2-26F7-BF39-A338CD2E9653}"/>
              </a:ext>
            </a:extLst>
          </p:cNvPr>
          <p:cNvSpPr/>
          <p:nvPr/>
        </p:nvSpPr>
        <p:spPr>
          <a:xfrm>
            <a:off x="8410830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DE0F3D0E-4B8B-C5B0-A6F4-73D47B6E7675}"/>
              </a:ext>
            </a:extLst>
          </p:cNvPr>
          <p:cNvSpPr/>
          <p:nvPr/>
        </p:nvSpPr>
        <p:spPr>
          <a:xfrm>
            <a:off x="8868030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CD76C862-E2E9-1C28-2979-AAD3D7F621AB}"/>
              </a:ext>
            </a:extLst>
          </p:cNvPr>
          <p:cNvSpPr/>
          <p:nvPr/>
        </p:nvSpPr>
        <p:spPr>
          <a:xfrm>
            <a:off x="9312874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B520952D-5C98-1FB6-54F8-AFC473AEF3B7}"/>
              </a:ext>
            </a:extLst>
          </p:cNvPr>
          <p:cNvSpPr/>
          <p:nvPr/>
        </p:nvSpPr>
        <p:spPr>
          <a:xfrm>
            <a:off x="9770074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926D24F0-D749-9119-A604-3811A47875BD}"/>
              </a:ext>
            </a:extLst>
          </p:cNvPr>
          <p:cNvSpPr/>
          <p:nvPr/>
        </p:nvSpPr>
        <p:spPr>
          <a:xfrm>
            <a:off x="10214920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4D2A7E96-B773-7662-F65C-567B7134EC16}"/>
              </a:ext>
            </a:extLst>
          </p:cNvPr>
          <p:cNvSpPr/>
          <p:nvPr/>
        </p:nvSpPr>
        <p:spPr>
          <a:xfrm>
            <a:off x="10672120" y="50168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3B16F02B-D850-9301-AC82-CF78EC29C4C6}"/>
              </a:ext>
            </a:extLst>
          </p:cNvPr>
          <p:cNvSpPr/>
          <p:nvPr/>
        </p:nvSpPr>
        <p:spPr>
          <a:xfrm>
            <a:off x="6606742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9C969DE0-58F8-7297-5AA2-4A8BF5584E29}"/>
              </a:ext>
            </a:extLst>
          </p:cNvPr>
          <p:cNvSpPr/>
          <p:nvPr/>
        </p:nvSpPr>
        <p:spPr>
          <a:xfrm>
            <a:off x="7063942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8568B974-AD3E-17B5-00BE-9E43A26F4BAB}"/>
              </a:ext>
            </a:extLst>
          </p:cNvPr>
          <p:cNvSpPr/>
          <p:nvPr/>
        </p:nvSpPr>
        <p:spPr>
          <a:xfrm>
            <a:off x="7508786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518DCA88-CD19-ADB8-6F8C-73C3CB718152}"/>
              </a:ext>
            </a:extLst>
          </p:cNvPr>
          <p:cNvSpPr/>
          <p:nvPr/>
        </p:nvSpPr>
        <p:spPr>
          <a:xfrm>
            <a:off x="7965986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27CF7E41-88F7-F087-1A15-CA346A7F2D79}"/>
              </a:ext>
            </a:extLst>
          </p:cNvPr>
          <p:cNvSpPr/>
          <p:nvPr/>
        </p:nvSpPr>
        <p:spPr>
          <a:xfrm>
            <a:off x="8410830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150FCF91-37A5-B7A2-1D1C-D85C57AF3EC0}"/>
              </a:ext>
            </a:extLst>
          </p:cNvPr>
          <p:cNvSpPr/>
          <p:nvPr/>
        </p:nvSpPr>
        <p:spPr>
          <a:xfrm>
            <a:off x="8868030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3A8CF4C0-6755-31CD-835D-142F4275C21B}"/>
              </a:ext>
            </a:extLst>
          </p:cNvPr>
          <p:cNvSpPr/>
          <p:nvPr/>
        </p:nvSpPr>
        <p:spPr>
          <a:xfrm>
            <a:off x="9312874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038F28DB-1692-790F-551D-8940A9FB945F}"/>
              </a:ext>
            </a:extLst>
          </p:cNvPr>
          <p:cNvSpPr/>
          <p:nvPr/>
        </p:nvSpPr>
        <p:spPr>
          <a:xfrm>
            <a:off x="9770074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DB41FE70-B556-BE57-CA39-1E3C63BE39B8}"/>
              </a:ext>
            </a:extLst>
          </p:cNvPr>
          <p:cNvSpPr/>
          <p:nvPr/>
        </p:nvSpPr>
        <p:spPr>
          <a:xfrm>
            <a:off x="10214920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63630105-197D-AC5B-F8E5-B3AC90FED5B2}"/>
              </a:ext>
            </a:extLst>
          </p:cNvPr>
          <p:cNvSpPr/>
          <p:nvPr/>
        </p:nvSpPr>
        <p:spPr>
          <a:xfrm>
            <a:off x="10672120" y="54740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82D16B1A-F23C-CE00-3EB8-86B2A4D36891}"/>
              </a:ext>
            </a:extLst>
          </p:cNvPr>
          <p:cNvSpPr/>
          <p:nvPr/>
        </p:nvSpPr>
        <p:spPr>
          <a:xfrm>
            <a:off x="6606742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D1350ACD-EBE6-86AB-AEAD-69E4125878B0}"/>
              </a:ext>
            </a:extLst>
          </p:cNvPr>
          <p:cNvSpPr/>
          <p:nvPr/>
        </p:nvSpPr>
        <p:spPr>
          <a:xfrm>
            <a:off x="7063942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EC215B74-8A6E-E60F-7973-0EE3FB9E5A8D}"/>
              </a:ext>
            </a:extLst>
          </p:cNvPr>
          <p:cNvSpPr/>
          <p:nvPr/>
        </p:nvSpPr>
        <p:spPr>
          <a:xfrm>
            <a:off x="7508786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F58B24A7-64C8-7352-2A62-29F641737A5F}"/>
              </a:ext>
            </a:extLst>
          </p:cNvPr>
          <p:cNvSpPr/>
          <p:nvPr/>
        </p:nvSpPr>
        <p:spPr>
          <a:xfrm>
            <a:off x="7965986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A091347A-53C6-1034-7A56-9B4508BF8012}"/>
              </a:ext>
            </a:extLst>
          </p:cNvPr>
          <p:cNvSpPr/>
          <p:nvPr/>
        </p:nvSpPr>
        <p:spPr>
          <a:xfrm>
            <a:off x="8410830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0BB3C6C6-60FC-4683-F078-C059B73750D5}"/>
              </a:ext>
            </a:extLst>
          </p:cNvPr>
          <p:cNvSpPr/>
          <p:nvPr/>
        </p:nvSpPr>
        <p:spPr>
          <a:xfrm>
            <a:off x="8868030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C7126DF2-65C9-C790-7878-979A73B2F5C2}"/>
              </a:ext>
            </a:extLst>
          </p:cNvPr>
          <p:cNvSpPr/>
          <p:nvPr/>
        </p:nvSpPr>
        <p:spPr>
          <a:xfrm>
            <a:off x="9312874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9630E2CF-8414-4C23-113A-9CF2390B4E60}"/>
              </a:ext>
            </a:extLst>
          </p:cNvPr>
          <p:cNvSpPr/>
          <p:nvPr/>
        </p:nvSpPr>
        <p:spPr>
          <a:xfrm>
            <a:off x="9770074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93547DA1-D900-32ED-DA2E-185D40A9A2CC}"/>
              </a:ext>
            </a:extLst>
          </p:cNvPr>
          <p:cNvSpPr/>
          <p:nvPr/>
        </p:nvSpPr>
        <p:spPr>
          <a:xfrm>
            <a:off x="10214920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28563F6F-3E67-F55D-4879-B6EDFA79732A}"/>
              </a:ext>
            </a:extLst>
          </p:cNvPr>
          <p:cNvSpPr/>
          <p:nvPr/>
        </p:nvSpPr>
        <p:spPr>
          <a:xfrm>
            <a:off x="10672120" y="5931243"/>
            <a:ext cx="457200" cy="457200"/>
          </a:xfrm>
          <a:prstGeom prst="ellipse">
            <a:avLst/>
          </a:prstGeom>
          <a:solidFill>
            <a:srgbClr val="EE9E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66E337F2-392F-2400-7E6D-BA31602F86A6}"/>
              </a:ext>
            </a:extLst>
          </p:cNvPr>
          <p:cNvSpPr txBox="1"/>
          <p:nvPr/>
        </p:nvSpPr>
        <p:spPr>
          <a:xfrm>
            <a:off x="1381170" y="706591"/>
            <a:ext cx="9429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+mj-lt"/>
              </a:rPr>
              <a:t>Alcohol and Breast Cancer Risk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54011F71-7D35-920F-C54C-5B023979410A}"/>
              </a:ext>
            </a:extLst>
          </p:cNvPr>
          <p:cNvSpPr txBox="1"/>
          <p:nvPr/>
        </p:nvSpPr>
        <p:spPr>
          <a:xfrm>
            <a:off x="1520488" y="3461643"/>
            <a:ext cx="3607572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the US, alcohol accounts for about </a:t>
            </a:r>
            <a:r>
              <a:rPr lang="en-US" sz="2800" b="1" dirty="0"/>
              <a:t>12%</a:t>
            </a:r>
            <a:r>
              <a:rPr lang="en-US" sz="2800" dirty="0"/>
              <a:t> of breast cancers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4B9729B8-AF64-227B-F3A1-DF2B2A6A7192}"/>
              </a:ext>
            </a:extLst>
          </p:cNvPr>
          <p:cNvSpPr txBox="1"/>
          <p:nvPr/>
        </p:nvSpPr>
        <p:spPr>
          <a:xfrm>
            <a:off x="7181334" y="3475038"/>
            <a:ext cx="3607572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Delaware, alcohol accounts for about </a:t>
            </a:r>
            <a:r>
              <a:rPr lang="en-US" sz="2800" b="1" dirty="0"/>
              <a:t>19%</a:t>
            </a:r>
            <a:r>
              <a:rPr lang="en-US" sz="2800" dirty="0"/>
              <a:t> of breast cancers</a:t>
            </a:r>
          </a:p>
        </p:txBody>
      </p:sp>
      <p:sp>
        <p:nvSpPr>
          <p:cNvPr id="305" name="12-Point Star 304">
            <a:extLst>
              <a:ext uri="{FF2B5EF4-FFF2-40B4-BE49-F238E27FC236}">
                <a16:creationId xmlns:a16="http://schemas.microsoft.com/office/drawing/2014/main" id="{06C2A2FB-3489-FAA7-6821-6EE63BB9E557}"/>
              </a:ext>
            </a:extLst>
          </p:cNvPr>
          <p:cNvSpPr/>
          <p:nvPr/>
        </p:nvSpPr>
        <p:spPr>
          <a:xfrm>
            <a:off x="9886862" y="5133632"/>
            <a:ext cx="1967386" cy="1514305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89290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EEE23-59A4-E166-7D4D-A35B0F68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77" y="1262844"/>
            <a:ext cx="4471824" cy="4163210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Breast Cancer</a:t>
            </a:r>
            <a:br>
              <a:rPr lang="en-US" sz="48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>Delaware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7" y="1941534"/>
            <a:ext cx="4133622" cy="28058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E2380-D684-2BC3-1B5B-783957C4E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301" y="1220395"/>
            <a:ext cx="6350695" cy="4163210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#2</a:t>
            </a:r>
            <a:r>
              <a:rPr lang="en-US" sz="3200" dirty="0">
                <a:solidFill>
                  <a:schemeClr val="bg1"/>
                </a:solidFill>
              </a:rPr>
              <a:t> for incidence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#3</a:t>
            </a:r>
            <a:r>
              <a:rPr lang="en-US" sz="3200" dirty="0">
                <a:solidFill>
                  <a:schemeClr val="bg1"/>
                </a:solidFill>
              </a:rPr>
              <a:t> for mortality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#1</a:t>
            </a:r>
            <a:r>
              <a:rPr lang="en-US" sz="3200" dirty="0">
                <a:solidFill>
                  <a:schemeClr val="bg1"/>
                </a:solidFill>
              </a:rPr>
              <a:t> for late-stage &lt;50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#3</a:t>
            </a:r>
            <a:r>
              <a:rPr lang="en-US" sz="3200" dirty="0">
                <a:solidFill>
                  <a:schemeClr val="bg1"/>
                </a:solidFill>
              </a:rPr>
              <a:t> TNBC (overall)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#1</a:t>
            </a:r>
            <a:r>
              <a:rPr lang="en-US" sz="3200" dirty="0">
                <a:solidFill>
                  <a:schemeClr val="bg1"/>
                </a:solidFill>
              </a:rPr>
              <a:t> TNBC (Black women)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#1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for alcohol-attributable</a:t>
            </a:r>
          </a:p>
        </p:txBody>
      </p: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48CF9D69-30FE-40A2-F419-9A99C2CDFA45}"/>
              </a:ext>
            </a:extLst>
          </p:cNvPr>
          <p:cNvCxnSpPr>
            <a:cxnSpLocks/>
          </p:cNvCxnSpPr>
          <p:nvPr/>
        </p:nvCxnSpPr>
        <p:spPr>
          <a:xfrm>
            <a:off x="726477" y="3302000"/>
            <a:ext cx="3489923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83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BB63B5-C4EC-70E1-E088-C80576E67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1B4804-2EF3-120D-F72A-2D70C3745EBD}"/>
              </a:ext>
            </a:extLst>
          </p:cNvPr>
          <p:cNvSpPr txBox="1"/>
          <p:nvPr/>
        </p:nvSpPr>
        <p:spPr>
          <a:xfrm>
            <a:off x="492491" y="582067"/>
            <a:ext cx="3634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0443A"/>
                </a:solidFill>
              </a:rPr>
              <a:t>From statistics to focusing on our neighbors…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B1ED7-310F-C05E-A554-6F992F769F8F}"/>
              </a:ext>
            </a:extLst>
          </p:cNvPr>
          <p:cNvSpPr txBox="1"/>
          <p:nvPr/>
        </p:nvSpPr>
        <p:spPr>
          <a:xfrm>
            <a:off x="8254314" y="2151727"/>
            <a:ext cx="27779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80443A"/>
                </a:solidFill>
              </a:rPr>
              <a:t>What can we do to reduce the burden of breast cancer in Delaware?</a:t>
            </a:r>
          </a:p>
        </p:txBody>
      </p:sp>
    </p:spTree>
    <p:extLst>
      <p:ext uri="{BB962C8B-B14F-4D97-AF65-F5344CB8AC3E}">
        <p14:creationId xmlns:p14="http://schemas.microsoft.com/office/powerpoint/2010/main" val="12966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6A2AD-3BFD-1BBA-178C-E9390A2DD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7100A1F-5D52-2072-1F2C-649AC5811E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880302"/>
              </p:ext>
            </p:extLst>
          </p:nvPr>
        </p:nvGraphicFramePr>
        <p:xfrm>
          <a:off x="205407" y="1321311"/>
          <a:ext cx="11781183" cy="301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DFAD23F-C99B-5ED1-694A-45AD12F9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10831"/>
            <a:ext cx="10515600" cy="91131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Continuum of Cancer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03A3C5-0063-3D3F-5258-02FA3A9E2344}"/>
              </a:ext>
            </a:extLst>
          </p:cNvPr>
          <p:cNvSpPr txBox="1"/>
          <p:nvPr/>
        </p:nvSpPr>
        <p:spPr>
          <a:xfrm>
            <a:off x="1320111" y="4141434"/>
            <a:ext cx="9551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556689">
                    <a:srgbClr val="FAFFFF">
                      <a:alpha val="40000"/>
                    </a:srgbClr>
                  </a:glow>
                </a:effectLst>
              </a:rPr>
              <a:t>2/3</a:t>
            </a:r>
            <a:r>
              <a:rPr lang="en-US" sz="3600" b="1" baseline="30000" dirty="0">
                <a:solidFill>
                  <a:srgbClr val="FF0000"/>
                </a:solidFill>
                <a:effectLst>
                  <a:glow rad="556689">
                    <a:srgbClr val="FAFFFF">
                      <a:alpha val="40000"/>
                    </a:srgbClr>
                  </a:glow>
                </a:effectLst>
              </a:rPr>
              <a:t>rd</a:t>
            </a:r>
            <a:r>
              <a:rPr lang="en-US" sz="3600" b="1" dirty="0">
                <a:solidFill>
                  <a:srgbClr val="FF0000"/>
                </a:solidFill>
                <a:effectLst>
                  <a:glow rad="556689">
                    <a:srgbClr val="FAFFFF">
                      <a:alpha val="40000"/>
                    </a:srgbClr>
                  </a:glow>
                </a:effectLst>
              </a:rPr>
              <a:t> of breast cancer preventable adverse outcomes are determined before diagnosis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E2BA7-E096-E47A-3145-8F39AB890565}"/>
              </a:ext>
            </a:extLst>
          </p:cNvPr>
          <p:cNvSpPr txBox="1"/>
          <p:nvPr/>
        </p:nvSpPr>
        <p:spPr>
          <a:xfrm>
            <a:off x="0" y="6347168"/>
            <a:ext cx="499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Silber et al. (2018) Milbank Quarterly</a:t>
            </a:r>
          </a:p>
          <a:p>
            <a:r>
              <a:rPr lang="en-US" sz="1200" dirty="0"/>
              <a:t>﻿10.1111/1468-0009.12355</a:t>
            </a:r>
          </a:p>
        </p:txBody>
      </p:sp>
    </p:spTree>
    <p:extLst>
      <p:ext uri="{BB962C8B-B14F-4D97-AF65-F5344CB8AC3E}">
        <p14:creationId xmlns:p14="http://schemas.microsoft.com/office/powerpoint/2010/main" val="3183514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050CA-1CA9-2A6E-F18C-B3469DF50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924"/>
            <a:ext cx="7224249" cy="5147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graph showing the number of races and white ones&#10;&#10;Description automatically generated">
            <a:extLst>
              <a:ext uri="{FF2B5EF4-FFF2-40B4-BE49-F238E27FC236}">
                <a16:creationId xmlns:a16="http://schemas.microsoft.com/office/drawing/2014/main" id="{AC407A4F-A34F-8715-5B93-504F79C45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3" t="2163" r="3186" b="2663"/>
          <a:stretch/>
        </p:blipFill>
        <p:spPr>
          <a:xfrm>
            <a:off x="6286500" y="2181603"/>
            <a:ext cx="5808707" cy="45404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26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803F93-6481-56ED-E6EA-5DF888B43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17" y="257401"/>
            <a:ext cx="4972248" cy="6343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F2281-F9FB-0824-0F82-5A0AE8372250}"/>
              </a:ext>
            </a:extLst>
          </p:cNvPr>
          <p:cNvSpPr txBox="1"/>
          <p:nvPr/>
        </p:nvSpPr>
        <p:spPr>
          <a:xfrm>
            <a:off x="5597611" y="1413062"/>
            <a:ext cx="62038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Strategy #1: Screening</a:t>
            </a:r>
          </a:p>
          <a:p>
            <a:r>
              <a:rPr lang="en-US" sz="2400" dirty="0"/>
              <a:t>Average risk women should initiate annual screening mammography at age 40, with targeted approaches for women with barriers</a:t>
            </a:r>
          </a:p>
          <a:p>
            <a:endParaRPr lang="en-US" sz="3200" dirty="0"/>
          </a:p>
          <a:p>
            <a:r>
              <a:rPr lang="en-US" sz="2800" b="1" u="sng" dirty="0"/>
              <a:t>Strategy #2: Risk Assessment</a:t>
            </a:r>
            <a:r>
              <a:rPr lang="en-US" sz="2800" b="1" dirty="0"/>
              <a:t> </a:t>
            </a:r>
          </a:p>
          <a:p>
            <a:r>
              <a:rPr lang="en-US" sz="2400" dirty="0"/>
              <a:t>Conduct formal breast cancer risk assessments for all women beginning at 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A9807-6576-D004-FD7E-BAEF2F5D6ACC}"/>
              </a:ext>
            </a:extLst>
          </p:cNvPr>
          <p:cNvSpPr txBox="1"/>
          <p:nvPr/>
        </p:nvSpPr>
        <p:spPr>
          <a:xfrm>
            <a:off x="5504936" y="516892"/>
            <a:ext cx="638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“Getting the Village Back Together”</a:t>
            </a:r>
          </a:p>
        </p:txBody>
      </p:sp>
    </p:spTree>
    <p:extLst>
      <p:ext uri="{BB962C8B-B14F-4D97-AF65-F5344CB8AC3E}">
        <p14:creationId xmlns:p14="http://schemas.microsoft.com/office/powerpoint/2010/main" val="2200636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F3FA7-8E45-317A-3BF6-F66B6FE54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748F8E-B276-274B-26D8-0E4E951F3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442259"/>
              </p:ext>
            </p:extLst>
          </p:nvPr>
        </p:nvGraphicFramePr>
        <p:xfrm>
          <a:off x="337752" y="1687957"/>
          <a:ext cx="11516496" cy="3927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8086">
                  <a:extLst>
                    <a:ext uri="{9D8B030D-6E8A-4147-A177-3AD203B41FA5}">
                      <a16:colId xmlns:a16="http://schemas.microsoft.com/office/drawing/2014/main" val="4278896214"/>
                    </a:ext>
                  </a:extLst>
                </a:gridCol>
                <a:gridCol w="4389578">
                  <a:extLst>
                    <a:ext uri="{9D8B030D-6E8A-4147-A177-3AD203B41FA5}">
                      <a16:colId xmlns:a16="http://schemas.microsoft.com/office/drawing/2014/main" val="3601515854"/>
                    </a:ext>
                  </a:extLst>
                </a:gridCol>
                <a:gridCol w="3838832">
                  <a:extLst>
                    <a:ext uri="{9D8B030D-6E8A-4147-A177-3AD203B41FA5}">
                      <a16:colId xmlns:a16="http://schemas.microsoft.com/office/drawing/2014/main" val="207467393"/>
                    </a:ext>
                  </a:extLst>
                </a:gridCol>
              </a:tblGrid>
              <a:tr h="515040">
                <a:tc>
                  <a:txBody>
                    <a:bodyPr/>
                    <a:lstStyle/>
                    <a:p>
                      <a:r>
                        <a:rPr lang="en-US" sz="2400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Colorectal Cancer 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Breast Cancer Screening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234040"/>
                  </a:ext>
                </a:extLst>
              </a:tr>
              <a:tr h="515040">
                <a:tc>
                  <a:txBody>
                    <a:bodyPr/>
                    <a:lstStyle/>
                    <a:p>
                      <a:r>
                        <a:rPr lang="en-US" sz="2400" b="1" dirty="0"/>
                        <a:t>Screening modality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Colonoscopy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Mammography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301124"/>
                  </a:ext>
                </a:extLst>
              </a:tr>
              <a:tr h="515040">
                <a:tc>
                  <a:txBody>
                    <a:bodyPr/>
                    <a:lstStyle/>
                    <a:p>
                      <a:r>
                        <a:rPr lang="en-US" sz="2400" b="1" dirty="0"/>
                        <a:t>Screening interval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Every 10 years (average risk)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Every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035024"/>
                  </a:ext>
                </a:extLst>
              </a:tr>
              <a:tr h="1269961">
                <a:tc>
                  <a:txBody>
                    <a:bodyPr/>
                    <a:lstStyle/>
                    <a:p>
                      <a:r>
                        <a:rPr lang="en-US" sz="2400" b="1" dirty="0"/>
                        <a:t>Prevention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u="sng" dirty="0"/>
                        <a:t>Primary</a:t>
                      </a:r>
                      <a:r>
                        <a:rPr lang="en-US" sz="2400" b="1" dirty="0"/>
                        <a:t> and secondary</a:t>
                      </a:r>
                    </a:p>
                    <a:p>
                      <a:endParaRPr lang="en-US" sz="800" b="1" dirty="0"/>
                    </a:p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Secondary only </a:t>
                      </a:r>
                    </a:p>
                    <a:p>
                      <a:endParaRPr lang="en-US" sz="800" b="1" dirty="0"/>
                    </a:p>
                    <a:p>
                      <a:r>
                        <a:rPr lang="en-US" sz="2000" b="1" dirty="0"/>
                        <a:t>Per 1000 mammograms: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/>
                        <a:t>100-200 will need follow-up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/>
                        <a:t>5-7 will be diagnosed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152960"/>
                  </a:ext>
                </a:extLst>
              </a:tr>
              <a:tr h="888972">
                <a:tc>
                  <a:txBody>
                    <a:bodyPr/>
                    <a:lstStyle/>
                    <a:p>
                      <a:r>
                        <a:rPr lang="en-US" sz="2400" b="1" dirty="0"/>
                        <a:t>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Insurance, Screening for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Same, but with new eligibility complexities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8564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C48AF1E-84B9-1F09-51E3-D3618A2F0423}"/>
              </a:ext>
            </a:extLst>
          </p:cNvPr>
          <p:cNvSpPr txBox="1"/>
          <p:nvPr/>
        </p:nvSpPr>
        <p:spPr>
          <a:xfrm>
            <a:off x="337752" y="627165"/>
            <a:ext cx="1127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Breast cancer screening may be more resource intensive </a:t>
            </a:r>
          </a:p>
        </p:txBody>
      </p:sp>
    </p:spTree>
    <p:extLst>
      <p:ext uri="{BB962C8B-B14F-4D97-AF65-F5344CB8AC3E}">
        <p14:creationId xmlns:p14="http://schemas.microsoft.com/office/powerpoint/2010/main" val="118359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A169A-C06A-8735-6618-A0C751C927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8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15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1FE58-4C12-199C-A0AD-4AE9DC696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3812FA-8AB1-3782-334A-56A36C86BA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44" r="35939" b="1448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665D6-B495-4ED1-7136-D544C016D53D}"/>
              </a:ext>
            </a:extLst>
          </p:cNvPr>
          <p:cNvSpPr txBox="1"/>
          <p:nvPr/>
        </p:nvSpPr>
        <p:spPr>
          <a:xfrm>
            <a:off x="477980" y="1122363"/>
            <a:ext cx="438611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latin typeface="+mj-lt"/>
                <a:ea typeface="+mj-ea"/>
                <a:cs typeface="+mj-cs"/>
              </a:rPr>
              <a:t>Piloting a precision public health approach for Angela, Tameka, and their communities…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1BA28-ABE7-3DD4-2B36-D317E3A6D832}"/>
              </a:ext>
            </a:extLst>
          </p:cNvPr>
          <p:cNvSpPr txBox="1"/>
          <p:nvPr/>
        </p:nvSpPr>
        <p:spPr>
          <a:xfrm>
            <a:off x="477980" y="4872922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7408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A79D4-1BCD-0966-CA39-41B91C01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72" r="9321" b="-1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04447-35FB-F02A-D570-D9C2B70A61BB}"/>
              </a:ext>
            </a:extLst>
          </p:cNvPr>
          <p:cNvSpPr txBox="1"/>
          <p:nvPr/>
        </p:nvSpPr>
        <p:spPr>
          <a:xfrm>
            <a:off x="239440" y="228389"/>
            <a:ext cx="2639683" cy="80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EA7131"/>
                </a:solidFill>
                <a:latin typeface="+mj-lt"/>
                <a:ea typeface="+mj-ea"/>
                <a:cs typeface="+mj-cs"/>
              </a:rPr>
              <a:t>Angela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933A7-4DDF-ED6D-A913-AEB16618BE46}"/>
              </a:ext>
            </a:extLst>
          </p:cNvPr>
          <p:cNvSpPr txBox="1"/>
          <p:nvPr/>
        </p:nvSpPr>
        <p:spPr>
          <a:xfrm>
            <a:off x="111067" y="1557617"/>
            <a:ext cx="463378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/>
              <a:t>Screening Challenges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mammogram not until 47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Insurance/coverage gaps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Thought not important until 50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Unaware alcohol a risk factor</a:t>
            </a:r>
          </a:p>
        </p:txBody>
      </p:sp>
    </p:spTree>
    <p:extLst>
      <p:ext uri="{BB962C8B-B14F-4D97-AF65-F5344CB8AC3E}">
        <p14:creationId xmlns:p14="http://schemas.microsoft.com/office/powerpoint/2010/main" val="1557056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9E500F2-38DD-9A38-5021-97A5106F68D2}"/>
              </a:ext>
            </a:extLst>
          </p:cNvPr>
          <p:cNvSpPr txBox="1"/>
          <p:nvPr/>
        </p:nvSpPr>
        <p:spPr>
          <a:xfrm>
            <a:off x="243876" y="5654918"/>
            <a:ext cx="7632700" cy="91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story about Tameka and Angela…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F4CE1-9299-0775-0F08-569C1F9B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12" b="14145"/>
          <a:stretch>
            <a:fillRect/>
          </a:stretch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0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0EC20-FCE0-B62C-484E-8D9340D3F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F43C192-6E07-E718-53F6-C4F9C7FE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CCC81-1E84-262E-189A-6EDEF29D1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72" r="9321" b="-1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EFEB47-59EF-28F6-8E0D-588B7DCCF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BE217-DE31-DD23-B58A-0D3762C766A7}"/>
              </a:ext>
            </a:extLst>
          </p:cNvPr>
          <p:cNvSpPr txBox="1"/>
          <p:nvPr/>
        </p:nvSpPr>
        <p:spPr>
          <a:xfrm>
            <a:off x="239440" y="228389"/>
            <a:ext cx="2639683" cy="80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EA7131"/>
                </a:solidFill>
                <a:latin typeface="+mj-lt"/>
                <a:ea typeface="+mj-ea"/>
                <a:cs typeface="+mj-cs"/>
              </a:rPr>
              <a:t>Angela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CE5E8-3AFF-996A-DAA2-C1ED44043501}"/>
              </a:ext>
            </a:extLst>
          </p:cNvPr>
          <p:cNvSpPr txBox="1"/>
          <p:nvPr/>
        </p:nvSpPr>
        <p:spPr>
          <a:xfrm>
            <a:off x="7229698" y="1901883"/>
            <a:ext cx="4731642" cy="3054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/>
              <a:t>Potential Interventions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Awareness and education on screening and risk factors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Assistance accessing coverage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Options beyond insurance and Screening for Life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EB380-A2FA-5B75-FBCA-68A0D29E1658}"/>
              </a:ext>
            </a:extLst>
          </p:cNvPr>
          <p:cNvSpPr txBox="1"/>
          <p:nvPr/>
        </p:nvSpPr>
        <p:spPr>
          <a:xfrm>
            <a:off x="111067" y="1557617"/>
            <a:ext cx="463378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/>
              <a:t>Screening Challenges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mammogram not until 47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Insurance/coverage gaps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Thought not important until 50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Unaware alcohol a risk factor</a:t>
            </a:r>
          </a:p>
        </p:txBody>
      </p:sp>
    </p:spTree>
    <p:extLst>
      <p:ext uri="{BB962C8B-B14F-4D97-AF65-F5344CB8AC3E}">
        <p14:creationId xmlns:p14="http://schemas.microsoft.com/office/powerpoint/2010/main" val="4148716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8897E-09E3-35DC-068A-38B93E4092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3483" y="324259"/>
            <a:ext cx="11039077" cy="6209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EC0D0-3E6C-8345-49E9-394A2F60507C}"/>
              </a:ext>
            </a:extLst>
          </p:cNvPr>
          <p:cNvSpPr txBox="1"/>
          <p:nvPr/>
        </p:nvSpPr>
        <p:spPr>
          <a:xfrm>
            <a:off x="239440" y="120750"/>
            <a:ext cx="2639683" cy="80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EA7131"/>
                </a:solidFill>
                <a:latin typeface="+mj-lt"/>
                <a:ea typeface="+mj-ea"/>
                <a:cs typeface="+mj-cs"/>
              </a:rPr>
              <a:t>Tameka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5D7EE-3515-C8F8-9379-A6FE7E7595CB}"/>
              </a:ext>
            </a:extLst>
          </p:cNvPr>
          <p:cNvSpPr txBox="1"/>
          <p:nvPr/>
        </p:nvSpPr>
        <p:spPr>
          <a:xfrm>
            <a:off x="86496" y="1028550"/>
            <a:ext cx="5374504" cy="4694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/>
              <a:t>Risk Assessment Challenges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Diagnosed before screening age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Mother at 30 and other family history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Other risk factors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risk assessment before her diagnosis of TNBC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70% of </a:t>
            </a:r>
            <a:r>
              <a:rPr lang="en-US" sz="2400" i="1" dirty="0"/>
              <a:t>BRCA1/2 </a:t>
            </a:r>
            <a:r>
              <a:rPr lang="en-US" sz="2400" dirty="0"/>
              <a:t>carriers who develop breast cancer have TNBC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64434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7DA8B7-90E2-60CE-21DA-9EC8B173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EFE70A-1BFB-82D1-C9B2-11937C10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3483" y="324259"/>
            <a:ext cx="11039077" cy="6209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2757A-914D-58A0-42CF-A39D9A9C02EE}"/>
              </a:ext>
            </a:extLst>
          </p:cNvPr>
          <p:cNvSpPr txBox="1"/>
          <p:nvPr/>
        </p:nvSpPr>
        <p:spPr>
          <a:xfrm>
            <a:off x="239440" y="120750"/>
            <a:ext cx="2639683" cy="80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EA7131"/>
                </a:solidFill>
                <a:latin typeface="+mj-lt"/>
                <a:ea typeface="+mj-ea"/>
                <a:cs typeface="+mj-cs"/>
              </a:rPr>
              <a:t>Tameka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C8056-9768-2AF2-8292-34D325A90D8E}"/>
              </a:ext>
            </a:extLst>
          </p:cNvPr>
          <p:cNvSpPr txBox="1"/>
          <p:nvPr/>
        </p:nvSpPr>
        <p:spPr>
          <a:xfrm>
            <a:off x="86496" y="1028550"/>
            <a:ext cx="5374504" cy="4694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/>
              <a:t>Risk Assessment Challenges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Diagnosed before screening age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Mother at 30 and other family history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Other risk factors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risk assessment before her diagnosis of TNBC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70% of </a:t>
            </a:r>
            <a:r>
              <a:rPr lang="en-US" sz="2400" i="1" dirty="0"/>
              <a:t>BRCA1/2 </a:t>
            </a:r>
            <a:r>
              <a:rPr lang="en-US" sz="2400" dirty="0"/>
              <a:t>carriers who develop breast cancer have TNBC</a:t>
            </a:r>
            <a:endParaRPr lang="en-US" sz="24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C4901-95FF-CE8A-C2D6-0938CA8F7110}"/>
              </a:ext>
            </a:extLst>
          </p:cNvPr>
          <p:cNvSpPr txBox="1"/>
          <p:nvPr/>
        </p:nvSpPr>
        <p:spPr>
          <a:xfrm>
            <a:off x="7543799" y="1715862"/>
            <a:ext cx="4450639" cy="4694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/>
              <a:t>Potential Interventions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Risk assessment at age 25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More recent research supports </a:t>
            </a:r>
            <a:r>
              <a:rPr lang="en-US" sz="2400" i="1" dirty="0"/>
              <a:t>BRCA1/2 </a:t>
            </a:r>
            <a:r>
              <a:rPr lang="en-US" sz="2400" dirty="0"/>
              <a:t>testing</a:t>
            </a:r>
            <a:r>
              <a:rPr lang="en-US" sz="2400" i="1" dirty="0"/>
              <a:t> </a:t>
            </a:r>
            <a:r>
              <a:rPr lang="en-US" sz="2400" dirty="0"/>
              <a:t>in high-risk groups without known family history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1241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C089A-52C5-1486-BE33-F937D8419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60787A-1D7F-53F6-1951-C2E98F13A4CD}"/>
              </a:ext>
            </a:extLst>
          </p:cNvPr>
          <p:cNvSpPr txBox="1"/>
          <p:nvPr/>
        </p:nvSpPr>
        <p:spPr>
          <a:xfrm>
            <a:off x="1441392" y="75760"/>
            <a:ext cx="9309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Employing Geospatial Analytics to Pilot a </a:t>
            </a:r>
          </a:p>
          <a:p>
            <a:pPr algn="ctr"/>
            <a:r>
              <a:rPr lang="en-US" sz="3600" b="1" dirty="0">
                <a:latin typeface="+mj-lt"/>
              </a:rPr>
              <a:t>Precision Public Health Strategy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8B56F5-C1AC-80A2-B7BA-013CE9512519}"/>
              </a:ext>
            </a:extLst>
          </p:cNvPr>
          <p:cNvSpPr/>
          <p:nvPr/>
        </p:nvSpPr>
        <p:spPr>
          <a:xfrm>
            <a:off x="81022" y="1363928"/>
            <a:ext cx="8087578" cy="5494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map of the state of delaware&#10;&#10;AI-generated content may be incorrect.">
            <a:extLst>
              <a:ext uri="{FF2B5EF4-FFF2-40B4-BE49-F238E27FC236}">
                <a16:creationId xmlns:a16="http://schemas.microsoft.com/office/drawing/2014/main" id="{C624ED28-6193-E36A-DD0A-35EDF737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10" y="1631319"/>
            <a:ext cx="3144407" cy="5150921"/>
          </a:xfrm>
          <a:prstGeom prst="rect">
            <a:avLst/>
          </a:prstGeom>
        </p:spPr>
      </p:pic>
      <p:pic>
        <p:nvPicPr>
          <p:cNvPr id="9" name="Picture 8" descr="A map with a map of a city&#10;&#10;AI-generated content may be incorrect.">
            <a:extLst>
              <a:ext uri="{FF2B5EF4-FFF2-40B4-BE49-F238E27FC236}">
                <a16:creationId xmlns:a16="http://schemas.microsoft.com/office/drawing/2014/main" id="{0AC80B48-879C-CE23-BE99-CDE146C13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317" y="1741993"/>
            <a:ext cx="4831983" cy="3595362"/>
          </a:xfrm>
          <a:prstGeom prst="rect">
            <a:avLst/>
          </a:prstGeom>
        </p:spPr>
      </p:pic>
      <p:pic>
        <p:nvPicPr>
          <p:cNvPr id="10" name="Picture 9" descr="A screenshot of a screen&#10;&#10;AI-generated content may be incorrect.">
            <a:extLst>
              <a:ext uri="{FF2B5EF4-FFF2-40B4-BE49-F238E27FC236}">
                <a16:creationId xmlns:a16="http://schemas.microsoft.com/office/drawing/2014/main" id="{41122678-941C-E570-3722-3B57C0A3B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665" y="5337355"/>
            <a:ext cx="2579059" cy="11934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C5694A-0B79-EC76-7644-7F00A37628BB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222317" y="2603500"/>
            <a:ext cx="0" cy="936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581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A94B7-7A35-DD87-CD3D-F433991D7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171C30-024C-1023-B202-4F89690E6A1D}"/>
              </a:ext>
            </a:extLst>
          </p:cNvPr>
          <p:cNvSpPr txBox="1"/>
          <p:nvPr/>
        </p:nvSpPr>
        <p:spPr>
          <a:xfrm>
            <a:off x="1441392" y="75760"/>
            <a:ext cx="9309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Employing Geospatial Analytics to Inform a </a:t>
            </a:r>
          </a:p>
          <a:p>
            <a:pPr algn="ctr"/>
            <a:r>
              <a:rPr lang="en-US" sz="3600" b="1" dirty="0">
                <a:latin typeface="+mj-lt"/>
              </a:rPr>
              <a:t>Precision Public Health Strategy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96DD3-2C35-2117-62E0-809B3B3C1A56}"/>
              </a:ext>
            </a:extLst>
          </p:cNvPr>
          <p:cNvSpPr txBox="1"/>
          <p:nvPr/>
        </p:nvSpPr>
        <p:spPr>
          <a:xfrm>
            <a:off x="8166158" y="2490013"/>
            <a:ext cx="39448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55% advanced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28% TNBC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55% diagnosed clinically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Current on screening: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28% biennial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12% annual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33% 1</a:t>
            </a:r>
            <a:r>
              <a:rPr lang="en-US" sz="2400" b="1" baseline="30000" dirty="0"/>
              <a:t>st</a:t>
            </a:r>
            <a:r>
              <a:rPr lang="en-US" sz="2400" b="1" dirty="0"/>
              <a:t> degree family hx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F6DEBC-ED43-A1EF-4496-AD87E473AF94}"/>
              </a:ext>
            </a:extLst>
          </p:cNvPr>
          <p:cNvSpPr/>
          <p:nvPr/>
        </p:nvSpPr>
        <p:spPr>
          <a:xfrm>
            <a:off x="81022" y="1363928"/>
            <a:ext cx="8087578" cy="5494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map of the state of delaware&#10;&#10;AI-generated content may be incorrect.">
            <a:extLst>
              <a:ext uri="{FF2B5EF4-FFF2-40B4-BE49-F238E27FC236}">
                <a16:creationId xmlns:a16="http://schemas.microsoft.com/office/drawing/2014/main" id="{197A2BB7-A207-26A0-79B2-7A0C213E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10" y="1631319"/>
            <a:ext cx="3144407" cy="5150921"/>
          </a:xfrm>
          <a:prstGeom prst="rect">
            <a:avLst/>
          </a:prstGeom>
        </p:spPr>
      </p:pic>
      <p:pic>
        <p:nvPicPr>
          <p:cNvPr id="9" name="Picture 8" descr="A map with a map of a city&#10;&#10;AI-generated content may be incorrect.">
            <a:extLst>
              <a:ext uri="{FF2B5EF4-FFF2-40B4-BE49-F238E27FC236}">
                <a16:creationId xmlns:a16="http://schemas.microsoft.com/office/drawing/2014/main" id="{068522D7-18DC-E7DF-EA2D-70E86F997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317" y="1741993"/>
            <a:ext cx="4831983" cy="3595362"/>
          </a:xfrm>
          <a:prstGeom prst="rect">
            <a:avLst/>
          </a:prstGeom>
        </p:spPr>
      </p:pic>
      <p:pic>
        <p:nvPicPr>
          <p:cNvPr id="10" name="Picture 9" descr="A screenshot of a screen&#10;&#10;AI-generated content may be incorrect.">
            <a:extLst>
              <a:ext uri="{FF2B5EF4-FFF2-40B4-BE49-F238E27FC236}">
                <a16:creationId xmlns:a16="http://schemas.microsoft.com/office/drawing/2014/main" id="{0189CA13-1ACE-D809-7B19-EE145E906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665" y="5337355"/>
            <a:ext cx="2579059" cy="11934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68504A-E0C5-2300-629A-1D4A95E5054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222317" y="2603500"/>
            <a:ext cx="0" cy="936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459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DA127-598D-3DD4-9743-BD52BD255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E3C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5CE9957-3443-C6B7-7BA1-8912209693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09" b="15851"/>
          <a:stretch>
            <a:fillRect/>
          </a:stretch>
        </p:blipFill>
        <p:spPr>
          <a:xfrm>
            <a:off x="342110" y="556548"/>
            <a:ext cx="9398167" cy="5285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1EFDBD-BBFD-F7E1-B0F2-0E0BF2127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892" y="556548"/>
            <a:ext cx="2604997" cy="528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70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90F0C3F2-47B9-9C71-FFBC-AF3889B231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94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E9E3F-5C79-4ED6-33F9-717C02BF625E}"/>
              </a:ext>
            </a:extLst>
          </p:cNvPr>
          <p:cNvSpPr txBox="1"/>
          <p:nvPr/>
        </p:nvSpPr>
        <p:spPr>
          <a:xfrm>
            <a:off x="50800" y="253373"/>
            <a:ext cx="1209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</a:rPr>
              <a:t>Consider policy interventions in high-risk communities</a:t>
            </a:r>
          </a:p>
        </p:txBody>
      </p:sp>
    </p:spTree>
    <p:extLst>
      <p:ext uri="{BB962C8B-B14F-4D97-AF65-F5344CB8AC3E}">
        <p14:creationId xmlns:p14="http://schemas.microsoft.com/office/powerpoint/2010/main" val="1384810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49BBC7-E6B5-4D7F-89D2-62E85522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A64AF-1153-79B3-858E-5C35A8028D91}"/>
              </a:ext>
            </a:extLst>
          </p:cNvPr>
          <p:cNvSpPr txBox="1"/>
          <p:nvPr/>
        </p:nvSpPr>
        <p:spPr>
          <a:xfrm>
            <a:off x="7848600" y="643467"/>
            <a:ext cx="4178300" cy="3569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Embedded community health worker to increase screening and </a:t>
            </a:r>
            <a:r>
              <a:rPr lang="en-US" sz="3400" dirty="0">
                <a:latin typeface="+mj-lt"/>
                <a:ea typeface="+mj-ea"/>
                <a:cs typeface="+mj-cs"/>
              </a:rPr>
              <a:t>conduct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risk assessments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BB2D9-19B8-01D0-6D49-575CC38D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85" r="-3" b="19641"/>
          <a:stretch>
            <a:fillRect/>
          </a:stretch>
        </p:blipFill>
        <p:spPr>
          <a:xfrm>
            <a:off x="20" y="1"/>
            <a:ext cx="4031802" cy="4191579"/>
          </a:xfrm>
          <a:custGeom>
            <a:avLst/>
            <a:gdLst/>
            <a:ahLst/>
            <a:cxnLst/>
            <a:rect l="l" t="t" r="r" b="b"/>
            <a:pathLst>
              <a:path w="4031822" h="4191579">
                <a:moveTo>
                  <a:pt x="0" y="0"/>
                </a:moveTo>
                <a:lnTo>
                  <a:pt x="4014033" y="0"/>
                </a:lnTo>
                <a:lnTo>
                  <a:pt x="4010211" y="140685"/>
                </a:lnTo>
                <a:cubicBezTo>
                  <a:pt x="4010813" y="312748"/>
                  <a:pt x="4024110" y="484543"/>
                  <a:pt x="4021842" y="655694"/>
                </a:cubicBezTo>
                <a:cubicBezTo>
                  <a:pt x="4020633" y="750937"/>
                  <a:pt x="3997951" y="845926"/>
                  <a:pt x="4002184" y="941423"/>
                </a:cubicBezTo>
                <a:cubicBezTo>
                  <a:pt x="4014584" y="1230835"/>
                  <a:pt x="4010501" y="1520374"/>
                  <a:pt x="4026682" y="1809659"/>
                </a:cubicBezTo>
                <a:cubicBezTo>
                  <a:pt x="4037147" y="1950656"/>
                  <a:pt x="4031626" y="2092163"/>
                  <a:pt x="4010199" y="2232284"/>
                </a:cubicBezTo>
                <a:cubicBezTo>
                  <a:pt x="3992354" y="2337305"/>
                  <a:pt x="4003394" y="2443216"/>
                  <a:pt x="4010955" y="2548745"/>
                </a:cubicBezTo>
                <a:cubicBezTo>
                  <a:pt x="4020179" y="2676497"/>
                  <a:pt x="4025169" y="2804124"/>
                  <a:pt x="4010047" y="2932130"/>
                </a:cubicBezTo>
                <a:cubicBezTo>
                  <a:pt x="3999161" y="3023182"/>
                  <a:pt x="4009292" y="3114742"/>
                  <a:pt x="4015340" y="3206049"/>
                </a:cubicBezTo>
                <a:cubicBezTo>
                  <a:pt x="4023203" y="3301342"/>
                  <a:pt x="4023203" y="3396992"/>
                  <a:pt x="4015340" y="3492286"/>
                </a:cubicBezTo>
                <a:cubicBezTo>
                  <a:pt x="4007448" y="3579402"/>
                  <a:pt x="4009323" y="3666936"/>
                  <a:pt x="4020936" y="3753760"/>
                </a:cubicBezTo>
                <a:cubicBezTo>
                  <a:pt x="4033638" y="3855352"/>
                  <a:pt x="4023809" y="3956945"/>
                  <a:pt x="4014584" y="4058538"/>
                </a:cubicBezTo>
                <a:lnTo>
                  <a:pt x="4008284" y="4161770"/>
                </a:lnTo>
                <a:lnTo>
                  <a:pt x="3974577" y="4158170"/>
                </a:lnTo>
                <a:cubicBezTo>
                  <a:pt x="3930066" y="4156299"/>
                  <a:pt x="3885446" y="4157296"/>
                  <a:pt x="3840969" y="4161169"/>
                </a:cubicBezTo>
                <a:cubicBezTo>
                  <a:pt x="3611731" y="4176237"/>
                  <a:pt x="3382237" y="4169436"/>
                  <a:pt x="3152998" y="4172770"/>
                </a:cubicBezTo>
                <a:cubicBezTo>
                  <a:pt x="2846330" y="4177304"/>
                  <a:pt x="2539916" y="4165703"/>
                  <a:pt x="2233375" y="4164637"/>
                </a:cubicBezTo>
                <a:cubicBezTo>
                  <a:pt x="2170544" y="4164370"/>
                  <a:pt x="2107458" y="4167837"/>
                  <a:pt x="2044882" y="4173170"/>
                </a:cubicBezTo>
                <a:cubicBezTo>
                  <a:pt x="1958187" y="4180371"/>
                  <a:pt x="1872634" y="4171303"/>
                  <a:pt x="1786702" y="4162770"/>
                </a:cubicBezTo>
                <a:cubicBezTo>
                  <a:pt x="1683124" y="4152503"/>
                  <a:pt x="1579802" y="4161570"/>
                  <a:pt x="1476860" y="4173437"/>
                </a:cubicBezTo>
                <a:cubicBezTo>
                  <a:pt x="1300133" y="4193424"/>
                  <a:pt x="1122073" y="4196905"/>
                  <a:pt x="944761" y="4183837"/>
                </a:cubicBezTo>
                <a:cubicBezTo>
                  <a:pt x="748904" y="4169837"/>
                  <a:pt x="553176" y="4172371"/>
                  <a:pt x="357319" y="4173437"/>
                </a:cubicBezTo>
                <a:lnTo>
                  <a:pt x="0" y="417247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6CF3D-7F59-86A3-59D1-6664167195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361" r="-1" b="-1"/>
          <a:stretch>
            <a:fillRect/>
          </a:stretch>
        </p:blipFill>
        <p:spPr>
          <a:xfrm>
            <a:off x="4241765" y="-7"/>
            <a:ext cx="3272661" cy="3094260"/>
          </a:xfrm>
          <a:custGeom>
            <a:avLst/>
            <a:gdLst/>
            <a:ahLst/>
            <a:cxnLst/>
            <a:rect l="l" t="t" r="r" b="b"/>
            <a:pathLst>
              <a:path w="3272661" h="3094260">
                <a:moveTo>
                  <a:pt x="20491" y="0"/>
                </a:moveTo>
                <a:lnTo>
                  <a:pt x="3256970" y="0"/>
                </a:lnTo>
                <a:lnTo>
                  <a:pt x="3241869" y="216057"/>
                </a:lnTo>
                <a:cubicBezTo>
                  <a:pt x="3238811" y="442472"/>
                  <a:pt x="3250023" y="668504"/>
                  <a:pt x="3256903" y="894664"/>
                </a:cubicBezTo>
                <a:cubicBezTo>
                  <a:pt x="3260853" y="1023990"/>
                  <a:pt x="3269773" y="1153697"/>
                  <a:pt x="3258305" y="1282768"/>
                </a:cubicBezTo>
                <a:cubicBezTo>
                  <a:pt x="3248558" y="1413852"/>
                  <a:pt x="3246137" y="1545382"/>
                  <a:pt x="3251042" y="1676733"/>
                </a:cubicBezTo>
                <a:cubicBezTo>
                  <a:pt x="3254993" y="1849124"/>
                  <a:pt x="3266332" y="2020878"/>
                  <a:pt x="3253591" y="2193142"/>
                </a:cubicBezTo>
                <a:cubicBezTo>
                  <a:pt x="3242607" y="2339591"/>
                  <a:pt x="3244442" y="2486716"/>
                  <a:pt x="3259070" y="2632849"/>
                </a:cubicBezTo>
                <a:cubicBezTo>
                  <a:pt x="3271938" y="2759498"/>
                  <a:pt x="3279073" y="2886912"/>
                  <a:pt x="3264803" y="3014326"/>
                </a:cubicBezTo>
                <a:lnTo>
                  <a:pt x="3260314" y="3077977"/>
                </a:lnTo>
                <a:lnTo>
                  <a:pt x="3186026" y="3072036"/>
                </a:lnTo>
                <a:cubicBezTo>
                  <a:pt x="3152172" y="3069081"/>
                  <a:pt x="3118286" y="3066272"/>
                  <a:pt x="3084305" y="3064786"/>
                </a:cubicBezTo>
                <a:cubicBezTo>
                  <a:pt x="2935132" y="3057075"/>
                  <a:pt x="2785667" y="3057384"/>
                  <a:pt x="2636519" y="3065690"/>
                </a:cubicBezTo>
                <a:cubicBezTo>
                  <a:pt x="2537307" y="3071890"/>
                  <a:pt x="2439874" y="3095139"/>
                  <a:pt x="2339646" y="3094235"/>
                </a:cubicBezTo>
                <a:cubicBezTo>
                  <a:pt x="2086345" y="3091523"/>
                  <a:pt x="1832282" y="3075636"/>
                  <a:pt x="1578219" y="3078606"/>
                </a:cubicBezTo>
                <a:cubicBezTo>
                  <a:pt x="1570089" y="3078736"/>
                  <a:pt x="1561959" y="3076798"/>
                  <a:pt x="1553829" y="3076798"/>
                </a:cubicBezTo>
                <a:cubicBezTo>
                  <a:pt x="1419938" y="3071244"/>
                  <a:pt x="1286047" y="3066336"/>
                  <a:pt x="1152028" y="3078477"/>
                </a:cubicBezTo>
                <a:cubicBezTo>
                  <a:pt x="1063996" y="3086356"/>
                  <a:pt x="976344" y="3095786"/>
                  <a:pt x="887422" y="3090102"/>
                </a:cubicBezTo>
                <a:cubicBezTo>
                  <a:pt x="763693" y="3082223"/>
                  <a:pt x="639964" y="3076540"/>
                  <a:pt x="515982" y="3080802"/>
                </a:cubicBezTo>
                <a:cubicBezTo>
                  <a:pt x="466185" y="3082223"/>
                  <a:pt x="416389" y="3080802"/>
                  <a:pt x="366720" y="3080802"/>
                </a:cubicBezTo>
                <a:lnTo>
                  <a:pt x="365831" y="3081061"/>
                </a:lnTo>
                <a:cubicBezTo>
                  <a:pt x="333310" y="3081061"/>
                  <a:pt x="300790" y="3081836"/>
                  <a:pt x="268270" y="3081061"/>
                </a:cubicBezTo>
                <a:cubicBezTo>
                  <a:pt x="206914" y="3079640"/>
                  <a:pt x="145526" y="3076798"/>
                  <a:pt x="84122" y="3075733"/>
                </a:cubicBezTo>
                <a:lnTo>
                  <a:pt x="18509" y="3077630"/>
                </a:lnTo>
                <a:lnTo>
                  <a:pt x="14296" y="2957237"/>
                </a:lnTo>
                <a:cubicBezTo>
                  <a:pt x="15810" y="2916673"/>
                  <a:pt x="20256" y="2876185"/>
                  <a:pt x="27627" y="2835999"/>
                </a:cubicBezTo>
                <a:cubicBezTo>
                  <a:pt x="46226" y="2740756"/>
                  <a:pt x="37909" y="2645512"/>
                  <a:pt x="31105" y="2550269"/>
                </a:cubicBezTo>
                <a:cubicBezTo>
                  <a:pt x="12505" y="2288796"/>
                  <a:pt x="-10178" y="2027322"/>
                  <a:pt x="4945" y="1764959"/>
                </a:cubicBezTo>
                <a:cubicBezTo>
                  <a:pt x="8121" y="1708956"/>
                  <a:pt x="22031" y="1654350"/>
                  <a:pt x="27779" y="1598729"/>
                </a:cubicBezTo>
                <a:cubicBezTo>
                  <a:pt x="44564" y="1437069"/>
                  <a:pt x="24904" y="1276045"/>
                  <a:pt x="16890" y="1114767"/>
                </a:cubicBezTo>
                <a:cubicBezTo>
                  <a:pt x="5368" y="936281"/>
                  <a:pt x="7696" y="757351"/>
                  <a:pt x="23846" y="579120"/>
                </a:cubicBezTo>
                <a:cubicBezTo>
                  <a:pt x="33978" y="482353"/>
                  <a:pt x="37418" y="385459"/>
                  <a:pt x="36170" y="288533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7F296-1435-AEC7-F0D3-EBAAB44143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96" r="4948" b="-4"/>
          <a:stretch>
            <a:fillRect/>
          </a:stretch>
        </p:blipFill>
        <p:spPr>
          <a:xfrm>
            <a:off x="-7" y="4363330"/>
            <a:ext cx="4024832" cy="2494677"/>
          </a:xfrm>
          <a:custGeom>
            <a:avLst/>
            <a:gdLst/>
            <a:ahLst/>
            <a:cxnLst/>
            <a:rect l="l" t="t" r="r" b="b"/>
            <a:pathLst>
              <a:path w="4024832" h="2494677">
                <a:moveTo>
                  <a:pt x="2448535" y="4"/>
                </a:moveTo>
                <a:cubicBezTo>
                  <a:pt x="2492951" y="-79"/>
                  <a:pt x="2537377" y="1187"/>
                  <a:pt x="2581803" y="4521"/>
                </a:cubicBezTo>
                <a:cubicBezTo>
                  <a:pt x="2731381" y="18188"/>
                  <a:pt x="2881655" y="21522"/>
                  <a:pt x="3031651" y="14521"/>
                </a:cubicBezTo>
                <a:cubicBezTo>
                  <a:pt x="3152186" y="5814"/>
                  <a:pt x="3273088" y="4294"/>
                  <a:pt x="3393788" y="9988"/>
                </a:cubicBezTo>
                <a:cubicBezTo>
                  <a:pt x="3506250" y="16788"/>
                  <a:pt x="3618712" y="23721"/>
                  <a:pt x="3731554" y="19722"/>
                </a:cubicBezTo>
                <a:cubicBezTo>
                  <a:pt x="3776488" y="18121"/>
                  <a:pt x="3820787" y="16121"/>
                  <a:pt x="3865341" y="13454"/>
                </a:cubicBezTo>
                <a:cubicBezTo>
                  <a:pt x="3906321" y="9821"/>
                  <a:pt x="3947412" y="8104"/>
                  <a:pt x="3988493" y="8304"/>
                </a:cubicBezTo>
                <a:lnTo>
                  <a:pt x="4007479" y="9284"/>
                </a:lnTo>
                <a:lnTo>
                  <a:pt x="4017609" y="231116"/>
                </a:lnTo>
                <a:cubicBezTo>
                  <a:pt x="4025352" y="353955"/>
                  <a:pt x="4021102" y="477123"/>
                  <a:pt x="4004907" y="599390"/>
                </a:cubicBezTo>
                <a:cubicBezTo>
                  <a:pt x="4002033" y="623708"/>
                  <a:pt x="4000861" y="648059"/>
                  <a:pt x="4000275" y="672425"/>
                </a:cubicBezTo>
                <a:lnTo>
                  <a:pt x="3999943" y="694238"/>
                </a:lnTo>
                <a:lnTo>
                  <a:pt x="3995708" y="737624"/>
                </a:lnTo>
                <a:lnTo>
                  <a:pt x="3999298" y="809943"/>
                </a:lnTo>
                <a:lnTo>
                  <a:pt x="3998921" y="817544"/>
                </a:lnTo>
                <a:lnTo>
                  <a:pt x="4004573" y="875460"/>
                </a:lnTo>
                <a:lnTo>
                  <a:pt x="4016380" y="1077132"/>
                </a:lnTo>
                <a:cubicBezTo>
                  <a:pt x="4017718" y="1164940"/>
                  <a:pt x="4015258" y="1252789"/>
                  <a:pt x="4008990" y="1340508"/>
                </a:cubicBezTo>
                <a:cubicBezTo>
                  <a:pt x="3999765" y="1502040"/>
                  <a:pt x="4009292" y="1663318"/>
                  <a:pt x="4020483" y="1824724"/>
                </a:cubicBezTo>
                <a:cubicBezTo>
                  <a:pt x="4033789" y="2016607"/>
                  <a:pt x="4012619" y="2208363"/>
                  <a:pt x="4009443" y="2400245"/>
                </a:cubicBezTo>
                <a:cubicBezTo>
                  <a:pt x="4009140" y="2417453"/>
                  <a:pt x="4010274" y="2434692"/>
                  <a:pt x="4011673" y="2451931"/>
                </a:cubicBezTo>
                <a:lnTo>
                  <a:pt x="4014832" y="2494677"/>
                </a:lnTo>
                <a:lnTo>
                  <a:pt x="0" y="2494677"/>
                </a:lnTo>
                <a:lnTo>
                  <a:pt x="0" y="12267"/>
                </a:lnTo>
                <a:lnTo>
                  <a:pt x="19934" y="15322"/>
                </a:lnTo>
                <a:cubicBezTo>
                  <a:pt x="85939" y="15322"/>
                  <a:pt x="151816" y="12521"/>
                  <a:pt x="217694" y="7988"/>
                </a:cubicBezTo>
                <a:cubicBezTo>
                  <a:pt x="361584" y="-159"/>
                  <a:pt x="505855" y="3228"/>
                  <a:pt x="649263" y="18121"/>
                </a:cubicBezTo>
                <a:cubicBezTo>
                  <a:pt x="750720" y="25975"/>
                  <a:pt x="852633" y="24722"/>
                  <a:pt x="953900" y="14388"/>
                </a:cubicBezTo>
                <a:cubicBezTo>
                  <a:pt x="1139728" y="-1747"/>
                  <a:pt x="1325176" y="11188"/>
                  <a:pt x="1510624" y="22122"/>
                </a:cubicBezTo>
                <a:cubicBezTo>
                  <a:pt x="1690233" y="32788"/>
                  <a:pt x="1869715" y="24921"/>
                  <a:pt x="2049324" y="17855"/>
                </a:cubicBezTo>
                <a:cubicBezTo>
                  <a:pt x="2182127" y="12655"/>
                  <a:pt x="2315286" y="254"/>
                  <a:pt x="2448535" y="4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07D56-69FD-804A-A6CD-E9A632A8FD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21" r="-4" b="15313"/>
          <a:stretch>
            <a:fillRect/>
          </a:stretch>
        </p:blipFill>
        <p:spPr>
          <a:xfrm flipH="1">
            <a:off x="4236957" y="3258269"/>
            <a:ext cx="3277944" cy="3599733"/>
          </a:xfrm>
          <a:custGeom>
            <a:avLst/>
            <a:gdLst/>
            <a:ahLst/>
            <a:cxnLst/>
            <a:rect l="l" t="t" r="r" b="b"/>
            <a:pathLst>
              <a:path w="3277944" h="3599733">
                <a:moveTo>
                  <a:pt x="849129" y="498"/>
                </a:moveTo>
                <a:cubicBezTo>
                  <a:pt x="1014863" y="-3044"/>
                  <a:pt x="1181187" y="13085"/>
                  <a:pt x="1346868" y="24419"/>
                </a:cubicBezTo>
                <a:cubicBezTo>
                  <a:pt x="1520240" y="36367"/>
                  <a:pt x="1694134" y="38046"/>
                  <a:pt x="1867697" y="29457"/>
                </a:cubicBezTo>
                <a:cubicBezTo>
                  <a:pt x="1993458" y="23256"/>
                  <a:pt x="2118711" y="9049"/>
                  <a:pt x="2244980" y="12278"/>
                </a:cubicBezTo>
                <a:cubicBezTo>
                  <a:pt x="2427779" y="16928"/>
                  <a:pt x="2610450" y="23773"/>
                  <a:pt x="2793503" y="19124"/>
                </a:cubicBezTo>
                <a:cubicBezTo>
                  <a:pt x="2922790" y="15927"/>
                  <a:pt x="3052147" y="5174"/>
                  <a:pt x="3181362" y="11331"/>
                </a:cubicBezTo>
                <a:lnTo>
                  <a:pt x="3263481" y="19406"/>
                </a:lnTo>
                <a:lnTo>
                  <a:pt x="3263997" y="36369"/>
                </a:lnTo>
                <a:cubicBezTo>
                  <a:pt x="3275719" y="169645"/>
                  <a:pt x="3261703" y="303048"/>
                  <a:pt x="3255587" y="436449"/>
                </a:cubicBezTo>
                <a:cubicBezTo>
                  <a:pt x="3247432" y="611517"/>
                  <a:pt x="3234691" y="787093"/>
                  <a:pt x="3252912" y="961778"/>
                </a:cubicBezTo>
                <a:cubicBezTo>
                  <a:pt x="3267934" y="1127034"/>
                  <a:pt x="3269043" y="1293259"/>
                  <a:pt x="3256225" y="1458694"/>
                </a:cubicBezTo>
                <a:cubicBezTo>
                  <a:pt x="3247624" y="1582796"/>
                  <a:pt x="3249791" y="1707406"/>
                  <a:pt x="3262722" y="1831125"/>
                </a:cubicBezTo>
                <a:cubicBezTo>
                  <a:pt x="3277451" y="1954654"/>
                  <a:pt x="3281503" y="2079213"/>
                  <a:pt x="3274827" y="2203429"/>
                </a:cubicBezTo>
                <a:cubicBezTo>
                  <a:pt x="3262341" y="2402833"/>
                  <a:pt x="3259920" y="2602490"/>
                  <a:pt x="3261449" y="2802275"/>
                </a:cubicBezTo>
                <a:cubicBezTo>
                  <a:pt x="3262468" y="2938863"/>
                  <a:pt x="3265399" y="3075451"/>
                  <a:pt x="3259027" y="3211912"/>
                </a:cubicBezTo>
                <a:cubicBezTo>
                  <a:pt x="3255842" y="3281162"/>
                  <a:pt x="3252785" y="3350412"/>
                  <a:pt x="3252530" y="3419645"/>
                </a:cubicBezTo>
                <a:lnTo>
                  <a:pt x="3261481" y="3599733"/>
                </a:lnTo>
                <a:lnTo>
                  <a:pt x="25148" y="3599733"/>
                </a:lnTo>
                <a:lnTo>
                  <a:pt x="38817" y="3416947"/>
                </a:lnTo>
                <a:cubicBezTo>
                  <a:pt x="42268" y="3354064"/>
                  <a:pt x="44472" y="3291150"/>
                  <a:pt x="45432" y="3228206"/>
                </a:cubicBezTo>
                <a:cubicBezTo>
                  <a:pt x="48607" y="2984511"/>
                  <a:pt x="57228" y="2740308"/>
                  <a:pt x="30310" y="2497375"/>
                </a:cubicBezTo>
                <a:cubicBezTo>
                  <a:pt x="12014" y="2332795"/>
                  <a:pt x="19272" y="2168977"/>
                  <a:pt x="22599" y="2004525"/>
                </a:cubicBezTo>
                <a:cubicBezTo>
                  <a:pt x="26379" y="1819752"/>
                  <a:pt x="24565" y="1634854"/>
                  <a:pt x="24565" y="1450082"/>
                </a:cubicBezTo>
                <a:cubicBezTo>
                  <a:pt x="24262" y="1369697"/>
                  <a:pt x="29404" y="1289820"/>
                  <a:pt x="38174" y="1209815"/>
                </a:cubicBezTo>
                <a:cubicBezTo>
                  <a:pt x="50726" y="1093746"/>
                  <a:pt x="35604" y="978312"/>
                  <a:pt x="15491" y="864021"/>
                </a:cubicBezTo>
                <a:cubicBezTo>
                  <a:pt x="3576" y="784384"/>
                  <a:pt x="-1474" y="704126"/>
                  <a:pt x="370" y="623881"/>
                </a:cubicBezTo>
                <a:cubicBezTo>
                  <a:pt x="219" y="427807"/>
                  <a:pt x="10652" y="232114"/>
                  <a:pt x="29555" y="36548"/>
                </a:cubicBezTo>
                <a:lnTo>
                  <a:pt x="29995" y="11359"/>
                </a:lnTo>
                <a:lnTo>
                  <a:pt x="108946" y="11503"/>
                </a:lnTo>
                <a:cubicBezTo>
                  <a:pt x="300382" y="17315"/>
                  <a:pt x="490802" y="34236"/>
                  <a:pt x="683636" y="11503"/>
                </a:cubicBezTo>
                <a:cubicBezTo>
                  <a:pt x="738705" y="5045"/>
                  <a:pt x="793884" y="1679"/>
                  <a:pt x="849129" y="498"/>
                </a:cubicBez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6A0BE910-1808-4684-867B-1BCC8A46B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600" y="4383917"/>
            <a:ext cx="3383280" cy="18288"/>
          </a:xfrm>
          <a:custGeom>
            <a:avLst/>
            <a:gdLst>
              <a:gd name="csX0" fmla="*/ 0 w 3383280"/>
              <a:gd name="csY0" fmla="*/ 0 h 18288"/>
              <a:gd name="csX1" fmla="*/ 676656 w 3383280"/>
              <a:gd name="csY1" fmla="*/ 0 h 18288"/>
              <a:gd name="csX2" fmla="*/ 1319479 w 3383280"/>
              <a:gd name="csY2" fmla="*/ 0 h 18288"/>
              <a:gd name="csX3" fmla="*/ 1962302 w 3383280"/>
              <a:gd name="csY3" fmla="*/ 0 h 18288"/>
              <a:gd name="csX4" fmla="*/ 2706624 w 3383280"/>
              <a:gd name="csY4" fmla="*/ 0 h 18288"/>
              <a:gd name="csX5" fmla="*/ 3383280 w 3383280"/>
              <a:gd name="csY5" fmla="*/ 0 h 18288"/>
              <a:gd name="csX6" fmla="*/ 3383280 w 3383280"/>
              <a:gd name="csY6" fmla="*/ 18288 h 18288"/>
              <a:gd name="csX7" fmla="*/ 2706624 w 3383280"/>
              <a:gd name="csY7" fmla="*/ 18288 h 18288"/>
              <a:gd name="csX8" fmla="*/ 2131466 w 3383280"/>
              <a:gd name="csY8" fmla="*/ 18288 h 18288"/>
              <a:gd name="csX9" fmla="*/ 1488643 w 3383280"/>
              <a:gd name="csY9" fmla="*/ 18288 h 18288"/>
              <a:gd name="csX10" fmla="*/ 845820 w 3383280"/>
              <a:gd name="csY10" fmla="*/ 18288 h 18288"/>
              <a:gd name="csX11" fmla="*/ 0 w 3383280"/>
              <a:gd name="csY11" fmla="*/ 18288 h 18288"/>
              <a:gd name="csX12" fmla="*/ 0 w 338328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01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AA6E48-AE2D-97A4-F708-E492045E8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2B5A7D9-5999-AEC9-E2C8-3C56276D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CFC02-D808-9F56-92DE-644946ECEC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5BA083-9750-D4AF-2C07-9800C83DF064}"/>
              </a:ext>
            </a:extLst>
          </p:cNvPr>
          <p:cNvSpPr txBox="1"/>
          <p:nvPr/>
        </p:nvSpPr>
        <p:spPr>
          <a:xfrm>
            <a:off x="215900" y="0"/>
            <a:ext cx="87980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latin typeface="+mj-lt"/>
              </a:rPr>
              <a:t>Scaling Up</a:t>
            </a:r>
            <a:r>
              <a:rPr lang="en-US" sz="4800" b="1" dirty="0">
                <a:latin typeface="+mj-lt"/>
              </a:rPr>
              <a:t>:</a:t>
            </a:r>
          </a:p>
          <a:p>
            <a:r>
              <a:rPr lang="en-US" sz="4400" b="1" dirty="0">
                <a:latin typeface="+mj-lt"/>
              </a:rPr>
              <a:t>What would a statewide precision public health strategy look like?</a:t>
            </a:r>
          </a:p>
        </p:txBody>
      </p:sp>
    </p:spTree>
    <p:extLst>
      <p:ext uri="{BB962C8B-B14F-4D97-AF65-F5344CB8AC3E}">
        <p14:creationId xmlns:p14="http://schemas.microsoft.com/office/powerpoint/2010/main" val="1746904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rgbClr val="F8DAE6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rgbClr val="DEB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0AC68-0AD5-9E81-41BE-63687F9450E9}"/>
              </a:ext>
            </a:extLst>
          </p:cNvPr>
          <p:cNvSpPr txBox="1"/>
          <p:nvPr/>
        </p:nvSpPr>
        <p:spPr>
          <a:xfrm>
            <a:off x="393015" y="2256116"/>
            <a:ext cx="6063658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New Delaware Cancer Consortium Task Force to develop and oversee this strategy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Task Force representation from: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State &amp; local government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Health systems &amp; other providers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Community organizations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u="sng" dirty="0"/>
              <a:t>tailored</a:t>
            </a:r>
            <a:r>
              <a:rPr lang="en-US" sz="2400" dirty="0"/>
              <a:t> approach in each hotspot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Real-time evaluation and adjustment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F8D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D442FF48-23EB-EE7C-9B3A-6736BC6B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2" r="2300" b="4"/>
          <a:stretch>
            <a:fillRect/>
          </a:stretch>
        </p:blipFill>
        <p:spPr>
          <a:xfrm>
            <a:off x="8332748" y="581892"/>
            <a:ext cx="1898782" cy="2518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EE67D-CB8D-43E9-DD89-08E7326F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82" b="4"/>
          <a:stretch>
            <a:fillRect/>
          </a:stretch>
        </p:blipFill>
        <p:spPr>
          <a:xfrm>
            <a:off x="8332447" y="3707894"/>
            <a:ext cx="1897521" cy="2518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CD3174-E0D9-532A-4C46-669B2885AEC3}"/>
              </a:ext>
            </a:extLst>
          </p:cNvPr>
          <p:cNvSpPr txBox="1"/>
          <p:nvPr/>
        </p:nvSpPr>
        <p:spPr>
          <a:xfrm>
            <a:off x="496825" y="815635"/>
            <a:ext cx="57302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Implementing a Statewide Precision Public Health Strategy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954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55FE4D-B9B1-1E98-AD5C-7121324F9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17" r="18666" b="-1"/>
          <a:stretch>
            <a:fillRect/>
          </a:stretch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ABB9-94E8-738C-9F15-9F3DCE073D6E}"/>
              </a:ext>
            </a:extLst>
          </p:cNvPr>
          <p:cNvSpPr txBox="1"/>
          <p:nvPr/>
        </p:nvSpPr>
        <p:spPr>
          <a:xfrm>
            <a:off x="374904" y="2522949"/>
            <a:ext cx="5065776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Diagnosed clinically with advanced triple-negative breast cancer at age 38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Strong family history of cancer, including her mother who was diagnosed at 30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Has 2 children, whom she could not breastfeed because of return to work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Not formally assessed for family history or other risk factors prior to diagnosis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A968B-E9B7-153E-9691-2DD72B93EF47}"/>
              </a:ext>
            </a:extLst>
          </p:cNvPr>
          <p:cNvSpPr txBox="1"/>
          <p:nvPr/>
        </p:nvSpPr>
        <p:spPr>
          <a:xfrm>
            <a:off x="1524072" y="1236318"/>
            <a:ext cx="1962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EA7131"/>
                </a:solidFill>
              </a:rPr>
              <a:t>Tameka</a:t>
            </a:r>
          </a:p>
        </p:txBody>
      </p:sp>
    </p:spTree>
    <p:extLst>
      <p:ext uri="{BB962C8B-B14F-4D97-AF65-F5344CB8AC3E}">
        <p14:creationId xmlns:p14="http://schemas.microsoft.com/office/powerpoint/2010/main" val="3551067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326233-ACEF-2CA7-6224-49BE7132E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32" y="1720483"/>
            <a:ext cx="5189028" cy="387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FE04A-03FC-C230-9437-56A9C0855111}"/>
              </a:ext>
            </a:extLst>
          </p:cNvPr>
          <p:cNvSpPr txBox="1"/>
          <p:nvPr/>
        </p:nvSpPr>
        <p:spPr>
          <a:xfrm>
            <a:off x="1038596" y="535007"/>
            <a:ext cx="374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Colorectal Cancer Initiative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0D0D0-72A0-D4DA-B3AA-99441F407100}"/>
              </a:ext>
            </a:extLst>
          </p:cNvPr>
          <p:cNvSpPr txBox="1"/>
          <p:nvPr/>
        </p:nvSpPr>
        <p:spPr>
          <a:xfrm>
            <a:off x="6685642" y="2162214"/>
            <a:ext cx="4152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cost savings from just the colorectal cancer initiative more than covered the total cost of the Delaware Cancer Treatment Program.</a:t>
            </a:r>
          </a:p>
        </p:txBody>
      </p:sp>
    </p:spTree>
    <p:extLst>
      <p:ext uri="{BB962C8B-B14F-4D97-AF65-F5344CB8AC3E}">
        <p14:creationId xmlns:p14="http://schemas.microsoft.com/office/powerpoint/2010/main" val="2007613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672A5B-E8BD-6FF0-2D6B-228218DC6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A46323-584A-168D-51F1-95C55D238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32" y="1720483"/>
            <a:ext cx="5189028" cy="387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455EF-C370-78FC-DAB6-B06B08239F91}"/>
              </a:ext>
            </a:extLst>
          </p:cNvPr>
          <p:cNvSpPr txBox="1"/>
          <p:nvPr/>
        </p:nvSpPr>
        <p:spPr>
          <a:xfrm>
            <a:off x="1038596" y="535007"/>
            <a:ext cx="374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Colorectal Cancer Initiative</a:t>
            </a:r>
          </a:p>
        </p:txBody>
      </p:sp>
      <p:pic>
        <p:nvPicPr>
          <p:cNvPr id="6" name="Picture 5" descr="A screenshot of a medical research&#10;&#10;AI-generated content may be incorrect.">
            <a:extLst>
              <a:ext uri="{FF2B5EF4-FFF2-40B4-BE49-F238E27FC236}">
                <a16:creationId xmlns:a16="http://schemas.microsoft.com/office/drawing/2014/main" id="{5E04E4BE-0534-FBB6-905C-8976644D9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641" y="266700"/>
            <a:ext cx="4399524" cy="450985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Picture 6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7BAF7E4-9194-A969-726D-88792ADAB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36800"/>
            <a:ext cx="5729565" cy="304960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9477A9-35F4-8D5D-838C-B5550D72C866}"/>
              </a:ext>
            </a:extLst>
          </p:cNvPr>
          <p:cNvSpPr txBox="1"/>
          <p:nvPr/>
        </p:nvSpPr>
        <p:spPr>
          <a:xfrm>
            <a:off x="5710403" y="5593983"/>
            <a:ext cx="6350000" cy="1200329"/>
          </a:xfrm>
          <a:prstGeom prst="rect">
            <a:avLst/>
          </a:prstGeom>
          <a:solidFill>
            <a:srgbClr val="F8DAE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Diagnosing breast cancer at stage 2 vs. 3 results in 30% cost savings in year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Stage 4 vs 1 results in 90% cost savings</a:t>
            </a:r>
          </a:p>
        </p:txBody>
      </p:sp>
    </p:spTree>
    <p:extLst>
      <p:ext uri="{BB962C8B-B14F-4D97-AF65-F5344CB8AC3E}">
        <p14:creationId xmlns:p14="http://schemas.microsoft.com/office/powerpoint/2010/main" val="4109747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E7AFB-E781-37F6-618E-6CC183404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80" y="292100"/>
            <a:ext cx="3878411" cy="5194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CF01B-C973-6C63-BA79-183A122C4EFE}"/>
              </a:ext>
            </a:extLst>
          </p:cNvPr>
          <p:cNvSpPr txBox="1"/>
          <p:nvPr/>
        </p:nvSpPr>
        <p:spPr>
          <a:xfrm>
            <a:off x="270085" y="5521861"/>
            <a:ext cx="447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Ruth Ann Minner</a:t>
            </a:r>
          </a:p>
          <a:p>
            <a:pPr algn="ctr"/>
            <a:r>
              <a:rPr lang="en-US" sz="3600" b="1" dirty="0"/>
              <a:t>1935-2021</a:t>
            </a:r>
          </a:p>
        </p:txBody>
      </p:sp>
    </p:spTree>
    <p:extLst>
      <p:ext uri="{BB962C8B-B14F-4D97-AF65-F5344CB8AC3E}">
        <p14:creationId xmlns:p14="http://schemas.microsoft.com/office/powerpoint/2010/main" val="2180293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1619C-3F02-245E-AD3B-D0AF13B88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97C707-3438-A289-BD39-778E8DC11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80" y="292100"/>
            <a:ext cx="3878411" cy="5194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3B14D-287E-E7B1-DE9E-9AC611E6552F}"/>
              </a:ext>
            </a:extLst>
          </p:cNvPr>
          <p:cNvSpPr txBox="1"/>
          <p:nvPr/>
        </p:nvSpPr>
        <p:spPr>
          <a:xfrm>
            <a:off x="270085" y="5521861"/>
            <a:ext cx="447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Ruth Ann Minner</a:t>
            </a:r>
          </a:p>
          <a:p>
            <a:pPr algn="ctr"/>
            <a:r>
              <a:rPr lang="en-US" sz="3600" b="1" dirty="0"/>
              <a:t>1935-2021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D52D3-38AB-7C4B-765B-2337A58B2ED6}"/>
              </a:ext>
            </a:extLst>
          </p:cNvPr>
          <p:cNvSpPr txBox="1"/>
          <p:nvPr/>
        </p:nvSpPr>
        <p:spPr>
          <a:xfrm>
            <a:off x="4786040" y="2090172"/>
            <a:ext cx="6839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“Work hard. Do the right thing. And leave things better than you found them.”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Inaugural Address (January 2005)</a:t>
            </a:r>
          </a:p>
        </p:txBody>
      </p:sp>
    </p:spTree>
    <p:extLst>
      <p:ext uri="{BB962C8B-B14F-4D97-AF65-F5344CB8AC3E}">
        <p14:creationId xmlns:p14="http://schemas.microsoft.com/office/powerpoint/2010/main" val="1588758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041CA3-0A10-36EA-0093-CC24867D1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7"/>
            <a:ext cx="12192000" cy="6859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DEAC7-47F9-4045-2515-15847B0CA46D}"/>
              </a:ext>
            </a:extLst>
          </p:cNvPr>
          <p:cNvSpPr txBox="1"/>
          <p:nvPr/>
        </p:nvSpPr>
        <p:spPr>
          <a:xfrm>
            <a:off x="88900" y="0"/>
            <a:ext cx="7899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228600">
                    <a:srgbClr val="FAFFFF">
                      <a:alpha val="40000"/>
                    </a:srgbClr>
                  </a:glow>
                  <a:outerShdw blurRad="50800" dist="50800" dir="5400000" algn="ctr" rotWithShape="0">
                    <a:srgbClr val="FAFFFF"/>
                  </a:outerShdw>
                </a:effectLst>
              </a:rPr>
              <a:t>“That there are complexities and nuances we do not deny, but the State of Delaware has shown us that if we have the will, there is a way.”</a:t>
            </a:r>
          </a:p>
          <a:p>
            <a:r>
              <a:rPr lang="en-US" sz="2400" dirty="0"/>
              <a:t>-Grubbs and colleagues (2013)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E2240-FEB0-3F7A-C419-CC5700E79C5F}"/>
              </a:ext>
            </a:extLst>
          </p:cNvPr>
          <p:cNvSpPr txBox="1"/>
          <p:nvPr/>
        </p:nvSpPr>
        <p:spPr>
          <a:xfrm>
            <a:off x="6565900" y="5103674"/>
            <a:ext cx="38227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prstMaterial="softEdge"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E45D84"/>
                </a:solidFill>
                <a:effectLst>
                  <a:glow rad="458623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THE MISSION ISN’T DONE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E45D84"/>
              </a:solidFill>
              <a:effectLst>
                <a:glow rad="458623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22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A9307-CAA7-2A85-9209-29DCC6EB182F}"/>
              </a:ext>
            </a:extLst>
          </p:cNvPr>
          <p:cNvSpPr txBox="1"/>
          <p:nvPr/>
        </p:nvSpPr>
        <p:spPr>
          <a:xfrm>
            <a:off x="1712028" y="1005840"/>
            <a:ext cx="1788023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EA7131"/>
                </a:solidFill>
                <a:latin typeface="+mj-lt"/>
                <a:ea typeface="+mj-ea"/>
                <a:cs typeface="+mj-cs"/>
              </a:rPr>
              <a:t>Angela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DBC73-3997-90E1-D5C7-E36FF650A467}"/>
              </a:ext>
            </a:extLst>
          </p:cNvPr>
          <p:cNvSpPr txBox="1"/>
          <p:nvPr/>
        </p:nvSpPr>
        <p:spPr>
          <a:xfrm>
            <a:off x="222422" y="2688336"/>
            <a:ext cx="4831492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Diagnosed with stage 3b breast cancer at age 47 on first mammogram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 prior screening because of insurance gaps and barriers to accessing other programs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Drinks alcohol regularly to “unwind” and because “heard it’s good for heart”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25C6C-019F-ACCE-3341-64A57B9F89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95" r="20644" b="-1"/>
          <a:stretch>
            <a:fillRect/>
          </a:stretch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98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D2D9F8-9DF7-D18C-A4AD-5D5A204286EB}"/>
              </a:ext>
            </a:extLst>
          </p:cNvPr>
          <p:cNvPicPr>
            <a:picLocks/>
          </p:cNvPicPr>
          <p:nvPr/>
        </p:nvPicPr>
        <p:blipFill>
          <a:blip r:embed="rId2"/>
          <a:srcRect l="17037" r="16166" b="-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105B0-BCF3-27D7-26EF-F214945B21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02" r="13245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5406B0-BEBE-5CBE-12F5-713F2D36953C}"/>
              </a:ext>
            </a:extLst>
          </p:cNvPr>
          <p:cNvSpPr txBox="1"/>
          <p:nvPr/>
        </p:nvSpPr>
        <p:spPr>
          <a:xfrm>
            <a:off x="284206" y="655665"/>
            <a:ext cx="770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" panose="020B0806030902050204" pitchFamily="34" charset="0"/>
              </a:rPr>
              <a:t>The Burden of Breast Cancer in Delaware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13E14A-C809-5EEE-E513-63BAC0069C96}"/>
              </a:ext>
            </a:extLst>
          </p:cNvPr>
          <p:cNvSpPr txBox="1"/>
          <p:nvPr/>
        </p:nvSpPr>
        <p:spPr>
          <a:xfrm>
            <a:off x="552841" y="2397046"/>
            <a:ext cx="71669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Elevated incidence and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Early onset breast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Triple-negative breast cancer (TNBC)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Alcohol-attributable breast cancer</a:t>
            </a:r>
          </a:p>
        </p:txBody>
      </p:sp>
    </p:spTree>
    <p:extLst>
      <p:ext uri="{BB962C8B-B14F-4D97-AF65-F5344CB8AC3E}">
        <p14:creationId xmlns:p14="http://schemas.microsoft.com/office/powerpoint/2010/main" val="285531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AE25DC-CB71-EF80-AEF6-A6789ED68E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9542" r="-1" b="18036"/>
          <a:stretch>
            <a:fillRect/>
          </a:stretch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2D2989-C807-C7AB-5C36-EDDBA9775F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627" r="-1" b="18635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3F708-88DB-0024-84D8-732A63D687D6}"/>
              </a:ext>
            </a:extLst>
          </p:cNvPr>
          <p:cNvSpPr txBox="1"/>
          <p:nvPr/>
        </p:nvSpPr>
        <p:spPr>
          <a:xfrm>
            <a:off x="838200" y="752841"/>
            <a:ext cx="5395912" cy="2749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Breast Cancer in Delaware: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#2 for Incidence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#3 for Mortality 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B18078B-7B14-A1E8-A73B-A163314A3B58}"/>
              </a:ext>
            </a:extLst>
          </p:cNvPr>
          <p:cNvSpPr txBox="1"/>
          <p:nvPr/>
        </p:nvSpPr>
        <p:spPr>
          <a:xfrm>
            <a:off x="838200" y="6396337"/>
            <a:ext cx="4030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statecancerprofiles.cancer.gov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index.html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46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B6B3AA-7174-8E9B-5FAB-8B1708DF5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18A5F349-B88B-C81E-28D7-F8FDF9A22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37DF2F-1EDE-795C-09E1-8E788FBCF5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9542" r="-1" b="18036"/>
          <a:stretch>
            <a:fillRect/>
          </a:stretch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BB4A6D-F202-0F1B-7C51-A9263E6DE6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627" r="-1" b="18635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FE8BCA2-84E7-40FE-D9B9-04BACE3CA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2FF24-F0E0-C84D-B654-C0F3A54E0CF4}"/>
              </a:ext>
            </a:extLst>
          </p:cNvPr>
          <p:cNvSpPr txBox="1"/>
          <p:nvPr/>
        </p:nvSpPr>
        <p:spPr>
          <a:xfrm>
            <a:off x="838200" y="752841"/>
            <a:ext cx="5395912" cy="2749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Breast Cancer in Delaware: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#2 for Incidence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#3 for Mortality 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01A5B02-8C60-DAD3-3BCE-E9D1ECA58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B3021AF-6D8F-A654-08F9-96868A3AB921}"/>
              </a:ext>
            </a:extLst>
          </p:cNvPr>
          <p:cNvSpPr txBox="1"/>
          <p:nvPr/>
        </p:nvSpPr>
        <p:spPr>
          <a:xfrm>
            <a:off x="491182" y="3859998"/>
            <a:ext cx="3944894" cy="1591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#1 for late-stage breast cancer in women &lt;50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B5A0E-969F-639B-D337-E7821BFDCBDF}"/>
              </a:ext>
            </a:extLst>
          </p:cNvPr>
          <p:cNvSpPr txBox="1"/>
          <p:nvPr/>
        </p:nvSpPr>
        <p:spPr>
          <a:xfrm>
            <a:off x="838200" y="6396337"/>
            <a:ext cx="4030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statecancerprofiles.cancer.gov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index.html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9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5FF4B8C-E819-CA5C-731F-2B7E88477B47}"/>
              </a:ext>
            </a:extLst>
          </p:cNvPr>
          <p:cNvSpPr txBox="1"/>
          <p:nvPr/>
        </p:nvSpPr>
        <p:spPr>
          <a:xfrm>
            <a:off x="825067" y="1904859"/>
            <a:ext cx="5211672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</a:rPr>
              <a:t>Triple-Negative Breast Cancer in Delaware: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#3 in US for incidence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#1 among Black women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map of united states&#10;&#10;AI-generated content may be incorrect.">
            <a:extLst>
              <a:ext uri="{FF2B5EF4-FFF2-40B4-BE49-F238E27FC236}">
                <a16:creationId xmlns:a16="http://schemas.microsoft.com/office/drawing/2014/main" id="{15E9A491-9FE1-CBAE-0818-99B6C9D5C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46462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1B4624-92B7-8E76-10A3-D906F87B4D1C}"/>
              </a:ext>
            </a:extLst>
          </p:cNvPr>
          <p:cNvSpPr txBox="1"/>
          <p:nvPr/>
        </p:nvSpPr>
        <p:spPr>
          <a:xfrm>
            <a:off x="768127" y="6098170"/>
            <a:ext cx="367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Sung et al. (2023) JAMA Oncology</a:t>
            </a:r>
          </a:p>
          <a:p>
            <a:r>
              <a:rPr lang="en-US" sz="1400" dirty="0">
                <a:solidFill>
                  <a:schemeClr val="bg1"/>
                </a:solidFill>
              </a:rPr>
              <a:t>﻿10.1001/jamaoncol.2022.7835</a:t>
            </a:r>
          </a:p>
        </p:txBody>
      </p:sp>
    </p:spTree>
    <p:extLst>
      <p:ext uri="{BB962C8B-B14F-4D97-AF65-F5344CB8AC3E}">
        <p14:creationId xmlns:p14="http://schemas.microsoft.com/office/powerpoint/2010/main" val="4187435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C7BBE5D-CAF9-1310-7DE2-21A9C54033E9}"/>
              </a:ext>
            </a:extLst>
          </p:cNvPr>
          <p:cNvSpPr txBox="1"/>
          <p:nvPr/>
        </p:nvSpPr>
        <p:spPr>
          <a:xfrm>
            <a:off x="265910" y="2508006"/>
            <a:ext cx="5830090" cy="2468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The burden is </a:t>
            </a:r>
            <a:r>
              <a:rPr lang="en-US" sz="3200" u="sng" dirty="0">
                <a:solidFill>
                  <a:schemeClr val="bg1"/>
                </a:solidFill>
                <a:cs typeface="Arial" panose="020B0604020202020204" pitchFamily="34" charset="0"/>
              </a:rPr>
              <a:t>STATEWIDE</a:t>
            </a:r>
            <a:r>
              <a:rPr lang="en-US" sz="3200" dirty="0">
                <a:solidFill>
                  <a:schemeClr val="bg1"/>
                </a:solidFill>
                <a:cs typeface="Arial" panose="020B0604020202020204" pitchFamily="34" charset="0"/>
              </a:rPr>
              <a:t> with hotspots across urban, suburban &amp; rural communities in all three counties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B7CF2C-0968-BA6B-E0A8-F9547A97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856" y="122866"/>
            <a:ext cx="5062141" cy="6552933"/>
          </a:xfrm>
          <a:prstGeom prst="rect">
            <a:avLst/>
          </a:prstGeom>
        </p:spPr>
      </p:pic>
      <p:cxnSp>
        <p:nvCxnSpPr>
          <p:cNvPr id="12" name="Straight Connector 11" hidden="1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598B06-F438-F031-D21C-84DC25947D14}"/>
              </a:ext>
            </a:extLst>
          </p:cNvPr>
          <p:cNvSpPr txBox="1"/>
          <p:nvPr/>
        </p:nvSpPr>
        <p:spPr>
          <a:xfrm>
            <a:off x="265910" y="929042"/>
            <a:ext cx="6095998" cy="649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Breast Cancer in Delaware </a:t>
            </a:r>
          </a:p>
        </p:txBody>
      </p:sp>
    </p:spTree>
    <p:extLst>
      <p:ext uri="{BB962C8B-B14F-4D97-AF65-F5344CB8AC3E}">
        <p14:creationId xmlns:p14="http://schemas.microsoft.com/office/powerpoint/2010/main" val="1154301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16045</TotalTime>
  <Words>984</Words>
  <Application>Microsoft Macintosh PowerPoint</Application>
  <PresentationFormat>Widescreen</PresentationFormat>
  <Paragraphs>160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Breast Cancer  Delaware</vt:lpstr>
      <vt:lpstr>PowerPoint Presentation</vt:lpstr>
      <vt:lpstr>Continuum of Cancer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Scott Siegel</dc:creator>
  <cp:lastModifiedBy>Scott Siegel</cp:lastModifiedBy>
  <cp:revision>55</cp:revision>
  <dcterms:created xsi:type="dcterms:W3CDTF">2026-04-02T13:22:49Z</dcterms:created>
  <dcterms:modified xsi:type="dcterms:W3CDTF">2026-04-14T16:20:30Z</dcterms:modified>
</cp:coreProperties>
</file>