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349" r:id="rId3"/>
    <p:sldId id="2147377335" r:id="rId4"/>
    <p:sldId id="2147377351" r:id="rId5"/>
    <p:sldId id="2147377352" r:id="rId6"/>
    <p:sldId id="2147377353" r:id="rId7"/>
    <p:sldId id="214737711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9F9F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FCEE1-53EE-4F20-8ED9-30E4A0B23EB4}" v="19" dt="2026-04-17T19:46:18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1" y="2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22860-96A9-43C2-9F2C-B42A4E3C8951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E54AE-6CCB-4B40-964B-3D6E6B7EC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0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51" y="4518943"/>
            <a:ext cx="5693913" cy="41770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4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303DE-3E45-4DD3-9505-92EF4803EF9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99683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24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99683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99683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73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A5AC5-4D3B-727A-D357-DE2A2C2D3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812453-A908-61B4-C8CB-75013EE09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8F20B-6F4A-AD06-A39C-3770CE6EA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Influenza Wastewater Numbers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11AD9-742E-DEBB-EB82-BB77954C2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E54AE-6CCB-4B40-964B-3D6E6B7EC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2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29D30-599F-C7C0-FC1F-807C2B24C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F962A0-C2AD-A04A-0D76-4045D165E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E76AF-FBE6-C130-6DFE-3CE8342D5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Influenza Wastewater Numbers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FCF27-1E57-3067-9B60-E84CAB057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E54AE-6CCB-4B40-964B-3D6E6B7EC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88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4AF7F-EE7E-E9F1-5176-BAD3F742E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19DC0-10EA-B730-AECB-8D9AA4BEC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A713C-463D-6105-047F-1E790F94E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Influenza Wastewater Numbers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015D6-D925-11FD-A19F-3687D1EC4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E54AE-6CCB-4B40-964B-3D6E6B7EC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6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C41DC-91F2-656C-5AF3-F302CCF7F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BEF5F-EA57-2E2E-96FF-E74E75178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6E5FF8-F920-7B8D-D951-6761B0165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Influenza Wastewater Numbers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B95AD-BA3E-8AB5-75C2-3407AB7B1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E54AE-6CCB-4B40-964B-3D6E6B7EC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498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E54AE-6CCB-4B40-964B-3D6E6B7ECD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0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4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4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4" Type="http://schemas.openxmlformats.org/officeDocument/2006/relationships/image" Target="../media/image2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58.xml"/><Relationship Id="rId7" Type="http://schemas.openxmlformats.org/officeDocument/2006/relationships/image" Target="../media/image6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6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9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2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4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5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6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7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9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0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1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2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4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5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6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1.xml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7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4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5.xml"/><Relationship Id="rId4" Type="http://schemas.openxmlformats.org/officeDocument/2006/relationships/image" Target="../media/image2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6.xml"/><Relationship Id="rId4" Type="http://schemas.openxmlformats.org/officeDocument/2006/relationships/image" Target="../media/image2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7.xml"/><Relationship Id="rId4" Type="http://schemas.openxmlformats.org/officeDocument/2006/relationships/image" Target="../media/image2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8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9.xml"/><Relationship Id="rId4" Type="http://schemas.openxmlformats.org/officeDocument/2006/relationships/image" Target="../media/image2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2.xml"/><Relationship Id="rId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3.xml"/><Relationship Id="rId4" Type="http://schemas.openxmlformats.org/officeDocument/2006/relationships/image" Target="../media/image4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4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7.xml"/><Relationship Id="rId4" Type="http://schemas.openxmlformats.org/officeDocument/2006/relationships/image" Target="../media/image4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8.xml"/><Relationship Id="rId4" Type="http://schemas.openxmlformats.org/officeDocument/2006/relationships/image" Target="../media/image4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9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0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8019" y="3657600"/>
            <a:ext cx="10986811" cy="2835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3" y="990600"/>
            <a:ext cx="10653003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23" y="2495445"/>
            <a:ext cx="1065300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C160FA-D207-48D3-A37E-B2D22CC2E580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6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FEA5-82B8-4BE5-AA88-B3AF7EF25BAD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45" y="710978"/>
            <a:ext cx="135128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9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7431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263563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218B4E-7C24-4E15-8658-46CCA44C1E38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44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04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6831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 flipH="1">
            <a:off x="0" y="0"/>
            <a:ext cx="12192000" cy="52768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60" y="5858936"/>
            <a:ext cx="2830824" cy="4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3623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3667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9207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/>
          <a:lstStyle>
            <a:lvl1pPr>
              <a:defRPr sz="34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01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672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97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0730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44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0277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3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0300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03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23" y="2228004"/>
            <a:ext cx="10653003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B6DBB-1878-418A-8FAC-F5923ABAAFB0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45" y="4822478"/>
            <a:ext cx="135128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615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1616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313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5889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80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4989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4204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70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41360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44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04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68186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2275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71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3136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8001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55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03529" y="5141974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5" y="3036573"/>
            <a:ext cx="1065300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5" y="4541417"/>
            <a:ext cx="1065300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0DEB97-14BD-4483-8280-B61B54E70350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96" y="858393"/>
            <a:ext cx="2402841" cy="1838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009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9731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5434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1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5485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4931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4916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4025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4313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9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8804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615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915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71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7987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49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08420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defRPr lang="en-US" sz="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defRPr lang="en-US" sz="9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defRPr lang="en-US" sz="9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defRPr lang="en-US" sz="9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def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Insert Disclaimer here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639044" y="2973076"/>
            <a:ext cx="319952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dirty="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+mn-lt"/>
              </a:rPr>
              <a:t>Disclaimer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2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6073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22" y="2709226"/>
            <a:ext cx="9718556" cy="14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924" y="2228003"/>
            <a:ext cx="51993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728" y="2228004"/>
            <a:ext cx="5210216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3074-E624-4369-9D6A-754378A5E773}" type="datetime1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</p:spPr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56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4302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3090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 flipH="1">
            <a:off x="0" y="0"/>
            <a:ext cx="12192000" cy="52768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60" y="5858936"/>
            <a:ext cx="2830824" cy="4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2845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084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679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6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044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61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5103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7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24269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3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5036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074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67036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46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3023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198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959" y="2228003"/>
            <a:ext cx="479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924" y="2926052"/>
            <a:ext cx="5199369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5745" y="2228003"/>
            <a:ext cx="480218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21021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78AA-F949-472F-9072-6DA6E14E4015}" type="datetime1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44" y="4812030"/>
            <a:ext cx="135128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419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4596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2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3979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043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0713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6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49370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3377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70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0783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7376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28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7621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9246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8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0447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F47E-DFF2-4526-AF92-010C2F91B656}" type="datetime1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579" y="4915490"/>
            <a:ext cx="135128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3467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5459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825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4164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3763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960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5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0758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30541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6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811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71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4121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7433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9764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9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0500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 txBox="1">
            <a:spLocks/>
          </p:cNvSpPr>
          <p:nvPr/>
        </p:nvSpPr>
        <p:spPr>
          <a:xfrm>
            <a:off x="639044" y="2973076"/>
            <a:ext cx="319952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dirty="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+mn-lt"/>
              </a:rPr>
              <a:t>Disclaimer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def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defRPr lang="en-US" sz="9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defRPr lang="en-US" sz="9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defRPr lang="en-US" sz="9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def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Insert Disclaimer here</a:t>
            </a:r>
          </a:p>
        </p:txBody>
      </p:sp>
    </p:spTree>
    <p:extLst>
      <p:ext uri="{BB962C8B-B14F-4D97-AF65-F5344CB8AC3E}">
        <p14:creationId xmlns:p14="http://schemas.microsoft.com/office/powerpoint/2010/main" val="4664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4385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22" y="2709226"/>
            <a:ext cx="9718556" cy="14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8659-8CFA-45D2-B511-E7D1DBA81CFE}" type="datetime1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752600"/>
            <a:ext cx="3962400" cy="286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3062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2782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00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6869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7655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63947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57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4516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5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9016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60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9022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031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80268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7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0473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6916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545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76034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03529" y="5141973"/>
            <a:ext cx="10984943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7" y="5262296"/>
            <a:ext cx="4715500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9" y="601200"/>
            <a:ext cx="109872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687103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5CB466B-36E5-4A73-881D-05AB9E5CE9F3}" type="datetime1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45" y="3761110"/>
            <a:ext cx="135128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61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3" y="4693389"/>
            <a:ext cx="10653003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458" y="599725"/>
            <a:ext cx="10984941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23" y="5260127"/>
            <a:ext cx="1065300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DF0-0E23-43D2-A740-7EAEFFA5824A}" type="datetime1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285" y="5616212"/>
            <a:ext cx="135128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21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75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71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tags" Target="../tags/tag3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image" Target="../media/image4.emf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tags" Target="../tags/tag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23" y="687475"/>
            <a:ext cx="10653003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3" y="2228003"/>
            <a:ext cx="10653003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1449F68-FF12-43F9-9EC1-AE713EF20332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7456" y="441325"/>
            <a:ext cx="3626545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68001" y="441325"/>
            <a:ext cx="36144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8801" y="441325"/>
            <a:ext cx="36144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1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23823263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110806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  <p:sldLayoutId id="2147483737" r:id="rId64"/>
    <p:sldLayoutId id="2147483738" r:id="rId65"/>
    <p:sldLayoutId id="2147483739" r:id="rId66"/>
    <p:sldLayoutId id="2147483740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96265" y="1000328"/>
            <a:ext cx="10653003" cy="150484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future look of public health</a:t>
            </a:r>
            <a:br>
              <a:rPr lang="en-US" b="1" dirty="0"/>
            </a:br>
            <a:r>
              <a:rPr lang="en-US" b="1" dirty="0"/>
              <a:t> in </a:t>
            </a:r>
            <a:r>
              <a:rPr lang="en-US" b="1" dirty="0" err="1"/>
              <a:t>delaware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FF57B-5F25-B54A-A918-FB50C268907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B2334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B2334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DC820-4835-4B01-A00B-59CC76740F53}"/>
              </a:ext>
            </a:extLst>
          </p:cNvPr>
          <p:cNvSpPr txBox="1"/>
          <p:nvPr/>
        </p:nvSpPr>
        <p:spPr>
          <a:xfrm>
            <a:off x="941710" y="3856024"/>
            <a:ext cx="7816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Director Steven Blessing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4640E0-71B9-4C6A-BDE7-A2E547A77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78" y="2758682"/>
            <a:ext cx="10653003" cy="590321"/>
          </a:xfrm>
        </p:spPr>
        <p:txBody>
          <a:bodyPr>
            <a:normAutofit/>
          </a:bodyPr>
          <a:lstStyle/>
          <a:p>
            <a:r>
              <a:rPr lang="en-US" sz="2800" dirty="0"/>
              <a:t>April 20, 2026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A96B0DF-2274-44E6-8402-54F8C702D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08" y="5635259"/>
            <a:ext cx="4120867" cy="6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8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A45C2-01A2-2714-3646-FE3B1CC6C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600AC2-4AF4-4441-E5D8-BD64CAA661CC}"/>
              </a:ext>
            </a:extLst>
          </p:cNvPr>
          <p:cNvSpPr/>
          <p:nvPr/>
        </p:nvSpPr>
        <p:spPr>
          <a:xfrm>
            <a:off x="9923489" y="4601980"/>
            <a:ext cx="1504437" cy="1354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C5FCD-3613-67C4-F2E1-0FC051FA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68" y="-201540"/>
            <a:ext cx="10864263" cy="1370700"/>
          </a:xfrm>
        </p:spPr>
        <p:txBody>
          <a:bodyPr>
            <a:normAutofit/>
          </a:bodyPr>
          <a:lstStyle/>
          <a:p>
            <a:r>
              <a:rPr lang="en-US" b="1" dirty="0"/>
              <a:t>The challenges in public health today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80C4D6-F457-1448-9A6F-70A27FE3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FF57B-5F25-B54A-A918-FB50C26890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8141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8141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50A99-D6E6-10E6-2A60-E5482775F032}"/>
              </a:ext>
            </a:extLst>
          </p:cNvPr>
          <p:cNvSpPr/>
          <p:nvPr/>
        </p:nvSpPr>
        <p:spPr>
          <a:xfrm>
            <a:off x="11115040" y="5956137"/>
            <a:ext cx="307460" cy="298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65EE0-7347-2673-E3BB-ACA784F079D3}"/>
              </a:ext>
            </a:extLst>
          </p:cNvPr>
          <p:cNvSpPr/>
          <p:nvPr/>
        </p:nvSpPr>
        <p:spPr>
          <a:xfrm>
            <a:off x="415387" y="1384344"/>
            <a:ext cx="11602387" cy="729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1546A-73EB-AEE1-AFBC-C77D4E070402}"/>
              </a:ext>
            </a:extLst>
          </p:cNvPr>
          <p:cNvSpPr txBox="1"/>
          <p:nvPr/>
        </p:nvSpPr>
        <p:spPr>
          <a:xfrm>
            <a:off x="606518" y="1749195"/>
            <a:ext cx="105091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A changing federal landscape has resulted in the need to change the statewide structure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Policy changes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Workforce shifts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Filling the gap</a:t>
            </a: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 </a:t>
            </a:r>
            <a:b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</a:br>
            <a:endParaRPr lang="en-US" sz="2400" dirty="0">
              <a:effectLst/>
              <a:latin typeface="Nunito Sans" pitchFamily="2" charset="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Financial challenges are more present than ever as grants and other federal funding have disappeared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Evaluating service offerings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Meeting needs with less money</a:t>
            </a:r>
            <a:endParaRPr lang="en-US" sz="2400" dirty="0">
              <a:effectLst/>
              <a:latin typeface="Nunito Sans" pitchFamily="2" charset="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endParaRPr lang="en-US" sz="1200" dirty="0">
              <a:effectLst/>
              <a:latin typeface="Nunito Sans" pitchFamily="2" charset="0"/>
              <a:ea typeface="PMingLiU" panose="02020500000000000000" pitchFamily="18" charset="-120"/>
              <a:cs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26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EB59E-850A-39F8-0DC3-9577D1670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4C9AF0-7EBE-1D30-0B59-04C9312B825A}"/>
              </a:ext>
            </a:extLst>
          </p:cNvPr>
          <p:cNvSpPr/>
          <p:nvPr/>
        </p:nvSpPr>
        <p:spPr>
          <a:xfrm>
            <a:off x="9923489" y="4601980"/>
            <a:ext cx="1504437" cy="1354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22A5B-2EEA-009F-D3FD-70268633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68" y="-201540"/>
            <a:ext cx="10864263" cy="1370700"/>
          </a:xfrm>
        </p:spPr>
        <p:txBody>
          <a:bodyPr>
            <a:normAutofit/>
          </a:bodyPr>
          <a:lstStyle/>
          <a:p>
            <a:r>
              <a:rPr lang="en-US" b="1" dirty="0"/>
              <a:t>What we’re doing right now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3AAC28-AADA-E960-18DB-7181CAEE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FF57B-5F25-B54A-A918-FB50C26890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8141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8141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A828D-380B-5D0B-3ABC-FF38F2E32DF7}"/>
              </a:ext>
            </a:extLst>
          </p:cNvPr>
          <p:cNvSpPr/>
          <p:nvPr/>
        </p:nvSpPr>
        <p:spPr>
          <a:xfrm>
            <a:off x="11115040" y="5956137"/>
            <a:ext cx="307460" cy="298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B29716-9DC7-9234-0DE0-669329FCD99D}"/>
              </a:ext>
            </a:extLst>
          </p:cNvPr>
          <p:cNvSpPr/>
          <p:nvPr/>
        </p:nvSpPr>
        <p:spPr>
          <a:xfrm>
            <a:off x="415387" y="1384344"/>
            <a:ext cx="11602387" cy="729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B5355-1ED7-AE07-CDD3-EFAE0AC3F6E8}"/>
              </a:ext>
            </a:extLst>
          </p:cNvPr>
          <p:cNvSpPr txBox="1"/>
          <p:nvPr/>
        </p:nvSpPr>
        <p:spPr>
          <a:xfrm>
            <a:off x="605841" y="1638663"/>
            <a:ext cx="1050919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Program integration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Breaking down silos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Better internal communication</a:t>
            </a:r>
          </a:p>
          <a:p>
            <a:endParaRPr lang="en-US" sz="2400" dirty="0">
              <a:latin typeface="Nunito Sans" pitchFamily="2" charset="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Acknowledging and understanding the vital conditions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Recognizing the barriers to health service and health equity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Bringing those to the table who </a:t>
            </a:r>
            <a:r>
              <a:rPr lang="en-US" sz="2400" dirty="0"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have a part in all the vital conditions</a:t>
            </a:r>
            <a:endParaRPr lang="en-US" sz="2400" dirty="0">
              <a:effectLst/>
              <a:latin typeface="Nunito Sans" pitchFamily="2" charset="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unito Sans" pitchFamily="2" charset="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A holistic approach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Enhancing collaboration in all sectors – both in public health and outside public health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Using the breakdown of silos to refer individuals to other services</a:t>
            </a:r>
          </a:p>
          <a:p>
            <a:endParaRPr lang="en-US" sz="1200" dirty="0">
              <a:effectLst/>
              <a:latin typeface="Nunito Sans" pitchFamily="2" charset="0"/>
              <a:ea typeface="PMingLiU" panose="02020500000000000000" pitchFamily="18" charset="-120"/>
              <a:cs typeface="PMingLiU" panose="02020500000000000000" pitchFamily="18" charset="-120"/>
            </a:endParaRPr>
          </a:p>
        </p:txBody>
      </p:sp>
      <p:pic>
        <p:nvPicPr>
          <p:cNvPr id="1026" name="Picture 2" descr="Seven Vital Conditions for Health and Well-Being - Community Commons">
            <a:extLst>
              <a:ext uri="{FF2B5EF4-FFF2-40B4-BE49-F238E27FC236}">
                <a16:creationId xmlns:a16="http://schemas.microsoft.com/office/drawing/2014/main" id="{E3FD97D9-9210-814E-DA1E-D4340947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7" y="1527930"/>
            <a:ext cx="11423898" cy="49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5589D-C97B-E85F-905A-A10150E03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D67576-70B4-0A1C-A42A-F9A27AD0470E}"/>
              </a:ext>
            </a:extLst>
          </p:cNvPr>
          <p:cNvSpPr/>
          <p:nvPr/>
        </p:nvSpPr>
        <p:spPr>
          <a:xfrm>
            <a:off x="9923489" y="4601980"/>
            <a:ext cx="1504437" cy="1354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2B89C-D1C8-2394-AB24-A02AB053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68" y="-201540"/>
            <a:ext cx="10864263" cy="1370700"/>
          </a:xfrm>
        </p:spPr>
        <p:txBody>
          <a:bodyPr>
            <a:normAutofit/>
          </a:bodyPr>
          <a:lstStyle/>
          <a:p>
            <a:r>
              <a:rPr lang="en-US" b="1" dirty="0"/>
              <a:t>The future of public health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FC6629-9AC4-E537-1536-13CF5A9B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FF57B-5F25-B54A-A918-FB50C26890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8141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8141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8C6919-9AD6-0847-BDDB-B65B60B85D8B}"/>
              </a:ext>
            </a:extLst>
          </p:cNvPr>
          <p:cNvSpPr/>
          <p:nvPr/>
        </p:nvSpPr>
        <p:spPr>
          <a:xfrm>
            <a:off x="11115040" y="5956137"/>
            <a:ext cx="307460" cy="298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2FDB2F-2EFF-15E1-5904-B51AA6E97FFA}"/>
              </a:ext>
            </a:extLst>
          </p:cNvPr>
          <p:cNvSpPr/>
          <p:nvPr/>
        </p:nvSpPr>
        <p:spPr>
          <a:xfrm>
            <a:off x="415387" y="1384344"/>
            <a:ext cx="11602387" cy="729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59869-E1F4-6671-6296-F6A06A9876B5}"/>
              </a:ext>
            </a:extLst>
          </p:cNvPr>
          <p:cNvSpPr txBox="1"/>
          <p:nvPr/>
        </p:nvSpPr>
        <p:spPr>
          <a:xfrm>
            <a:off x="605841" y="1638663"/>
            <a:ext cx="105091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The goal will always remain to meet people where they live, work, and play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We need to adapt as those things change into the future.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Expand services to new areas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Bring new programs to fruition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Cultivate relationships with those we serve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Recognize changing landscapes and areas of concern </a:t>
            </a:r>
          </a:p>
          <a:p>
            <a:endParaRPr lang="en-US" sz="1200" dirty="0">
              <a:effectLst/>
              <a:latin typeface="Nunito Sans" pitchFamily="2" charset="0"/>
              <a:ea typeface="PMingLiU" panose="02020500000000000000" pitchFamily="18" charset="-120"/>
              <a:cs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990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10B0A-E824-CC8F-4F1B-9C77565FB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B2AD56-7820-1618-C3B5-463FBA5A1FDC}"/>
              </a:ext>
            </a:extLst>
          </p:cNvPr>
          <p:cNvSpPr/>
          <p:nvPr/>
        </p:nvSpPr>
        <p:spPr>
          <a:xfrm>
            <a:off x="9923489" y="4601980"/>
            <a:ext cx="1504437" cy="1354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27B8C-1336-782D-B5EA-31FF87DC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68" y="-201540"/>
            <a:ext cx="10864263" cy="1370700"/>
          </a:xfrm>
        </p:spPr>
        <p:txBody>
          <a:bodyPr>
            <a:normAutofit/>
          </a:bodyPr>
          <a:lstStyle/>
          <a:p>
            <a:r>
              <a:rPr lang="en-US" b="1" dirty="0"/>
              <a:t>The role of the cancer consortium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CFFD1-0673-2B9A-6918-08E33498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FF57B-5F25-B54A-A918-FB50C26890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8141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8141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D4C8F9-716B-4A13-4A31-127091E7DA25}"/>
              </a:ext>
            </a:extLst>
          </p:cNvPr>
          <p:cNvSpPr/>
          <p:nvPr/>
        </p:nvSpPr>
        <p:spPr>
          <a:xfrm>
            <a:off x="11115040" y="5956137"/>
            <a:ext cx="307460" cy="298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19377-D7E6-B8DD-7CE7-659CB5AEFD29}"/>
              </a:ext>
            </a:extLst>
          </p:cNvPr>
          <p:cNvSpPr/>
          <p:nvPr/>
        </p:nvSpPr>
        <p:spPr>
          <a:xfrm>
            <a:off x="415387" y="1384344"/>
            <a:ext cx="11602387" cy="729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36D88-EE1D-53D2-A2D9-408DD6A4BCFD}"/>
              </a:ext>
            </a:extLst>
          </p:cNvPr>
          <p:cNvSpPr txBox="1"/>
          <p:nvPr/>
        </p:nvSpPr>
        <p:spPr>
          <a:xfrm>
            <a:off x="605841" y="1638663"/>
            <a:ext cx="105091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Cancer screening, detection, and treatment are all closely linked to the DPH holistic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Nunito Sans" pitchFamily="2" charset="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We are exploring new opportunities for funding and expansion of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Nunito Sans" pitchFamily="2" charset="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Nunito Sans" pitchFamily="2" charset="0"/>
                <a:ea typeface="PMingLiU" panose="02020500000000000000" pitchFamily="18" charset="-120"/>
                <a:cs typeface="PMingLiU" panose="02020500000000000000" pitchFamily="18" charset="-120"/>
              </a:rPr>
              <a:t>Progress requires all of us – our partners, supporters, and friends.</a:t>
            </a:r>
            <a:endParaRPr lang="en-US" sz="2400" dirty="0">
              <a:effectLst/>
              <a:latin typeface="Nunito Sans" pitchFamily="2" charset="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endParaRPr lang="en-US" sz="1200" dirty="0">
              <a:effectLst/>
              <a:latin typeface="Nunito Sans" pitchFamily="2" charset="0"/>
              <a:ea typeface="PMingLiU" panose="02020500000000000000" pitchFamily="18" charset="-120"/>
              <a:cs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880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47BE39-6B25-0DAA-3B97-40CA32210922}"/>
              </a:ext>
            </a:extLst>
          </p:cNvPr>
          <p:cNvSpPr/>
          <p:nvPr/>
        </p:nvSpPr>
        <p:spPr>
          <a:xfrm>
            <a:off x="5395582" y="1558809"/>
            <a:ext cx="54975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 for all you do.</a:t>
            </a:r>
          </a:p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healthy and safe!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9CF5D59-F4BA-040A-0CAE-786D76991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6" y="3157925"/>
            <a:ext cx="3566777" cy="5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kJaetKPtisQuEkjAhoh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4QT4hgM7JWGH7qXgWYk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6Nq.0.xDr98KdUObL82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eJMFkONxVL1eKVHBEQ0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kv8uSxVQxYRjVtXh5GJ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bX1ZkgJ4jcM4N6D8EOC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TT044JID81zxWmwEjf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Ofbvo9pdq.2tTiwhdzH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Cfq2PdfZmsAqAa4N0Pi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YjFyE6V7K_yKnCHCA1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jtlHQg0.6n2bQRfze7f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G70QN_FBq_HdAlZRxAf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Xz7v5BcpE02f.KLgnP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Ofbvo9pdq.2tTiwhdzH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zerd5HHLf024_GZWwwE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zN9HXCz6aQCZPvrmxOl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z1FB224JC5J5JDI4RJw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npIg2TPeowgDuKq_Do6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bOLky7rVx5al_HHx9ua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8SaPngQ6wOZ45a63bsR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KFCMxWwl6TUoutn_jUR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u_iTBA9rBYkX5DwvWLO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1IUD1jTvjru_QElmIwR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b1BJx4XGTnv99weqptx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k9QtvPsl2JdKzkhK1rY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4EEGEq8m89gLThSskpo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Rz9I8LlERGQlMjOicG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oIU0HGJEoqDlsfSWWQ9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51692JC9E9Ygl_ULxxzu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hjt1xaRucPIoKNWS5I2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SQmUwpaNPLCDNUI8NaV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FcL7gRTE48kxXBvMf9L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9yp3Vp_ykbhb6CliOwd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QjSPD_oKhAJSSQxl6Xc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Cl11g9ppO47saB3hBs_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LZbpTu3eT6oSdzNgDOs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PipZ9bxD8.Kig6Q123M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Dxbfh4LD5mdgQqXwy4M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GXcfCT.36zWlZwVR2E8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6yADzE.bzsiewo92fxb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veXJpa.PPTrvSp5W6yI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mECOzXxSU06BnzJgwX.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0GPrNBZngswZoVSDEk4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s08fxVtvou8Cu021.CY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1veTO7756Ehs9OX2r6X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197m8glv8yoKPutGie_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iswbhneDK7qxS5XiirA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Kara DHSS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6F1F2E"/>
      </a:accent1>
      <a:accent2>
        <a:srgbClr val="48141E"/>
      </a:accent2>
      <a:accent3>
        <a:srgbClr val="66B1CE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ra DHSS" id="{F02942D3-ED83-4A43-9686-560F33F8BC63}" vid="{613DBA36-AC9A-4581-8C69-A590BFE5BADB}"/>
    </a:ext>
  </a:extLst>
</a:theme>
</file>

<file path=ppt/theme/theme2.xml><?xml version="1.0" encoding="utf-8"?>
<a:theme xmlns:a="http://schemas.openxmlformats.org/drawingml/2006/main" name="2_Delaware.gov">
  <a:themeElements>
    <a:clrScheme name="Custom 17">
      <a:dk1>
        <a:srgbClr val="020202"/>
      </a:dk1>
      <a:lt1>
        <a:sysClr val="window" lastClr="FFFFFF"/>
      </a:lt1>
      <a:dk2>
        <a:srgbClr val="6F1F2E"/>
      </a:dk2>
      <a:lt2>
        <a:srgbClr val="F2F2F2"/>
      </a:lt2>
      <a:accent1>
        <a:srgbClr val="2C0B12"/>
      </a:accent1>
      <a:accent2>
        <a:srgbClr val="581824"/>
      </a:accent2>
      <a:accent3>
        <a:srgbClr val="7CCEEF"/>
      </a:accent3>
      <a:accent4>
        <a:srgbClr val="CC4861"/>
      </a:accent4>
      <a:accent5>
        <a:srgbClr val="969FA7"/>
      </a:accent5>
      <a:accent6>
        <a:srgbClr val="1A3B64"/>
      </a:accent6>
      <a:hlink>
        <a:srgbClr val="007B85"/>
      </a:hlink>
      <a:folHlink>
        <a:srgbClr val="A66CFF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51263</TotalTime>
  <Words>279</Words>
  <Application>Microsoft Office PowerPoint</Application>
  <PresentationFormat>Widescreen</PresentationFormat>
  <Paragraphs>56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Gill Sans MT</vt:lpstr>
      <vt:lpstr>Nunito Sans</vt:lpstr>
      <vt:lpstr>Trebuchet MS</vt:lpstr>
      <vt:lpstr>Wingdings 2</vt:lpstr>
      <vt:lpstr>1_Kara DHSS</vt:lpstr>
      <vt:lpstr>2_Delaware.gov</vt:lpstr>
      <vt:lpstr>think-cell Slide</vt:lpstr>
      <vt:lpstr>The future look of public health  in delaware</vt:lpstr>
      <vt:lpstr>The challenges in public health today</vt:lpstr>
      <vt:lpstr>What we’re doing right now</vt:lpstr>
      <vt:lpstr>The future of public health</vt:lpstr>
      <vt:lpstr>The role of the cancer consortium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vaccine communications subcommittee meeting</dc:title>
  <dc:creator>Wojcik, Andrea (DHSS)</dc:creator>
  <cp:lastModifiedBy>Callahan, Kelly (DHSS)</cp:lastModifiedBy>
  <cp:revision>87</cp:revision>
  <dcterms:created xsi:type="dcterms:W3CDTF">2023-02-14T13:53:22Z</dcterms:created>
  <dcterms:modified xsi:type="dcterms:W3CDTF">2026-04-17T19:46:50Z</dcterms:modified>
</cp:coreProperties>
</file>