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9"/>
  </p:notesMasterIdLst>
  <p:sldIdLst>
    <p:sldId id="349" r:id="rId3"/>
    <p:sldId id="2147377335" r:id="rId4"/>
    <p:sldId id="2147377351" r:id="rId5"/>
    <p:sldId id="2147377352" r:id="rId6"/>
    <p:sldId id="2147377353" r:id="rId7"/>
    <p:sldId id="214737711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F9F9F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3FCEE1-53EE-4F20-8ED9-30E4A0B23EB4}" v="19" dt="2026-04-17T19:46:18.8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83" d="100"/>
          <a:sy n="83" d="100"/>
        </p:scale>
        <p:origin x="91" y="2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22860-96A9-43C2-9F2C-B42A4E3C8951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E54AE-6CCB-4B40-964B-3D6E6B7EC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04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51" y="4518943"/>
            <a:ext cx="5693913" cy="417702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4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9303DE-3E45-4DD3-9505-92EF4803EF97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999683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424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999683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999683">
                  <a:lumMod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735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A5AC5-4D3B-727A-D357-DE2A2C2D3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812453-A908-61B4-C8CB-75013EE099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18F20B-6F4A-AD06-A39C-3770CE6EA4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Influenza Wastewater Numbers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11AD9-742E-DEBB-EB82-BB77954C2F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BE54AE-6CCB-4B40-964B-3D6E6B7ECD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238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29D30-599F-C7C0-FC1F-807C2B24C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962A0-C2AD-A04A-0D76-4045D165E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CE76AF-FBE6-C130-6DFE-3CE8342D5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Influenza Wastewater Numbers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FCF27-1E57-3067-9B60-E84CAB057F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BE54AE-6CCB-4B40-964B-3D6E6B7ECD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4883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4AF7F-EE7E-E9F1-5176-BAD3F742E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919DC0-10EA-B730-AECB-8D9AA4BEC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CA713C-463D-6105-047F-1E790F94E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Influenza Wastewater Numbers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015D6-D925-11FD-A19F-3687D1EC47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BE54AE-6CCB-4B40-964B-3D6E6B7ECD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6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C41DC-91F2-656C-5AF3-F302CCF7F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4BEF5F-EA57-2E2E-96FF-E74E751783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6E5FF8-F920-7B8D-D951-6761B0165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Influenza Wastewater Numbers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B95AD-BA3E-8AB5-75C2-3407AB7B1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BE54AE-6CCB-4B40-964B-3D6E6B7ECD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498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E54AE-6CCB-4B40-964B-3D6E6B7ECD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06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tags" Target="../tags/tag7.xml"/><Relationship Id="rId7" Type="http://schemas.openxmlformats.org/officeDocument/2006/relationships/image" Target="../media/image6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1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9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4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5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6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9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7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8.bin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9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9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0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1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2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8.xml"/><Relationship Id="rId5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4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1.xml"/><Relationship Id="rId4" Type="http://schemas.openxmlformats.org/officeDocument/2006/relationships/image" Target="../media/image2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2.xml"/><Relationship Id="rId4" Type="http://schemas.openxmlformats.org/officeDocument/2006/relationships/image" Target="../media/image2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3.xml"/><Relationship Id="rId4" Type="http://schemas.openxmlformats.org/officeDocument/2006/relationships/image" Target="../media/image2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4.xml"/><Relationship Id="rId5" Type="http://schemas.openxmlformats.org/officeDocument/2006/relationships/image" Target="../media/image8.png"/><Relationship Id="rId4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5.xml"/><Relationship Id="rId4" Type="http://schemas.openxmlformats.org/officeDocument/2006/relationships/image" Target="../media/image2.emf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tags" Target="../tags/tag58.xml"/><Relationship Id="rId7" Type="http://schemas.openxmlformats.org/officeDocument/2006/relationships/image" Target="../media/image6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5.bin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8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6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7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8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9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0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1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2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3.bin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4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5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6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9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7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8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1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9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0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9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1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2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9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3.bin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4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5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6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1.xml"/><Relationship Id="rId5" Type="http://schemas.openxmlformats.org/officeDocument/2006/relationships/image" Target="../media/image12.png"/><Relationship Id="rId4" Type="http://schemas.openxmlformats.org/officeDocument/2006/relationships/image" Target="../media/image5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7.bin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4.xml"/><Relationship Id="rId5" Type="http://schemas.openxmlformats.org/officeDocument/2006/relationships/image" Target="../media/image9.png"/><Relationship Id="rId4" Type="http://schemas.openxmlformats.org/officeDocument/2006/relationships/image" Target="../media/image2.emf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5.xml"/><Relationship Id="rId4" Type="http://schemas.openxmlformats.org/officeDocument/2006/relationships/image" Target="../media/image2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6.xml"/><Relationship Id="rId4" Type="http://schemas.openxmlformats.org/officeDocument/2006/relationships/image" Target="../media/image2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7.xml"/><Relationship Id="rId4" Type="http://schemas.openxmlformats.org/officeDocument/2006/relationships/image" Target="../media/image2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8.xml"/><Relationship Id="rId5" Type="http://schemas.openxmlformats.org/officeDocument/2006/relationships/image" Target="../media/image8.png"/><Relationship Id="rId4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9.xml"/><Relationship Id="rId4" Type="http://schemas.openxmlformats.org/officeDocument/2006/relationships/image" Target="../media/image2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8.bin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2.xml"/><Relationship Id="rId4" Type="http://schemas.openxmlformats.org/officeDocument/2006/relationships/image" Target="../media/image4.emf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4.xml"/><Relationship Id="rId5" Type="http://schemas.openxmlformats.org/officeDocument/2006/relationships/image" Target="../media/image6.png"/><Relationship Id="rId4" Type="http://schemas.openxmlformats.org/officeDocument/2006/relationships/image" Target="../media/image4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52.bin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7.xml"/><Relationship Id="rId4" Type="http://schemas.openxmlformats.org/officeDocument/2006/relationships/image" Target="../media/image4.emf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8.xml"/><Relationship Id="rId4" Type="http://schemas.openxmlformats.org/officeDocument/2006/relationships/image" Target="../media/image4.e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9.xml"/><Relationship Id="rId5" Type="http://schemas.openxmlformats.org/officeDocument/2006/relationships/image" Target="../media/image6.png"/><Relationship Id="rId4" Type="http://schemas.openxmlformats.org/officeDocument/2006/relationships/image" Target="../media/image4.emf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0.xml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8019" y="3657600"/>
            <a:ext cx="10986811" cy="28356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4923" y="990600"/>
            <a:ext cx="10653003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4923" y="2495445"/>
            <a:ext cx="10653003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AC160FA-D207-48D3-A37E-B2D22CC2E580}" type="datetime1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669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FFEA5-82B8-4BE5-AA88-B3AF7EF25BAD}" type="datetime1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DHSS Logo Red 3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645" y="710978"/>
            <a:ext cx="1351280" cy="103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793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7431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263563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E218B4E-7C24-4E15-8658-46CCA44C1E38}" type="datetime1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09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29445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8047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968312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5279183"/>
            <a:ext cx="12192000" cy="157881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" t="8741" r="102" b="27"/>
          <a:stretch/>
        </p:blipFill>
        <p:spPr>
          <a:xfrm rot="16200000" flipH="1">
            <a:off x="8471921" y="1973272"/>
            <a:ext cx="580573" cy="6858000"/>
          </a:xfrm>
          <a:prstGeom prst="rect">
            <a:avLst/>
          </a:prstGeom>
        </p:spPr>
      </p:pic>
      <p:pic>
        <p:nvPicPr>
          <p:cNvPr id="15" name="TitleAndEndImages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56"/>
          <a:stretch/>
        </p:blipFill>
        <p:spPr>
          <a:xfrm flipH="1">
            <a:off x="0" y="0"/>
            <a:ext cx="12192000" cy="5276850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 bwMode="black">
          <a:xfrm>
            <a:off x="630936" y="626200"/>
            <a:ext cx="8125200" cy="55296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0000"/>
                </a:scheme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117415" y="6207842"/>
            <a:ext cx="6868800" cy="327148"/>
          </a:xfrm>
          <a:prstGeom prst="rect">
            <a:avLst/>
          </a:prstGeom>
          <a:noFill/>
        </p:spPr>
        <p:txBody>
          <a:bodyPr anchor="ctr"/>
          <a:lstStyle>
            <a:lvl1pPr algn="l">
              <a:lnSpc>
                <a:spcPct val="110000"/>
              </a:lnSpc>
              <a:buNone/>
              <a:defRPr sz="1200" b="1" cap="all" baseline="0">
                <a:solidFill>
                  <a:schemeClr val="accent5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8600" indent="0" algn="ctr">
              <a:buNone/>
              <a:defRPr/>
            </a:lvl4pPr>
            <a:lvl5pPr marL="457200" indent="0" algn="ctr">
              <a:buNone/>
              <a:defRPr/>
            </a:lvl5pPr>
          </a:lstStyle>
          <a:p>
            <a:pPr lvl="0"/>
            <a:r>
              <a:rPr lang="en-US" dirty="0"/>
              <a:t>Click to edit date/place</a:t>
            </a:r>
          </a:p>
        </p:txBody>
      </p:sp>
      <p:sp>
        <p:nvSpPr>
          <p:cNvPr id="2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17415" y="5495706"/>
            <a:ext cx="6868800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600" baseline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27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1117415" y="1886242"/>
            <a:ext cx="6868800" cy="31384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5400" baseline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60" y="5858936"/>
            <a:ext cx="2830824" cy="41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04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36235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3667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492078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E4FFF-81B3-4CDA-B0A1-3363FFB22A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470898"/>
          </a:xfrm>
        </p:spPr>
        <p:txBody>
          <a:bodyPr/>
          <a:lstStyle>
            <a:lvl1pPr>
              <a:defRPr sz="3400"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399" y="2085628"/>
            <a:ext cx="10933801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010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256729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630000" y="1544274"/>
            <a:ext cx="3452400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970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07307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443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302773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898" y="3680016"/>
            <a:ext cx="11576304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38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03002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17" name="Date Placeholder 1"/>
          <p:cNvSpPr>
            <a:spLocks noGrp="1"/>
          </p:cNvSpPr>
          <p:nvPr>
            <p:ph type="dt" sz="half" idx="3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032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923" y="2228004"/>
            <a:ext cx="10653003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FB6DBB-1878-418A-8FAC-F5923ABAAFB0}" type="datetime1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41C6-75BC-4360-B680-4A647707B817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8" name="Picture 7" descr="DHSS Logo Red 3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645" y="4822478"/>
            <a:ext cx="1351280" cy="103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86154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6162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83133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58893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29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801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49892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72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wo third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42043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16394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1804650"/>
            <a:ext cx="6247552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702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41360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67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29445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1040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68186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24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22754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0711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531363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6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673646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12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8001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673646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4557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603529" y="5141974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25" y="3036573"/>
            <a:ext cx="1065300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925" y="4541417"/>
            <a:ext cx="1065300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40DEB97-14BD-4483-8280-B61B54E70350}" type="datetime1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DHSS Logo Red 3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596" y="858393"/>
            <a:ext cx="2402841" cy="1838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20093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97311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10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154348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415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254850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149310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549167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240251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743134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598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788043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 bwMode="white"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470898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56155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99159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711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79871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494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708420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defRPr lang="en-US" sz="9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defRPr lang="en-US" sz="9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defRPr lang="en-US" sz="9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defRPr lang="en-US" sz="9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defRPr lang="en-US" sz="9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Insert Disclaimer here</a:t>
            </a: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639044" y="2973076"/>
            <a:ext cx="3199529" cy="70634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 dirty="0">
                <a:gradFill>
                  <a:gsLst>
                    <a:gs pos="100000">
                      <a:schemeClr val="tx2"/>
                    </a:gs>
                    <a:gs pos="2000">
                      <a:schemeClr val="accent2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+mn-lt"/>
              </a:rPr>
              <a:t>Disclaimer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429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60735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22" y="2709226"/>
            <a:ext cx="9718556" cy="143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9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4924" y="2228003"/>
            <a:ext cx="51993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728" y="2228004"/>
            <a:ext cx="5210216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73074-E624-4369-9D6A-754378A5E773}" type="datetime1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00635" y="5956137"/>
            <a:ext cx="1027291" cy="365125"/>
          </a:xfrm>
        </p:spPr>
        <p:txBody>
          <a:bodyPr/>
          <a:lstStyle/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656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43027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Group 48"/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50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1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9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1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5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7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8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2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3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5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9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60" name="Footnote example"/>
            <p:cNvSpPr txBox="1"/>
            <p:nvPr/>
          </p:nvSpPr>
          <p:spPr>
            <a:xfrm>
              <a:off x="630000" y="61444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1. xxxx  2. xxxx  3. List footnotes in numerical order. Footnote numbers are not bracketed. Use 10pt font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Note: Do not put a period at the end of the note or the source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Source: Include a source for every chart that you use. Separate sources with a semicolon; BCG-related sources go at the end</a:t>
              </a: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67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30909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5279183"/>
            <a:ext cx="12192000" cy="157881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" t="8741" r="102" b="27"/>
          <a:stretch/>
        </p:blipFill>
        <p:spPr>
          <a:xfrm rot="16200000" flipH="1">
            <a:off x="8471921" y="1973272"/>
            <a:ext cx="580573" cy="6858000"/>
          </a:xfrm>
          <a:prstGeom prst="rect">
            <a:avLst/>
          </a:prstGeom>
        </p:spPr>
      </p:pic>
      <p:pic>
        <p:nvPicPr>
          <p:cNvPr id="15" name="TitleAndEndImages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56"/>
          <a:stretch/>
        </p:blipFill>
        <p:spPr>
          <a:xfrm flipH="1">
            <a:off x="0" y="0"/>
            <a:ext cx="12192000" cy="5276850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 bwMode="black">
          <a:xfrm>
            <a:off x="630936" y="626200"/>
            <a:ext cx="8125200" cy="55296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0000"/>
                </a:scheme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117415" y="6207842"/>
            <a:ext cx="6868800" cy="327148"/>
          </a:xfrm>
          <a:prstGeom prst="rect">
            <a:avLst/>
          </a:prstGeom>
          <a:noFill/>
        </p:spPr>
        <p:txBody>
          <a:bodyPr anchor="ctr"/>
          <a:lstStyle>
            <a:lvl1pPr algn="l">
              <a:lnSpc>
                <a:spcPct val="110000"/>
              </a:lnSpc>
              <a:buNone/>
              <a:defRPr sz="1200" b="1" cap="all" baseline="0">
                <a:solidFill>
                  <a:schemeClr val="accent5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8600" indent="0" algn="ctr">
              <a:buNone/>
              <a:defRPr/>
            </a:lvl4pPr>
            <a:lvl5pPr marL="457200" indent="0" algn="ctr">
              <a:buNone/>
              <a:defRPr/>
            </a:lvl5pPr>
          </a:lstStyle>
          <a:p>
            <a:pPr lvl="0"/>
            <a:r>
              <a:rPr lang="en-US" dirty="0"/>
              <a:t>Click to edit date/place</a:t>
            </a:r>
          </a:p>
        </p:txBody>
      </p:sp>
      <p:sp>
        <p:nvSpPr>
          <p:cNvPr id="2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17415" y="5495706"/>
            <a:ext cx="6868800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6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in sentence case</a:t>
            </a:r>
          </a:p>
        </p:txBody>
      </p:sp>
      <p:sp>
        <p:nvSpPr>
          <p:cNvPr id="27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1117415" y="1886242"/>
            <a:ext cx="6868800" cy="3138423"/>
          </a:xfrm>
        </p:spPr>
        <p:txBody>
          <a:bodyPr anchor="b">
            <a:normAutofit/>
          </a:bodyPr>
          <a:lstStyle>
            <a:lvl1pPr algn="l">
              <a:lnSpc>
                <a:spcPct val="93000"/>
              </a:lnSpc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Title in Title Case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60" y="5858936"/>
            <a:ext cx="2830824" cy="41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5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28454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0844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6797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400" y="2085628"/>
            <a:ext cx="10933950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65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40443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30000" y="2158987"/>
            <a:ext cx="3744000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1227048"/>
            <a:ext cx="3744000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1611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451031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693" y="1424081"/>
            <a:ext cx="951721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879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24269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30000" y="3680016"/>
            <a:ext cx="1155858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13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450369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18" name="Date Placeholder 1"/>
          <p:cNvSpPr>
            <a:spLocks noGrp="1"/>
          </p:cNvSpPr>
          <p:nvPr>
            <p:ph type="dt" sz="half" idx="3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70744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567036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8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76529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464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430236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9246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4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810158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81987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2959" y="2228003"/>
            <a:ext cx="4791333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924" y="2926052"/>
            <a:ext cx="5199369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25745" y="2228003"/>
            <a:ext cx="480218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21021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78AA-F949-472F-9072-6DA6E14E4015}" type="datetime1">
              <a:rPr lang="en-US" smtClean="0"/>
              <a:t>4/17/2026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DHSS Logo Red 3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644" y="4812030"/>
            <a:ext cx="1351280" cy="103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44194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145966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29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62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39795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043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07130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936" y="1785600"/>
            <a:ext cx="6247552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262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49370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33773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8701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07831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81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73766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9285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76213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747822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8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292462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747822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1890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50447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4496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89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F47E-DFF2-4526-AF92-010C2F91B656}" type="datetime1">
              <a:rPr lang="en-US" smtClean="0"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DHSS Logo Red 3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3579" y="4915490"/>
            <a:ext cx="1351280" cy="103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33467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54597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4496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4825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341644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237632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29603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07588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330541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960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81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3323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8711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941219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30000" y="2577934"/>
            <a:ext cx="2819400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0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674333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95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497642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498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205007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/>
          <p:cNvSpPr txBox="1">
            <a:spLocks/>
          </p:cNvSpPr>
          <p:nvPr/>
        </p:nvSpPr>
        <p:spPr>
          <a:xfrm>
            <a:off x="639044" y="2973076"/>
            <a:ext cx="3199529" cy="70634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 dirty="0">
                <a:gradFill>
                  <a:gsLst>
                    <a:gs pos="100000">
                      <a:schemeClr val="tx2"/>
                    </a:gs>
                    <a:gs pos="2000">
                      <a:schemeClr val="accent2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+mn-lt"/>
              </a:rPr>
              <a:t>Disclaimer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defRPr lang="en-US" sz="9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defRPr lang="en-US" sz="9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defRPr lang="en-US" sz="9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defRPr lang="en-US" sz="9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defRPr lang="en-US" sz="9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Insert Disclaimer here</a:t>
            </a:r>
          </a:p>
        </p:txBody>
      </p:sp>
    </p:spTree>
    <p:extLst>
      <p:ext uri="{BB962C8B-B14F-4D97-AF65-F5344CB8AC3E}">
        <p14:creationId xmlns:p14="http://schemas.microsoft.com/office/powerpoint/2010/main" val="46640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43858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22" y="2709226"/>
            <a:ext cx="9718556" cy="143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1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8659-8CFA-45D2-B511-E7D1DBA81CFE}" type="datetime1">
              <a:rPr lang="en-US" smtClean="0"/>
              <a:t>4/17/2026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DHSS Logo Red 3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1752600"/>
            <a:ext cx="3962400" cy="2865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3062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27821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" name="Group 143"/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145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46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170" name="Straight Connector 169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159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0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1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2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3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4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5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6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7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48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49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0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51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154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5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6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7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8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52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3" name="Footnote example"/>
            <p:cNvSpPr txBox="1"/>
            <p:nvPr/>
          </p:nvSpPr>
          <p:spPr>
            <a:xfrm>
              <a:off x="630000" y="61444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1. xxxx  2. xxxx  3. List footnotes in numerical order. Footnote numbers are not bracketed. Use 10pt font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Note: Do not put a period at the end of the note or the source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lt"/>
                </a:rPr>
                <a:t>Source: Include a source for every chart that you use. Separate sources with a semicolon; BCG-related sources go at the end</a:t>
              </a: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00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68691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Rectangle 11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30000" y="907199"/>
            <a:ext cx="3448800" cy="3488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2000" tIns="46800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109949" y="1115416"/>
            <a:ext cx="2488182" cy="896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07655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63947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576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745164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59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901616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630000" y="3207715"/>
            <a:ext cx="1547143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88602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90225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30000" y="907199"/>
            <a:ext cx="3448800" cy="34884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2000" tIns="46800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dirty="0">
              <a:solidFill>
                <a:schemeClr val="accent4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109949" y="1115416"/>
            <a:ext cx="2488182" cy="896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dirty="0"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10319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280268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875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30473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accent4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21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886916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630000" y="3262145"/>
            <a:ext cx="1161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25451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76034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30000" y="2577934"/>
            <a:ext cx="2819400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  <a:endParaRPr lang="en-US" sz="7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99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603529" y="5141973"/>
            <a:ext cx="10984943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137" y="5262296"/>
            <a:ext cx="4715500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199" y="601200"/>
            <a:ext cx="109872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687103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5CB466B-36E5-4A73-881D-05AB9E5CE9F3}" type="datetime1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draft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HSS Logo Red 3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645" y="3761110"/>
            <a:ext cx="1351280" cy="103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561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23" y="4693389"/>
            <a:ext cx="10653003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7458" y="599725"/>
            <a:ext cx="10984941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4923" y="5260127"/>
            <a:ext cx="10653003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E4DF0-0E23-43D2-A740-7EAEFFA5824A}" type="datetime1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DHSS Logo Red 3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2285" y="5616212"/>
            <a:ext cx="1351280" cy="103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021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33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63" Type="http://schemas.openxmlformats.org/officeDocument/2006/relationships/slideLayout" Target="../slideLayouts/slideLayout75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71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slideLayout" Target="../slideLayouts/slideLayout70.xml"/><Relationship Id="rId6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17.xml"/><Relationship Id="rId61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64" Type="http://schemas.openxmlformats.org/officeDocument/2006/relationships/slideLayout" Target="../slideLayouts/slideLayout76.xml"/><Relationship Id="rId69" Type="http://schemas.openxmlformats.org/officeDocument/2006/relationships/tags" Target="../tags/tag3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72" Type="http://schemas.openxmlformats.org/officeDocument/2006/relationships/image" Target="../media/image4.emf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71.xml"/><Relationship Id="rId67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62" Type="http://schemas.openxmlformats.org/officeDocument/2006/relationships/slideLayout" Target="../slideLayouts/slideLayout74.xml"/><Relationship Id="rId70" Type="http://schemas.openxmlformats.org/officeDocument/2006/relationships/tags" Target="../tags/tag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60" Type="http://schemas.openxmlformats.org/officeDocument/2006/relationships/slideLayout" Target="../slideLayouts/slideLayout72.xml"/><Relationship Id="rId6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9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46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23" y="687475"/>
            <a:ext cx="10653003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923" y="2228003"/>
            <a:ext cx="10653003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12436" y="59561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1449F68-FF12-43F9-9EC1-AE713EF20332}" type="datetime1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4924" y="5951811"/>
            <a:ext cx="6494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00635" y="5956137"/>
            <a:ext cx="1027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D3FF57B-5F25-B54A-A918-FB50C26890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7456" y="441325"/>
            <a:ext cx="3626545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968001" y="441325"/>
            <a:ext cx="36144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88801" y="441325"/>
            <a:ext cx="36144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0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41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9"/>
            </p:custDataLst>
            <p:extLst>
              <p:ext uri="{D42A27DB-BD31-4B8C-83A1-F6EECF244321}">
                <p14:modId xmlns:p14="http://schemas.microsoft.com/office/powerpoint/2010/main" val="23823263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1" imgW="270" imgH="270" progId="TCLayout.ActiveDocument.1">
                  <p:embed/>
                </p:oleObj>
              </mc:Choice>
              <mc:Fallback>
                <p:oleObj name="think-cell Slide" r:id="rId71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7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0" i="0" baseline="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30000" y="1825625"/>
            <a:ext cx="1093335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Level six</a:t>
            </a:r>
          </a:p>
          <a:p>
            <a:pPr lvl="6"/>
            <a:r>
              <a:rPr lang="en-US" dirty="0"/>
              <a:t>Level seven</a:t>
            </a:r>
          </a:p>
          <a:p>
            <a:pPr lvl="7"/>
            <a:r>
              <a:rPr lang="en-US" dirty="0"/>
              <a:t>Level eight</a:t>
            </a:r>
          </a:p>
          <a:p>
            <a:pPr lvl="8"/>
            <a:r>
              <a:rPr lang="en-US" dirty="0"/>
              <a:t>Level nine</a:t>
            </a:r>
          </a:p>
        </p:txBody>
      </p:sp>
    </p:spTree>
    <p:extLst>
      <p:ext uri="{BB962C8B-B14F-4D97-AF65-F5344CB8AC3E}">
        <p14:creationId xmlns:p14="http://schemas.microsoft.com/office/powerpoint/2010/main" val="110806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  <p:sldLayoutId id="2147483715" r:id="rId42"/>
    <p:sldLayoutId id="2147483716" r:id="rId43"/>
    <p:sldLayoutId id="2147483717" r:id="rId44"/>
    <p:sldLayoutId id="2147483718" r:id="rId45"/>
    <p:sldLayoutId id="2147483719" r:id="rId46"/>
    <p:sldLayoutId id="2147483720" r:id="rId47"/>
    <p:sldLayoutId id="2147483721" r:id="rId48"/>
    <p:sldLayoutId id="2147483722" r:id="rId49"/>
    <p:sldLayoutId id="2147483723" r:id="rId50"/>
    <p:sldLayoutId id="2147483724" r:id="rId51"/>
    <p:sldLayoutId id="2147483725" r:id="rId52"/>
    <p:sldLayoutId id="2147483726" r:id="rId53"/>
    <p:sldLayoutId id="2147483727" r:id="rId54"/>
    <p:sldLayoutId id="2147483728" r:id="rId55"/>
    <p:sldLayoutId id="2147483729" r:id="rId56"/>
    <p:sldLayoutId id="2147483730" r:id="rId57"/>
    <p:sldLayoutId id="2147483731" r:id="rId58"/>
    <p:sldLayoutId id="2147483732" r:id="rId59"/>
    <p:sldLayoutId id="2147483733" r:id="rId60"/>
    <p:sldLayoutId id="2147483734" r:id="rId61"/>
    <p:sldLayoutId id="2147483735" r:id="rId62"/>
    <p:sldLayoutId id="2147483736" r:id="rId63"/>
    <p:sldLayoutId id="2147483737" r:id="rId64"/>
    <p:sldLayoutId id="2147483738" r:id="rId65"/>
    <p:sldLayoutId id="2147483739" r:id="rId66"/>
    <p:sldLayoutId id="2147483740" r:id="rId6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284400" indent="-1728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511200" indent="-1656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+mn-lt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+mn-lt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>
          <p15:clr>
            <a:srgbClr val="F26B43"/>
          </p15:clr>
        </p15:guide>
        <p15:guide id="2" pos="396">
          <p15:clr>
            <a:srgbClr val="F26B43"/>
          </p15:clr>
        </p15:guide>
        <p15:guide id="3" pos="7284">
          <p15:clr>
            <a:srgbClr val="F26B43"/>
          </p15:clr>
        </p15:guide>
        <p15:guide id="4" orient="horz" pos="38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696265" y="1000328"/>
            <a:ext cx="10653003" cy="1504844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The future look of public health</a:t>
            </a:r>
            <a:br>
              <a:rPr lang="en-US" b="1" dirty="0"/>
            </a:br>
            <a:r>
              <a:rPr lang="en-US" b="1" dirty="0"/>
              <a:t> in </a:t>
            </a:r>
            <a:r>
              <a:rPr lang="en-US" b="1" dirty="0" err="1"/>
              <a:t>delaware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FF57B-5F25-B54A-A918-FB50C268907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7B2334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7B2334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9DC820-4835-4B01-A00B-59CC76740F53}"/>
              </a:ext>
            </a:extLst>
          </p:cNvPr>
          <p:cNvSpPr txBox="1"/>
          <p:nvPr/>
        </p:nvSpPr>
        <p:spPr>
          <a:xfrm>
            <a:off x="941710" y="3856024"/>
            <a:ext cx="7816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Director Steven Blessing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D4640E0-71B9-4C6A-BDE7-A2E547A77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778" y="2758682"/>
            <a:ext cx="10653003" cy="590321"/>
          </a:xfrm>
        </p:spPr>
        <p:txBody>
          <a:bodyPr>
            <a:normAutofit/>
          </a:bodyPr>
          <a:lstStyle/>
          <a:p>
            <a:r>
              <a:rPr lang="en-US" sz="2800" dirty="0"/>
              <a:t>April 20, 2026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A96B0DF-2274-44E6-8402-54F8C702D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08" y="5635259"/>
            <a:ext cx="4120867" cy="62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80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A45C2-01A2-2714-3646-FE3B1CC6C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600AC2-4AF4-4441-E5D8-BD64CAA661CC}"/>
              </a:ext>
            </a:extLst>
          </p:cNvPr>
          <p:cNvSpPr/>
          <p:nvPr/>
        </p:nvSpPr>
        <p:spPr>
          <a:xfrm>
            <a:off x="9923489" y="4601980"/>
            <a:ext cx="1504437" cy="1354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EC5FCD-3613-67C4-F2E1-0FC051FA4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68" y="-201540"/>
            <a:ext cx="10864263" cy="1370700"/>
          </a:xfrm>
        </p:spPr>
        <p:txBody>
          <a:bodyPr>
            <a:normAutofit/>
          </a:bodyPr>
          <a:lstStyle/>
          <a:p>
            <a:r>
              <a:rPr lang="en-US" b="1" dirty="0"/>
              <a:t>The challenges in public health today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80C4D6-F457-1448-9A6F-70A27FE3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FF57B-5F25-B54A-A918-FB50C268907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8141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8141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C50A99-D6E6-10E6-2A60-E5482775F032}"/>
              </a:ext>
            </a:extLst>
          </p:cNvPr>
          <p:cNvSpPr/>
          <p:nvPr/>
        </p:nvSpPr>
        <p:spPr>
          <a:xfrm>
            <a:off x="11115040" y="5956137"/>
            <a:ext cx="307460" cy="298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F65EE0-7347-2673-E3BB-ACA784F079D3}"/>
              </a:ext>
            </a:extLst>
          </p:cNvPr>
          <p:cNvSpPr/>
          <p:nvPr/>
        </p:nvSpPr>
        <p:spPr>
          <a:xfrm>
            <a:off x="415387" y="1384344"/>
            <a:ext cx="11602387" cy="729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41546A-73EB-AEE1-AFBC-C77D4E070402}"/>
              </a:ext>
            </a:extLst>
          </p:cNvPr>
          <p:cNvSpPr txBox="1"/>
          <p:nvPr/>
        </p:nvSpPr>
        <p:spPr>
          <a:xfrm>
            <a:off x="606518" y="1749195"/>
            <a:ext cx="1050919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A changing federal landscape has resulted in the need to change the statewide structure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Policy changes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Workforce shifts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Filling the gap</a:t>
            </a: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 </a:t>
            </a:r>
            <a:b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</a:br>
            <a:endParaRPr lang="en-US" sz="2400" dirty="0">
              <a:effectLst/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Financial challenges are more present than ever as grants and other federal funding have disappeared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Evaluating service offerings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Meeting needs with less money</a:t>
            </a:r>
            <a:endParaRPr lang="en-US" sz="2400" dirty="0">
              <a:effectLst/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endParaRPr lang="en-US" sz="1200" dirty="0">
              <a:effectLst/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267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EB59E-850A-39F8-0DC3-9577D1670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44C9AF0-7EBE-1D30-0B59-04C9312B825A}"/>
              </a:ext>
            </a:extLst>
          </p:cNvPr>
          <p:cNvSpPr/>
          <p:nvPr/>
        </p:nvSpPr>
        <p:spPr>
          <a:xfrm>
            <a:off x="9923489" y="4601980"/>
            <a:ext cx="1504437" cy="1354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B22A5B-2EEA-009F-D3FD-702686333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68" y="-201540"/>
            <a:ext cx="10864263" cy="1370700"/>
          </a:xfrm>
        </p:spPr>
        <p:txBody>
          <a:bodyPr>
            <a:normAutofit/>
          </a:bodyPr>
          <a:lstStyle/>
          <a:p>
            <a:r>
              <a:rPr lang="en-US" b="1" dirty="0"/>
              <a:t>What we’re doing right now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3AAC28-AADA-E960-18DB-7181CAEEC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FF57B-5F25-B54A-A918-FB50C268907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8141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8141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FA828D-380B-5D0B-3ABC-FF38F2E32DF7}"/>
              </a:ext>
            </a:extLst>
          </p:cNvPr>
          <p:cNvSpPr/>
          <p:nvPr/>
        </p:nvSpPr>
        <p:spPr>
          <a:xfrm>
            <a:off x="11115040" y="5956137"/>
            <a:ext cx="307460" cy="298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B29716-9DC7-9234-0DE0-669329FCD99D}"/>
              </a:ext>
            </a:extLst>
          </p:cNvPr>
          <p:cNvSpPr/>
          <p:nvPr/>
        </p:nvSpPr>
        <p:spPr>
          <a:xfrm>
            <a:off x="415387" y="1384344"/>
            <a:ext cx="11602387" cy="729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4B5355-1ED7-AE07-CDD3-EFAE0AC3F6E8}"/>
              </a:ext>
            </a:extLst>
          </p:cNvPr>
          <p:cNvSpPr txBox="1"/>
          <p:nvPr/>
        </p:nvSpPr>
        <p:spPr>
          <a:xfrm>
            <a:off x="605841" y="1638663"/>
            <a:ext cx="1050919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Program integration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Breaking down silos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Better internal communication</a:t>
            </a:r>
          </a:p>
          <a:p>
            <a:endParaRPr lang="en-US" sz="2400" dirty="0"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Acknowledging and understanding the vital conditions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Recognizing the barriers to health service and health equity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Bringing those to the table who </a:t>
            </a: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have a part in all the vital conditions</a:t>
            </a:r>
            <a:endParaRPr lang="en-US" sz="2400" dirty="0">
              <a:effectLst/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A holistic approach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Enhancing collaboration in all sectors – both in public health and outside public health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Using the breakdown of silos to refer individuals to other services</a:t>
            </a:r>
          </a:p>
          <a:p>
            <a:endParaRPr lang="en-US" sz="1200" dirty="0">
              <a:effectLst/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</p:txBody>
      </p:sp>
      <p:pic>
        <p:nvPicPr>
          <p:cNvPr id="1026" name="Picture 2" descr="Seven Vital Conditions for Health and Well-Being - Community Commons">
            <a:extLst>
              <a:ext uri="{FF2B5EF4-FFF2-40B4-BE49-F238E27FC236}">
                <a16:creationId xmlns:a16="http://schemas.microsoft.com/office/drawing/2014/main" id="{E3FD97D9-9210-814E-DA1E-D4340947B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87" y="1527930"/>
            <a:ext cx="11423898" cy="496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22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5589D-C97B-E85F-905A-A10150E03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9D67576-70B4-0A1C-A42A-F9A27AD0470E}"/>
              </a:ext>
            </a:extLst>
          </p:cNvPr>
          <p:cNvSpPr/>
          <p:nvPr/>
        </p:nvSpPr>
        <p:spPr>
          <a:xfrm>
            <a:off x="9923489" y="4601980"/>
            <a:ext cx="1504437" cy="1354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02B89C-D1C8-2394-AB24-A02AB053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68" y="-201540"/>
            <a:ext cx="10864263" cy="1370700"/>
          </a:xfrm>
        </p:spPr>
        <p:txBody>
          <a:bodyPr>
            <a:normAutofit/>
          </a:bodyPr>
          <a:lstStyle/>
          <a:p>
            <a:r>
              <a:rPr lang="en-US" b="1" dirty="0"/>
              <a:t>The future of public health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FC6629-9AC4-E537-1536-13CF5A9B9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FF57B-5F25-B54A-A918-FB50C268907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8141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8141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8C6919-9AD6-0847-BDDB-B65B60B85D8B}"/>
              </a:ext>
            </a:extLst>
          </p:cNvPr>
          <p:cNvSpPr/>
          <p:nvPr/>
        </p:nvSpPr>
        <p:spPr>
          <a:xfrm>
            <a:off x="11115040" y="5956137"/>
            <a:ext cx="307460" cy="298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2FDB2F-2EFF-15E1-5904-B51AA6E97FFA}"/>
              </a:ext>
            </a:extLst>
          </p:cNvPr>
          <p:cNvSpPr/>
          <p:nvPr/>
        </p:nvSpPr>
        <p:spPr>
          <a:xfrm>
            <a:off x="415387" y="1384344"/>
            <a:ext cx="11602387" cy="729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659869-E1F4-6671-6296-F6A06A9876B5}"/>
              </a:ext>
            </a:extLst>
          </p:cNvPr>
          <p:cNvSpPr txBox="1"/>
          <p:nvPr/>
        </p:nvSpPr>
        <p:spPr>
          <a:xfrm>
            <a:off x="605841" y="1638663"/>
            <a:ext cx="1050919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The goal will always remain to meet people where they live, work, and play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We need to adapt as those things change into the future.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Expand services to new areas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Bring new programs to fruition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Cultivate relationships with those we serve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Recognize changing landscapes and areas of concern </a:t>
            </a:r>
          </a:p>
          <a:p>
            <a:endParaRPr lang="en-US" sz="1200" dirty="0">
              <a:effectLst/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9908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10B0A-E824-CC8F-4F1B-9C77565FB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DB2AD56-7820-1618-C3B5-463FBA5A1FDC}"/>
              </a:ext>
            </a:extLst>
          </p:cNvPr>
          <p:cNvSpPr/>
          <p:nvPr/>
        </p:nvSpPr>
        <p:spPr>
          <a:xfrm>
            <a:off x="9923489" y="4601980"/>
            <a:ext cx="1504437" cy="1354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927B8C-1336-782D-B5EA-31FF87DCB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68" y="-201540"/>
            <a:ext cx="10864263" cy="1370700"/>
          </a:xfrm>
        </p:spPr>
        <p:txBody>
          <a:bodyPr>
            <a:normAutofit/>
          </a:bodyPr>
          <a:lstStyle/>
          <a:p>
            <a:r>
              <a:rPr lang="en-US" b="1" dirty="0"/>
              <a:t>The role of the cancer consortium 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3CFFD1-0673-2B9A-6918-08E33498B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FF57B-5F25-B54A-A918-FB50C268907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8141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8141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D4C8F9-716B-4A13-4A31-127091E7DA25}"/>
              </a:ext>
            </a:extLst>
          </p:cNvPr>
          <p:cNvSpPr/>
          <p:nvPr/>
        </p:nvSpPr>
        <p:spPr>
          <a:xfrm>
            <a:off x="11115040" y="5956137"/>
            <a:ext cx="307460" cy="298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119377-D7E6-B8DD-7CE7-659CB5AEFD29}"/>
              </a:ext>
            </a:extLst>
          </p:cNvPr>
          <p:cNvSpPr/>
          <p:nvPr/>
        </p:nvSpPr>
        <p:spPr>
          <a:xfrm>
            <a:off x="415387" y="1384344"/>
            <a:ext cx="11602387" cy="729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C36D88-EE1D-53D2-A2D9-408DD6A4BCFD}"/>
              </a:ext>
            </a:extLst>
          </p:cNvPr>
          <p:cNvSpPr txBox="1"/>
          <p:nvPr/>
        </p:nvSpPr>
        <p:spPr>
          <a:xfrm>
            <a:off x="605841" y="1638663"/>
            <a:ext cx="1050919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Cancer screening, detection, and treatment are all closely linked to the DPH holistic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We are exploring new opportunities for funding and expansion of programs.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effectLst/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Nunito Sans" pitchFamily="2" charset="0"/>
                <a:ea typeface="PMingLiU" panose="02020500000000000000" pitchFamily="18" charset="-120"/>
                <a:cs typeface="PMingLiU" panose="02020500000000000000" pitchFamily="18" charset="-120"/>
              </a:rPr>
              <a:t>Progress requires all of us – our partners, supporters, and friends.</a:t>
            </a:r>
            <a:endParaRPr lang="en-US" sz="2400" dirty="0">
              <a:effectLst/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endParaRPr lang="en-US" sz="1200" dirty="0">
              <a:effectLst/>
              <a:latin typeface="Nunito Sans" pitchFamily="2" charset="0"/>
              <a:ea typeface="PMingLiU" panose="02020500000000000000" pitchFamily="18" charset="-120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58802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F47BE39-6B25-0DAA-3B97-40CA32210922}"/>
              </a:ext>
            </a:extLst>
          </p:cNvPr>
          <p:cNvSpPr/>
          <p:nvPr/>
        </p:nvSpPr>
        <p:spPr>
          <a:xfrm>
            <a:off x="5395582" y="1558809"/>
            <a:ext cx="549753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Thank you for all you do.</a:t>
            </a:r>
          </a:p>
          <a:p>
            <a:pPr algn="ctr"/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Stay healthy and safe!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29CF5D59-F4BA-040A-0CAE-786D76991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46" y="3157925"/>
            <a:ext cx="3566777" cy="54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5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xkJaetKPtisQuEkjAhoh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R4QT4hgM7JWGH7qXgWYk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i6Nq.0.xDr98KdUObL82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OeJMFkONxVL1eKVHBEQ0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4kv8uSxVQxYRjVtXh5GJ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YbX1ZkgJ4jcM4N6D8EOC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TT044JID81zxWmwEjfo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Ofbvo9pdq.2tTiwhdzH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HCfq2PdfZmsAqAa4N0Pi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GYjFyE6V7K_yKnCHCA1w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djtlHQg0.6n2bQRfze7f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VG70QN_FBq_HdAlZRxAf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6Xz7v5BcpE02f.KLgnPv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Ofbvo9pdq.2tTiwhdzH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_zerd5HHLf024_GZWwwE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9zN9HXCz6aQCZPvrmxOl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9z1FB224JC5J5JDI4RJw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dnpIg2TPeowgDuKq_Do6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EbOLky7rVx5al_HHx9ua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K8SaPngQ6wOZ45a63bsR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iKFCMxWwl6TUoutn_jUR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ju_iTBA9rBYkX5DwvWLO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01IUD1jTvjru_QElmIwR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Lb1BJx4XGTnv99weqptx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k9QtvPsl2JdKzkhK1rY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TitleAndEndImag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o4EEGEq8m89gLThSskpo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0Rz9I8LlERGQlMjOicGE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roIU0HGJEoqDlsfSWWQ9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51692JC9E9Ygl_ULxxzu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Hhjt1xaRucPIoKNWS5I2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wSQmUwpaNPLCDNUI8NaV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TitleAndEndImages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FcL7gRTE48kxXBvMf9L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D9yp3Vp_ykbhb6CliOwd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OQjSPD_oKhAJSSQxl6Xc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8Cl11g9ppO47saB3hBs_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XLZbpTu3eT6oSdzNgDOs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yPipZ9bxD8.Kig6Q123M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Dxbfh4LD5mdgQqXwy4M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GXcfCT.36zWlZwVR2E8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96yADzE.bzsiewo92fxb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jveXJpa.PPTrvSp5W6yI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pmECOzXxSU06BnzJgwX.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q0GPrNBZngswZoVSDEk4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ws08fxVtvou8Cu021.CY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51veTO7756Ehs9OX2r6X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w197m8glv8yoKPutGie_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CiswbhneDK7qxS5XiirA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Kara DHSS">
  <a:themeElements>
    <a:clrScheme name="Custom 2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6F1F2E"/>
      </a:accent1>
      <a:accent2>
        <a:srgbClr val="48141E"/>
      </a:accent2>
      <a:accent3>
        <a:srgbClr val="66B1CE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ra DHSS" id="{F02942D3-ED83-4A43-9686-560F33F8BC63}" vid="{613DBA36-AC9A-4581-8C69-A590BFE5BADB}"/>
    </a:ext>
  </a:extLst>
</a:theme>
</file>

<file path=ppt/theme/theme2.xml><?xml version="1.0" encoding="utf-8"?>
<a:theme xmlns:a="http://schemas.openxmlformats.org/drawingml/2006/main" name="2_Delaware.gov">
  <a:themeElements>
    <a:clrScheme name="Custom 17">
      <a:dk1>
        <a:srgbClr val="020202"/>
      </a:dk1>
      <a:lt1>
        <a:sysClr val="window" lastClr="FFFFFF"/>
      </a:lt1>
      <a:dk2>
        <a:srgbClr val="6F1F2E"/>
      </a:dk2>
      <a:lt2>
        <a:srgbClr val="F2F2F2"/>
      </a:lt2>
      <a:accent1>
        <a:srgbClr val="2C0B12"/>
      </a:accent1>
      <a:accent2>
        <a:srgbClr val="581824"/>
      </a:accent2>
      <a:accent3>
        <a:srgbClr val="7CCEEF"/>
      </a:accent3>
      <a:accent4>
        <a:srgbClr val="CC4861"/>
      </a:accent4>
      <a:accent5>
        <a:srgbClr val="969FA7"/>
      </a:accent5>
      <a:accent6>
        <a:srgbClr val="1A3B64"/>
      </a:accent6>
      <a:hlink>
        <a:srgbClr val="007B85"/>
      </a:hlink>
      <a:folHlink>
        <a:srgbClr val="A66CFF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 w="9525" cap="rnd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51263</TotalTime>
  <Words>279</Words>
  <Application>Microsoft Office PowerPoint</Application>
  <PresentationFormat>Widescreen</PresentationFormat>
  <Paragraphs>56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Gill Sans MT</vt:lpstr>
      <vt:lpstr>Nunito Sans</vt:lpstr>
      <vt:lpstr>Trebuchet MS</vt:lpstr>
      <vt:lpstr>Wingdings 2</vt:lpstr>
      <vt:lpstr>1_Kara DHSS</vt:lpstr>
      <vt:lpstr>2_Delaware.gov</vt:lpstr>
      <vt:lpstr>think-cell Slide</vt:lpstr>
      <vt:lpstr>The future look of public health  in delaware</vt:lpstr>
      <vt:lpstr>The challenges in public health today</vt:lpstr>
      <vt:lpstr>What we’re doing right now</vt:lpstr>
      <vt:lpstr>The future of public health</vt:lpstr>
      <vt:lpstr>The role of the cancer consortium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vaccine communications subcommittee meeting</dc:title>
  <dc:creator>Wojcik, Andrea (DHSS)</dc:creator>
  <cp:lastModifiedBy>Callahan, Kelly (DHSS)</cp:lastModifiedBy>
  <cp:revision>87</cp:revision>
  <dcterms:created xsi:type="dcterms:W3CDTF">2023-02-14T13:53:22Z</dcterms:created>
  <dcterms:modified xsi:type="dcterms:W3CDTF">2026-04-17T19:46:50Z</dcterms:modified>
</cp:coreProperties>
</file>