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9" r:id="rId2"/>
    <p:sldId id="297" r:id="rId3"/>
    <p:sldId id="298" r:id="rId4"/>
    <p:sldId id="299" r:id="rId5"/>
    <p:sldId id="307" r:id="rId6"/>
    <p:sldId id="296" r:id="rId7"/>
    <p:sldId id="300" r:id="rId8"/>
    <p:sldId id="301" r:id="rId9"/>
    <p:sldId id="315" r:id="rId10"/>
    <p:sldId id="304" r:id="rId11"/>
    <p:sldId id="312" r:id="rId12"/>
    <p:sldId id="306" r:id="rId13"/>
    <p:sldId id="308" r:id="rId14"/>
    <p:sldId id="309" r:id="rId15"/>
    <p:sldId id="310" r:id="rId16"/>
    <p:sldId id="311" r:id="rId17"/>
    <p:sldId id="313" r:id="rId18"/>
    <p:sldId id="3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432" userDrawn="1">
          <p15:clr>
            <a:srgbClr val="A4A3A4"/>
          </p15:clr>
        </p15:guide>
        <p15:guide id="4" orient="horz" pos="30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8A5"/>
    <a:srgbClr val="299FA4"/>
    <a:srgbClr val="00AFA9"/>
    <a:srgbClr val="CE3A27"/>
    <a:srgbClr val="FFAD2A"/>
    <a:srgbClr val="F79822"/>
    <a:srgbClr val="F7971C"/>
    <a:srgbClr val="147D82"/>
    <a:srgbClr val="29B2B4"/>
    <a:srgbClr val="16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7479"/>
  </p:normalViewPr>
  <p:slideViewPr>
    <p:cSldViewPr snapToGrid="0">
      <p:cViewPr varScale="1">
        <p:scale>
          <a:sx n="127" d="100"/>
          <a:sy n="127" d="100"/>
        </p:scale>
        <p:origin x="1192" y="192"/>
      </p:cViewPr>
      <p:guideLst>
        <p:guide orient="horz" pos="1344"/>
        <p:guide pos="576"/>
        <p:guide pos="432"/>
        <p:guide orient="horz" pos="3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E550-CDA3-3042-9968-18F98049BDAD}" type="datetimeFigureOut">
              <a:rPr lang="en-US" smtClean="0"/>
              <a:t>4/19/26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63FC5-F99F-0E44-A1D3-A90693B6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8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1C36-B570-CAA0-B0B7-C0E5DD22E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95826-6526-5841-48A2-903B28CE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EEF0A-4782-D097-D433-17E02FB6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80-EC97-3940-A839-02FE9C115C5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96F35-AA68-D52F-866C-8CC2F9BD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10FFC-01D4-3526-18D3-2EFB1637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B43C-A6E8-8843-A1B5-A0962392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0EA75-C160-0D2E-2211-74019B3C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E5ADF-647B-D7A6-28FD-1E97A3B43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90866-A4D7-F968-F9B2-24F230F0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80-EC97-3940-A839-02FE9C115C5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A84B-8204-F1E8-78C3-F8FCFD30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49FF9-E039-941E-F6DF-AA0455BF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B43C-A6E8-8843-A1B5-A0962392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8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F6BE8-57EB-475C-23F8-ED5CB8062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4A58B-3012-06CC-DCD1-7400AAF3B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6201-1812-9879-8952-3A184C8C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80-EC97-3940-A839-02FE9C115C5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DA4CC-A45A-1D25-43BC-19F4EC44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06142-A5CF-19FA-BDD0-733C66BB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B43C-A6E8-8843-A1B5-A0962392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6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2A83-A1BF-AA36-D161-B3944254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E888-3782-4AB6-0643-C4A57F791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29FD0-090E-DAEC-6686-E30D7512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80-EC97-3940-A839-02FE9C115C5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DF1AD-CB79-65CC-0784-22D11AC1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541D5-B79C-A46D-0C7E-9D41B169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B43C-A6E8-8843-A1B5-A0962392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3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F117-7333-1C2B-C034-D753B7EC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E5BBB-4360-8D9B-ED6C-BD053AA60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42C9F-FB39-7105-3CE4-AE1A30CE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80-EC97-3940-A839-02FE9C115C5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596DB-F93A-56CD-ED70-AE49F5F6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C7E45-0213-FAE2-A543-69989043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B43C-A6E8-8843-A1B5-A0962392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6813-920E-3AB1-2C43-1CFA7A9F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A4D0-CBAB-5456-03F2-A032B1689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850D0-F6BC-05A0-900B-F23380717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F5944-8A2D-9DF8-3D38-CAFF5BA9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80-EC97-3940-A839-02FE9C115C5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2419F-AB1C-7CED-4658-A075B45D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2B805-095D-39BC-25BD-0D92B810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B43C-A6E8-8843-A1B5-A0962392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3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E29E-5408-9E10-CD4C-FC029A8D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D7150-1DB6-6595-5E2D-600BBC0AB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8C690-5572-CEE0-628B-0DAAAC2B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754CC-C7FB-2C46-A4E5-44E9DC026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85B98-5C30-3B30-042E-13A0D3BFC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0E9A84-74BE-D22C-9E2E-D0F08574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80-EC97-3940-A839-02FE9C115C5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32936F-9D7B-7034-1075-B8C87105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CE567-C2A8-59B8-5E77-72DB781B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B43C-A6E8-8843-A1B5-A0962392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3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4C9F-A873-904E-9770-8DACED26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5517A-B0C6-A9C1-77B1-148B1002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80-EC97-3940-A839-02FE9C115C5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896F3-14AC-E5AE-6F44-0EA82ED8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A85A1-FE02-94C0-A405-8E8C3AB0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B43C-A6E8-8843-A1B5-A0962392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05B5A-1367-7137-192A-7B91564D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80-EC97-3940-A839-02FE9C115C5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1710C-BE09-2471-FA09-27418BB6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4B4-F063-591E-E929-A9EF5C8C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B43C-A6E8-8843-A1B5-A0962392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2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1766-2A03-43B4-8379-8FB3B11D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1E691-FA45-70F2-025E-89D38F9B5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40289-7314-BAC7-B81F-CA2EF9765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DBA82-DDFC-AB0C-4145-28728ABE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80-EC97-3940-A839-02FE9C115C5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48C24-E514-019B-9D40-9517C21C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8B3C5-D24A-DD0C-8703-02B7920F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B43C-A6E8-8843-A1B5-A0962392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749D-7D70-29B5-946D-31A98FF2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D20DE-0D45-866F-9EDA-A334833B6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A917F-9926-FF52-4708-BA0AD878B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3CC7C-1598-2EED-37D8-CA3494C7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80-EC97-3940-A839-02FE9C115C5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7E3CC-FA0B-3BCE-C0DA-796775AD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3C7ED-B831-6AA6-D3F8-28D2EC0A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B43C-A6E8-8843-A1B5-A0962392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2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A77B2-6BB0-37D0-D9E2-2E15A757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993AF-F6C5-A027-59B6-32FA809A4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EAD76-1056-4DC2-2207-A3D285C9B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A49980-EC97-3940-A839-02FE9C115C5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65420-7BA2-04B9-4F1B-A794DAE40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08C65-EB77-9A40-2786-273A9B4F0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2FB43C-A6E8-8843-A1B5-A0962392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7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FA9"/>
            </a:gs>
            <a:gs pos="67000">
              <a:srgbClr val="2058A5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989D449-1155-73C0-82D4-4F1340D36AD9}"/>
              </a:ext>
            </a:extLst>
          </p:cNvPr>
          <p:cNvSpPr/>
          <p:nvPr/>
        </p:nvSpPr>
        <p:spPr>
          <a:xfrm>
            <a:off x="6019060" y="5323439"/>
            <a:ext cx="7199790" cy="1570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F75025-8E7C-BAAB-19E2-4AF448818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027" y="101746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  <a:t>Influencing Change. </a:t>
            </a:r>
            <a:b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  <a:t>Inspiring Innovation. </a:t>
            </a:r>
            <a:b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  <a:t>Saving Lives. </a:t>
            </a:r>
          </a:p>
        </p:txBody>
      </p:sp>
      <p:pic>
        <p:nvPicPr>
          <p:cNvPr id="15" name="Picture 1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CCA9CF91-C7A8-AE2F-A236-71A80482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5" y="356947"/>
            <a:ext cx="2724526" cy="68261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D9855D-CE5A-B0DA-AF03-2B5F6831F793}"/>
              </a:ext>
            </a:extLst>
          </p:cNvPr>
          <p:cNvSpPr/>
          <p:nvPr/>
        </p:nvSpPr>
        <p:spPr>
          <a:xfrm>
            <a:off x="-269088" y="5323439"/>
            <a:ext cx="6518599" cy="1570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FA3DBF-CF5A-920D-9DD7-A5BCF4B09D91}"/>
              </a:ext>
            </a:extLst>
          </p:cNvPr>
          <p:cNvSpPr txBox="1"/>
          <p:nvPr/>
        </p:nvSpPr>
        <p:spPr>
          <a:xfrm>
            <a:off x="601048" y="5475319"/>
            <a:ext cx="651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25th Anniversary Retreat</a:t>
            </a:r>
          </a:p>
          <a:p>
            <a:r>
              <a:rPr lang="en-US" sz="28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20,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A7949-3A23-B8DC-9213-255F5613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01607" y="383584"/>
            <a:ext cx="1400269" cy="1812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BAC2A2-D24C-1D74-368A-BA26E671EB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837" t="14274" r="17030" b="13324"/>
          <a:stretch>
            <a:fillRect/>
          </a:stretch>
        </p:blipFill>
        <p:spPr>
          <a:xfrm>
            <a:off x="5798909" y="2118512"/>
            <a:ext cx="6393091" cy="41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6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971C"/>
            </a:gs>
            <a:gs pos="100000">
              <a:srgbClr val="CE3A27"/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E0A7BB-5DA7-569A-FE71-CAFE0EAA6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99895A7-3721-D411-50E2-F2BDA1FCD34C}"/>
              </a:ext>
            </a:extLst>
          </p:cNvPr>
          <p:cNvSpPr/>
          <p:nvPr/>
        </p:nvSpPr>
        <p:spPr>
          <a:xfrm>
            <a:off x="-1647730" y="-1520581"/>
            <a:ext cx="10040292" cy="1004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6D6EB0-83FB-481F-54B9-0892ACBB99FF}"/>
              </a:ext>
            </a:extLst>
          </p:cNvPr>
          <p:cNvSpPr/>
          <p:nvPr/>
        </p:nvSpPr>
        <p:spPr>
          <a:xfrm>
            <a:off x="0" y="0"/>
            <a:ext cx="48076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35596B22-13BD-1C92-28C7-82E3B3AFF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41" y="857944"/>
            <a:ext cx="7841968" cy="33688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8800" b="1" dirty="0">
                <a:solidFill>
                  <a:srgbClr val="2058A5"/>
                </a:solidFill>
                <a:latin typeface="Georgia" panose="02040502050405020303" pitchFamily="18" charset="0"/>
              </a:rPr>
              <a:t>Keynote National Speaker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592AF-1FF3-5FC1-095A-0AEA241EEDF6}"/>
              </a:ext>
            </a:extLst>
          </p:cNvPr>
          <p:cNvSpPr txBox="1"/>
          <p:nvPr/>
        </p:nvSpPr>
        <p:spPr>
          <a:xfrm>
            <a:off x="615502" y="4780508"/>
            <a:ext cx="6116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Wayne A.I. Frederick, MD, MBA, FACS</a:t>
            </a:r>
          </a:p>
          <a:p>
            <a:r>
              <a:rPr lang="en-US" sz="16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President, President Emeritus, Howard University and Charles R. Drew Professor of Surgery</a:t>
            </a:r>
          </a:p>
        </p:txBody>
      </p:sp>
      <p:pic>
        <p:nvPicPr>
          <p:cNvPr id="2" name="Picture 1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FD6C46D2-04C4-C131-7ED0-84C62A54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55" y="3108922"/>
            <a:ext cx="4165600" cy="4152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7546775-04A7-3301-5FC9-92F7BBE050D5}"/>
              </a:ext>
            </a:extLst>
          </p:cNvPr>
          <p:cNvGrpSpPr/>
          <p:nvPr/>
        </p:nvGrpSpPr>
        <p:grpSpPr>
          <a:xfrm>
            <a:off x="10601607" y="383584"/>
            <a:ext cx="1400269" cy="1761475"/>
            <a:chOff x="10601607" y="383584"/>
            <a:chExt cx="1400269" cy="1761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63AA99-29BF-3D5B-781D-F31ADB22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2092"/>
            <a:stretch>
              <a:fillRect/>
            </a:stretch>
          </p:blipFill>
          <p:spPr>
            <a:xfrm>
              <a:off x="10877258" y="1671144"/>
              <a:ext cx="840609" cy="47391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EA4CE2-1162-0456-226C-2FFE901DB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8947"/>
            <a:stretch>
              <a:fillRect/>
            </a:stretch>
          </p:blipFill>
          <p:spPr>
            <a:xfrm>
              <a:off x="10601607" y="383584"/>
              <a:ext cx="1400269" cy="1287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86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971C"/>
            </a:gs>
            <a:gs pos="100000">
              <a:srgbClr val="CE3A27"/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FCA6AB-AE46-B476-3312-A2E90B3FE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BFA2C7-35F2-8CD8-6CA6-C92C66E86125}"/>
              </a:ext>
            </a:extLst>
          </p:cNvPr>
          <p:cNvSpPr/>
          <p:nvPr/>
        </p:nvSpPr>
        <p:spPr>
          <a:xfrm>
            <a:off x="-1647730" y="-1520581"/>
            <a:ext cx="10040292" cy="1004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535B0-B406-1FE6-2914-97DFD22917E7}"/>
              </a:ext>
            </a:extLst>
          </p:cNvPr>
          <p:cNvSpPr/>
          <p:nvPr/>
        </p:nvSpPr>
        <p:spPr>
          <a:xfrm>
            <a:off x="0" y="0"/>
            <a:ext cx="48076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BFBD2D1E-92E6-7307-9114-FAA672631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55" y="3108922"/>
            <a:ext cx="4165600" cy="41529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EC47C84-5897-09D9-94BD-4019A8487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9" y="1571504"/>
            <a:ext cx="7435590" cy="2578675"/>
          </a:xfrm>
        </p:spPr>
        <p:txBody>
          <a:bodyPr anchor="t">
            <a:normAutofit/>
          </a:bodyPr>
          <a:lstStyle/>
          <a:p>
            <a:pPr algn="l"/>
            <a:r>
              <a:rPr lang="en-US" sz="4800" b="1" dirty="0">
                <a:solidFill>
                  <a:srgbClr val="2058A5"/>
                </a:solidFill>
                <a:latin typeface="Georgia" panose="02040502050405020303" pitchFamily="18" charset="0"/>
              </a:rPr>
              <a:t>Understanding Adolescent and</a:t>
            </a:r>
            <a:br>
              <a:rPr lang="en-US" sz="4800" b="1" dirty="0">
                <a:solidFill>
                  <a:srgbClr val="2058A5"/>
                </a:solidFill>
                <a:latin typeface="Georgia" panose="02040502050405020303" pitchFamily="18" charset="0"/>
              </a:rPr>
            </a:br>
            <a:r>
              <a:rPr lang="en-US" sz="4800" b="1" dirty="0">
                <a:solidFill>
                  <a:srgbClr val="2058A5"/>
                </a:solidFill>
                <a:latin typeface="Georgia" panose="02040502050405020303" pitchFamily="18" charset="0"/>
              </a:rPr>
              <a:t>Young Adult Cancers</a:t>
            </a:r>
            <a:endParaRPr lang="en-US" sz="4800" b="1" i="1" dirty="0">
              <a:solidFill>
                <a:srgbClr val="2058A5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8405C-5612-1454-EA93-CB2883FF902C}"/>
              </a:ext>
            </a:extLst>
          </p:cNvPr>
          <p:cNvSpPr txBox="1"/>
          <p:nvPr/>
        </p:nvSpPr>
        <p:spPr>
          <a:xfrm>
            <a:off x="600189" y="4306602"/>
            <a:ext cx="6772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Guarino, MD, MSHP, FAAP, FACP</a:t>
            </a:r>
          </a:p>
          <a:p>
            <a:r>
              <a:rPr lang="en-US" sz="16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Director, Adolescent/Young Adult Oncology, Nemours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D2F1FE-5FDC-1E12-DB24-7F57DDC9B91E}"/>
              </a:ext>
            </a:extLst>
          </p:cNvPr>
          <p:cNvGrpSpPr/>
          <p:nvPr/>
        </p:nvGrpSpPr>
        <p:grpSpPr>
          <a:xfrm>
            <a:off x="10601607" y="383584"/>
            <a:ext cx="1400269" cy="1761475"/>
            <a:chOff x="10601607" y="383584"/>
            <a:chExt cx="1400269" cy="17614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B46500-9AE5-7B6B-34A4-AEB14652D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2092"/>
            <a:stretch>
              <a:fillRect/>
            </a:stretch>
          </p:blipFill>
          <p:spPr>
            <a:xfrm>
              <a:off x="10877258" y="1671144"/>
              <a:ext cx="840609" cy="47391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6C9CE7-4C92-6C15-9414-9E0A4EF23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8947"/>
            <a:stretch>
              <a:fillRect/>
            </a:stretch>
          </p:blipFill>
          <p:spPr>
            <a:xfrm>
              <a:off x="10601607" y="383584"/>
              <a:ext cx="1400269" cy="1287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661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FA9"/>
            </a:gs>
            <a:gs pos="81000">
              <a:srgbClr val="2058A5"/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DC2DDD-13A0-CE6D-A531-53F6E9356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253AD843-A0BC-6749-0936-009797516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55" y="3108922"/>
            <a:ext cx="4165600" cy="415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C92CF4-8990-8E22-DFFA-9DB7AFBC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01607" y="383584"/>
            <a:ext cx="1400269" cy="1812113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83E9BAF6-DF9F-8818-DC8D-8E9586073A48}"/>
              </a:ext>
            </a:extLst>
          </p:cNvPr>
          <p:cNvSpPr txBox="1">
            <a:spLocks/>
          </p:cNvSpPr>
          <p:nvPr/>
        </p:nvSpPr>
        <p:spPr>
          <a:xfrm>
            <a:off x="582941" y="10897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>
                <a:solidFill>
                  <a:schemeClr val="bg1"/>
                </a:solidFill>
                <a:latin typeface="Georgia" panose="02040502050405020303" pitchFamily="18" charset="0"/>
              </a:rPr>
              <a:t>Lunch + Networking</a:t>
            </a:r>
          </a:p>
        </p:txBody>
      </p:sp>
      <p:pic>
        <p:nvPicPr>
          <p:cNvPr id="3" name="Picture 2" descr="A group of women and a child&#10;&#10;AI-generated content may be incorrect.">
            <a:extLst>
              <a:ext uri="{FF2B5EF4-FFF2-40B4-BE49-F238E27FC236}">
                <a16:creationId xmlns:a16="http://schemas.microsoft.com/office/drawing/2014/main" id="{6873BBE5-C3BF-7947-1EF9-73591684E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339" y="3333972"/>
            <a:ext cx="7772400" cy="3688596"/>
          </a:xfrm>
          <a:prstGeom prst="rect">
            <a:avLst/>
          </a:prstGeom>
        </p:spPr>
      </p:pic>
      <p:pic>
        <p:nvPicPr>
          <p:cNvPr id="11" name="Picture 10" descr="A orange circle with black background&#10;&#10;AI-generated content may be incorrect.">
            <a:extLst>
              <a:ext uri="{FF2B5EF4-FFF2-40B4-BE49-F238E27FC236}">
                <a16:creationId xmlns:a16="http://schemas.microsoft.com/office/drawing/2014/main" id="{D9B76723-A38B-53B4-C382-7DEA251B0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283" y="2676468"/>
            <a:ext cx="2256324" cy="229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3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FA9"/>
            </a:gs>
            <a:gs pos="58000">
              <a:srgbClr val="2058A5"/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9C7A1E-8C25-E62B-F63F-C4AFFE411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3274B4F6-D8D4-1687-5C73-14D3F4061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41" y="857944"/>
            <a:ext cx="7841968" cy="3368896"/>
          </a:xfrm>
        </p:spPr>
        <p:txBody>
          <a:bodyPr anchor="t">
            <a:no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Artificial Intelligence Applications</a:t>
            </a:r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in Oncology </a:t>
            </a:r>
          </a:p>
        </p:txBody>
      </p:sp>
      <p:pic>
        <p:nvPicPr>
          <p:cNvPr id="10" name="Picture 9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12C895F3-2C2D-1585-DB83-02C7BEA984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 rot="10800000">
            <a:off x="-1212359" y="-1692866"/>
            <a:ext cx="4165600" cy="415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B931D9-5343-113A-3C9C-01C816C8CC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01607" y="383584"/>
            <a:ext cx="1400269" cy="1812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789EB7-15A6-7C62-AB41-B8AD89329208}"/>
              </a:ext>
            </a:extLst>
          </p:cNvPr>
          <p:cNvSpPr txBox="1"/>
          <p:nvPr/>
        </p:nvSpPr>
        <p:spPr>
          <a:xfrm>
            <a:off x="615501" y="4780508"/>
            <a:ext cx="5958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Arturo Loaiza-Bonilla, MD,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MSEd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FACP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Co-Founder and Chief Medical AI Officer, Massive Bio,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Luke’s University Health Network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4F8D7FB4-FB55-F7B1-21A8-35A090C1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55" y="3108922"/>
            <a:ext cx="4165600" cy="4152900"/>
          </a:xfrm>
          <a:prstGeom prst="rect">
            <a:avLst/>
          </a:prstGeom>
        </p:spPr>
      </p:pic>
      <p:pic>
        <p:nvPicPr>
          <p:cNvPr id="3" name="Picture 2" descr="A orange and black gradient&#10;&#10;AI-generated content may be incorrect.">
            <a:extLst>
              <a:ext uri="{FF2B5EF4-FFF2-40B4-BE49-F238E27FC236}">
                <a16:creationId xmlns:a16="http://schemas.microsoft.com/office/drawing/2014/main" id="{8293A201-ADC5-CE15-AEDB-18DB402D6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19367"/>
            <a:ext cx="7467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4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FA9"/>
            </a:gs>
            <a:gs pos="75000">
              <a:srgbClr val="2058A5"/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F6E705-1507-65F5-D1F5-30C6B2A0D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231CFDB-E8E5-B352-9588-0D7E207D94D4}"/>
              </a:ext>
            </a:extLst>
          </p:cNvPr>
          <p:cNvSpPr/>
          <p:nvPr/>
        </p:nvSpPr>
        <p:spPr>
          <a:xfrm>
            <a:off x="-1647730" y="-1520581"/>
            <a:ext cx="10040292" cy="1004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C35F3-96E8-754F-079D-4BF28ABA7D77}"/>
              </a:ext>
            </a:extLst>
          </p:cNvPr>
          <p:cNvSpPr/>
          <p:nvPr/>
        </p:nvSpPr>
        <p:spPr>
          <a:xfrm>
            <a:off x="0" y="0"/>
            <a:ext cx="48076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D6B1910F-44B5-5406-18F7-3D93545DB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55" y="3108922"/>
            <a:ext cx="4165600" cy="41529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F4D408D-F552-2939-4185-C9DB41499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718" y="1167983"/>
            <a:ext cx="7062728" cy="257867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2058A5"/>
                </a:solidFill>
                <a:latin typeface="Georgia" panose="02040502050405020303" pitchFamily="18" charset="0"/>
              </a:rPr>
              <a:t>The Mission Isn’t Done: Translating Evidence into Decisive Action</a:t>
            </a:r>
            <a:br>
              <a:rPr lang="en-US" sz="4800" b="1" dirty="0">
                <a:solidFill>
                  <a:srgbClr val="2058A5"/>
                </a:solidFill>
                <a:latin typeface="Georgia" panose="02040502050405020303" pitchFamily="18" charset="0"/>
              </a:rPr>
            </a:br>
            <a:r>
              <a:rPr lang="en-US" sz="4800" b="1" dirty="0">
                <a:solidFill>
                  <a:srgbClr val="2058A5"/>
                </a:solidFill>
                <a:latin typeface="Georgia" panose="02040502050405020303" pitchFamily="18" charset="0"/>
              </a:rPr>
              <a:t>to Reduce Delaware’s Breast Cancer Burden</a:t>
            </a:r>
            <a:endParaRPr lang="en-US" sz="4800" b="1" i="1" dirty="0">
              <a:solidFill>
                <a:srgbClr val="2058A5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5B37D-7D6A-8FDC-B720-F6EDA1FAD4E2}"/>
              </a:ext>
            </a:extLst>
          </p:cNvPr>
          <p:cNvSpPr txBox="1"/>
          <p:nvPr/>
        </p:nvSpPr>
        <p:spPr>
          <a:xfrm>
            <a:off x="601718" y="4607006"/>
            <a:ext cx="5132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D. Siegel, PhD, MHCDS</a:t>
            </a:r>
          </a:p>
          <a:p>
            <a:r>
              <a:rPr lang="en-US" sz="16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Cancer Control &amp; Population Sciences at Helen F. Graham Cancer Center &amp; Research Institute, Community Health Worker Initiative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2AD64-F9FC-D708-15C2-0114CA033C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01607" y="383584"/>
            <a:ext cx="1400269" cy="181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43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FA9"/>
            </a:gs>
            <a:gs pos="52000">
              <a:srgbClr val="2058A5"/>
            </a:gs>
          </a:gsLst>
          <a:lin ang="4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3B04D4-07D5-999C-0F8E-79C2CC20B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D1941EF-5B38-381B-E592-2B6F5F639A07}"/>
              </a:ext>
            </a:extLst>
          </p:cNvPr>
          <p:cNvSpPr/>
          <p:nvPr/>
        </p:nvSpPr>
        <p:spPr>
          <a:xfrm>
            <a:off x="-2512267" y="-1453674"/>
            <a:ext cx="10040292" cy="1004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43EAF0-CAC9-9FAA-27AA-DF5071D3836A}"/>
              </a:ext>
            </a:extLst>
          </p:cNvPr>
          <p:cNvSpPr/>
          <p:nvPr/>
        </p:nvSpPr>
        <p:spPr>
          <a:xfrm>
            <a:off x="0" y="0"/>
            <a:ext cx="48076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379E1D-15AF-1748-EEF3-4D5326465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718" y="1186697"/>
            <a:ext cx="6220088" cy="2347664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800" b="1" dirty="0">
                <a:solidFill>
                  <a:srgbClr val="2058A5"/>
                </a:solidFill>
                <a:latin typeface="Georgia" panose="02040502050405020303" pitchFamily="18" charset="0"/>
              </a:rPr>
              <a:t>Presentation of the Delaware Cancer Incidence and Mortality Report (2018–2022)</a:t>
            </a:r>
            <a:endParaRPr lang="en-US" sz="3800" b="1" i="1" dirty="0">
              <a:solidFill>
                <a:srgbClr val="2058A5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FF4CD-023E-9652-5368-00BBD60ED61E}"/>
              </a:ext>
            </a:extLst>
          </p:cNvPr>
          <p:cNvSpPr txBox="1"/>
          <p:nvPr/>
        </p:nvSpPr>
        <p:spPr>
          <a:xfrm>
            <a:off x="601718" y="4306602"/>
            <a:ext cx="526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</a:t>
            </a:r>
            <a:r>
              <a:rPr lang="en-US" sz="2400" b="1" dirty="0" err="1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Belinske</a:t>
            </a:r>
            <a:r>
              <a:rPr lang="en-US" sz="24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DrPH</a:t>
            </a:r>
          </a:p>
          <a:p>
            <a:r>
              <a:rPr lang="en-US" sz="16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Disease Epidemiologist, DPH, DHSS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945B9-FADD-1FE7-B5EE-A5271B32FE31}"/>
              </a:ext>
            </a:extLst>
          </p:cNvPr>
          <p:cNvSpPr txBox="1"/>
          <p:nvPr/>
        </p:nvSpPr>
        <p:spPr>
          <a:xfrm>
            <a:off x="8290816" y="4284513"/>
            <a:ext cx="3224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to view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Incidence and Mortality report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bit.ly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/4tY6cdq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F37551-537D-CEB6-EC5F-F00B81BB4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210" y="709434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8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FA9"/>
            </a:gs>
            <a:gs pos="75000">
              <a:srgbClr val="2058A5"/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44508-A687-2722-0E08-DD90AB253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8630D5F9-65A4-8C5F-AE45-88D6B0C64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660" y="2362510"/>
            <a:ext cx="4914295" cy="489931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9CFB3AC-0ACC-9414-8304-7BF94B1FFF84}"/>
              </a:ext>
            </a:extLst>
          </p:cNvPr>
          <p:cNvSpPr/>
          <p:nvPr/>
        </p:nvSpPr>
        <p:spPr>
          <a:xfrm>
            <a:off x="5989983" y="4516784"/>
            <a:ext cx="6815986" cy="6815986"/>
          </a:xfrm>
          <a:prstGeom prst="ellipse">
            <a:avLst/>
          </a:prstGeom>
          <a:solidFill>
            <a:srgbClr val="2058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1D1932-3006-2FF3-6A0D-4C78E0157083}"/>
              </a:ext>
            </a:extLst>
          </p:cNvPr>
          <p:cNvSpPr/>
          <p:nvPr/>
        </p:nvSpPr>
        <p:spPr>
          <a:xfrm>
            <a:off x="-534714" y="-1453674"/>
            <a:ext cx="10040292" cy="1004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1E200-B15D-DFE1-4063-C7C65B11F843}"/>
              </a:ext>
            </a:extLst>
          </p:cNvPr>
          <p:cNvSpPr/>
          <p:nvPr/>
        </p:nvSpPr>
        <p:spPr>
          <a:xfrm>
            <a:off x="0" y="0"/>
            <a:ext cx="48076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CAC54B-A3D4-B441-129E-DB5728A77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718" y="1398291"/>
            <a:ext cx="8207947" cy="2259310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6600" b="1" dirty="0">
                <a:solidFill>
                  <a:srgbClr val="2058A5"/>
                </a:solidFill>
                <a:latin typeface="Georgia" panose="02040502050405020303" pitchFamily="18" charset="0"/>
              </a:rPr>
              <a:t>Delaware Public Health of the Future </a:t>
            </a:r>
            <a:endParaRPr lang="en-US" sz="6600" b="1" i="1" dirty="0">
              <a:solidFill>
                <a:srgbClr val="2058A5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11C16-6104-2F51-C543-B2F3ACC3A647}"/>
              </a:ext>
            </a:extLst>
          </p:cNvPr>
          <p:cNvSpPr txBox="1"/>
          <p:nvPr/>
        </p:nvSpPr>
        <p:spPr>
          <a:xfrm>
            <a:off x="601718" y="4195971"/>
            <a:ext cx="621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 Blessing</a:t>
            </a:r>
          </a:p>
          <a:p>
            <a:r>
              <a:rPr lang="en-US" sz="16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DPH, DHSS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31E5F1-46F6-D360-6CFC-DC86CBC2ED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01607" y="383584"/>
            <a:ext cx="1400269" cy="1812113"/>
          </a:xfrm>
          <a:prstGeom prst="rect">
            <a:avLst/>
          </a:prstGeom>
        </p:spPr>
      </p:pic>
      <p:pic>
        <p:nvPicPr>
          <p:cNvPr id="13" name="Picture 1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F910117E-86B6-7D8B-1610-8E1F51DE0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466" y="5769902"/>
            <a:ext cx="2724526" cy="6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2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FA9"/>
            </a:gs>
            <a:gs pos="58000">
              <a:srgbClr val="2058A5"/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44911-FCE9-26F9-6819-2683165FE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0F3EAB82-C971-2450-3346-C1E691D273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 rot="10800000">
            <a:off x="-1212359" y="-1692866"/>
            <a:ext cx="4165600" cy="415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B70BA4-2513-95C3-DF27-ECA7277E94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01607" y="383584"/>
            <a:ext cx="1400269" cy="1812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96AD1-AFB5-8D8B-6335-835E0DC3FF15}"/>
              </a:ext>
            </a:extLst>
          </p:cNvPr>
          <p:cNvSpPr txBox="1"/>
          <p:nvPr/>
        </p:nvSpPr>
        <p:spPr>
          <a:xfrm>
            <a:off x="615502" y="4437608"/>
            <a:ext cx="56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Deborah P. Brown, CHES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Chair, Delaware Cancer Consortium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8A3C777B-8BA6-4954-E003-7D24DDCF6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660" y="2362510"/>
            <a:ext cx="4914295" cy="4899312"/>
          </a:xfrm>
          <a:prstGeom prst="rect">
            <a:avLst/>
          </a:prstGeom>
        </p:spPr>
      </p:pic>
      <p:pic>
        <p:nvPicPr>
          <p:cNvPr id="3" name="Picture 2" descr="A orange and black gradient&#10;&#10;AI-generated content may be incorrect.">
            <a:extLst>
              <a:ext uri="{FF2B5EF4-FFF2-40B4-BE49-F238E27FC236}">
                <a16:creationId xmlns:a16="http://schemas.microsoft.com/office/drawing/2014/main" id="{48C8C9A6-7573-C2A4-96E3-4DE7C030F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411747"/>
            <a:ext cx="7467600" cy="3810000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B59B44E4-0BA5-F9F3-E976-84FDF71A42DD}"/>
              </a:ext>
            </a:extLst>
          </p:cNvPr>
          <p:cNvSpPr txBox="1">
            <a:spLocks/>
          </p:cNvSpPr>
          <p:nvPr/>
        </p:nvSpPr>
        <p:spPr>
          <a:xfrm>
            <a:off x="582941" y="1089761"/>
            <a:ext cx="9144000" cy="32336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>
                <a:solidFill>
                  <a:schemeClr val="bg1"/>
                </a:solidFill>
                <a:latin typeface="Georgia" panose="02040502050405020303" pitchFamily="18" charset="0"/>
              </a:rPr>
              <a:t>Closing </a:t>
            </a:r>
            <a:br>
              <a:rPr lang="en-US" sz="8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8800" b="1" dirty="0">
                <a:solidFill>
                  <a:schemeClr val="bg1"/>
                </a:solidFill>
                <a:latin typeface="Georgia" panose="02040502050405020303" pitchFamily="18" charset="0"/>
              </a:rPr>
              <a:t>Remarks</a:t>
            </a:r>
          </a:p>
        </p:txBody>
      </p:sp>
    </p:spTree>
    <p:extLst>
      <p:ext uri="{BB962C8B-B14F-4D97-AF65-F5344CB8AC3E}">
        <p14:creationId xmlns:p14="http://schemas.microsoft.com/office/powerpoint/2010/main" val="188798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FA9"/>
            </a:gs>
            <a:gs pos="27000">
              <a:srgbClr val="2058A5"/>
            </a:gs>
          </a:gsLst>
          <a:lin ang="7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C10D9B-E52F-2D0B-BEE8-4EA6DCCFE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B6BB0F0D-BE10-C24D-7735-051C971604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 rot="10800000">
            <a:off x="-1212359" y="-1692866"/>
            <a:ext cx="4165600" cy="4152900"/>
          </a:xfrm>
          <a:prstGeom prst="rect">
            <a:avLst/>
          </a:prstGeom>
        </p:spPr>
      </p:pic>
      <p:pic>
        <p:nvPicPr>
          <p:cNvPr id="2" name="Picture 1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BC9C4E35-B1A4-A688-165D-7F4EEC2FC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010" y="4544551"/>
            <a:ext cx="4165600" cy="4152900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B2DCBE2A-27C6-50A6-482E-09D363156089}"/>
              </a:ext>
            </a:extLst>
          </p:cNvPr>
          <p:cNvSpPr txBox="1">
            <a:spLocks/>
          </p:cNvSpPr>
          <p:nvPr/>
        </p:nvSpPr>
        <p:spPr>
          <a:xfrm>
            <a:off x="852765" y="1493785"/>
            <a:ext cx="9144000" cy="32336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>
                <a:solidFill>
                  <a:schemeClr val="bg1"/>
                </a:solidFill>
                <a:latin typeface="Georgia" panose="02040502050405020303" pitchFamily="18" charset="0"/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B199AF-3F38-5F63-A30A-0F5A1DC1F8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76062" y="1487758"/>
            <a:ext cx="9547096" cy="53702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8983C6-3CB8-B26A-3A47-D26EFB782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567" y="5687373"/>
            <a:ext cx="2559268" cy="456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D4CF2D-F3AD-C234-6DAD-3DCCD6708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645" y="1073092"/>
            <a:ext cx="3009900" cy="3009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B5F3EB-8169-B856-0DD1-3476C5B23B35}"/>
              </a:ext>
            </a:extLst>
          </p:cNvPr>
          <p:cNvSpPr txBox="1"/>
          <p:nvPr/>
        </p:nvSpPr>
        <p:spPr>
          <a:xfrm>
            <a:off x="8285301" y="4284513"/>
            <a:ext cx="3224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to take the survey.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bit.ly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/41FLmn0</a:t>
            </a:r>
          </a:p>
        </p:txBody>
      </p:sp>
    </p:spTree>
    <p:extLst>
      <p:ext uri="{BB962C8B-B14F-4D97-AF65-F5344CB8AC3E}">
        <p14:creationId xmlns:p14="http://schemas.microsoft.com/office/powerpoint/2010/main" val="96635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FA9"/>
            </a:gs>
            <a:gs pos="81000">
              <a:srgbClr val="2058A5"/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6D524E-11DE-F8EF-A5D6-10D9CA863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236482AF-4C36-B4FB-34F8-15C1398B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55" y="3108922"/>
            <a:ext cx="4165600" cy="415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6C691E-38BC-C452-68E4-827669FB6D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01607" y="383584"/>
            <a:ext cx="1400269" cy="1812113"/>
          </a:xfrm>
          <a:prstGeom prst="rect">
            <a:avLst/>
          </a:prstGeom>
        </p:spPr>
      </p:pic>
      <p:sp>
        <p:nvSpPr>
          <p:cNvPr id="17" name="Title 6">
            <a:extLst>
              <a:ext uri="{FF2B5EF4-FFF2-40B4-BE49-F238E27FC236}">
                <a16:creationId xmlns:a16="http://schemas.microsoft.com/office/drawing/2014/main" id="{96A61B24-BB3F-607B-24CD-81857CA1A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41" y="125832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8800" b="1" dirty="0">
                <a:solidFill>
                  <a:schemeClr val="bg1"/>
                </a:solidFill>
                <a:latin typeface="Georgia" panose="02040502050405020303" pitchFamily="18" charset="0"/>
              </a:rPr>
              <a:t>Welcome</a:t>
            </a:r>
          </a:p>
        </p:txBody>
      </p:sp>
      <p:pic>
        <p:nvPicPr>
          <p:cNvPr id="18" name="Picture 17" descr="A person smiling with her arms crossed&#10;&#10;AI-generated content may be incorrect.">
            <a:extLst>
              <a:ext uri="{FF2B5EF4-FFF2-40B4-BE49-F238E27FC236}">
                <a16:creationId xmlns:a16="http://schemas.microsoft.com/office/drawing/2014/main" id="{A65F2662-36CD-A381-C42C-EF31C6DFB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316" y="3172349"/>
            <a:ext cx="7772400" cy="3770111"/>
          </a:xfrm>
          <a:prstGeom prst="rect">
            <a:avLst/>
          </a:prstGeom>
        </p:spPr>
      </p:pic>
      <p:pic>
        <p:nvPicPr>
          <p:cNvPr id="21" name="Picture 20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AB5B9B85-693D-EA4A-CA05-126C3E2F3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514" y="1331345"/>
            <a:ext cx="261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2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FA9"/>
            </a:gs>
            <a:gs pos="81000">
              <a:srgbClr val="2058A5"/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497D9-393F-3895-CEEE-8D10610DD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B146DBE3-0B59-927A-9429-8794B9E21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41" y="125832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8800" b="1" dirty="0">
                <a:solidFill>
                  <a:schemeClr val="bg1"/>
                </a:solidFill>
                <a:latin typeface="Georgia" panose="02040502050405020303" pitchFamily="18" charset="0"/>
              </a:rPr>
              <a:t>Welcome</a:t>
            </a:r>
          </a:p>
        </p:txBody>
      </p:sp>
      <p:pic>
        <p:nvPicPr>
          <p:cNvPr id="10" name="Picture 9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8A33E7BF-0077-0BC2-017E-859677AF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55" y="3108922"/>
            <a:ext cx="4165600" cy="415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428DDB-0928-71C9-B8EF-E79A9AADB7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01607" y="383584"/>
            <a:ext cx="1400269" cy="1812113"/>
          </a:xfrm>
          <a:prstGeom prst="rect">
            <a:avLst/>
          </a:prstGeom>
        </p:spPr>
      </p:pic>
      <p:pic>
        <p:nvPicPr>
          <p:cNvPr id="4" name="Picture 3" descr="A orange and black gradient&#10;&#10;AI-generated content may be incorrect.">
            <a:extLst>
              <a:ext uri="{FF2B5EF4-FFF2-40B4-BE49-F238E27FC236}">
                <a16:creationId xmlns:a16="http://schemas.microsoft.com/office/drawing/2014/main" id="{B7FB195A-1BFD-C05D-EC72-3DFF23E28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19367"/>
            <a:ext cx="7467600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DEAFE3-5B80-38BB-FE77-ECEDA4C5C6A1}"/>
              </a:ext>
            </a:extLst>
          </p:cNvPr>
          <p:cNvSpPr txBox="1"/>
          <p:nvPr/>
        </p:nvSpPr>
        <p:spPr>
          <a:xfrm>
            <a:off x="714111" y="4075132"/>
            <a:ext cx="6518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Deborah P. Brown, CHES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Chair, Delaware Cancer Consortium</a:t>
            </a:r>
          </a:p>
        </p:txBody>
      </p:sp>
    </p:spTree>
    <p:extLst>
      <p:ext uri="{BB962C8B-B14F-4D97-AF65-F5344CB8AC3E}">
        <p14:creationId xmlns:p14="http://schemas.microsoft.com/office/powerpoint/2010/main" val="198960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FA9"/>
            </a:gs>
            <a:gs pos="50000">
              <a:srgbClr val="2058A5"/>
            </a:gs>
          </a:gsLst>
          <a:lin ang="7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DCFBFB-E085-7356-A9BF-C3178C56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BB2224D8-93C2-A887-8C18-B99DBC9F5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1942" y="1368484"/>
            <a:ext cx="5292079" cy="2464376"/>
          </a:xfrm>
        </p:spPr>
        <p:txBody>
          <a:bodyPr anchor="t">
            <a:normAutofit fontScale="90000"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Georgia" panose="02040502050405020303" pitchFamily="18" charset="0"/>
              </a:rPr>
              <a:t>Opening Remarks</a:t>
            </a:r>
          </a:p>
        </p:txBody>
      </p:sp>
      <p:pic>
        <p:nvPicPr>
          <p:cNvPr id="10" name="Picture 9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1113D6CA-EC20-E235-2B18-EC81989552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 rot="10800000">
            <a:off x="-1212359" y="-1692866"/>
            <a:ext cx="4165600" cy="4152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775CBD-4533-7A79-A27C-9A8D990478FC}"/>
              </a:ext>
            </a:extLst>
          </p:cNvPr>
          <p:cNvSpPr txBox="1"/>
          <p:nvPr/>
        </p:nvSpPr>
        <p:spPr>
          <a:xfrm>
            <a:off x="2848162" y="4163288"/>
            <a:ext cx="621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Dava Newnam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Secretary for Special Populations,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Delaware Department of Health and Social Services (DHSS)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C44F6E06-6729-2392-EBE8-964E5712FE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8999220" y="3634740"/>
            <a:ext cx="4165600" cy="4152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50148A-5871-DAD5-2A5A-B95B40319C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01607" y="383584"/>
            <a:ext cx="1400269" cy="1812113"/>
          </a:xfrm>
          <a:prstGeom prst="rect">
            <a:avLst/>
          </a:prstGeom>
        </p:spPr>
      </p:pic>
      <p:pic>
        <p:nvPicPr>
          <p:cNvPr id="13" name="Picture 1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FC522A5B-6EDD-09F1-A14C-FF8E59877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25" y="356947"/>
            <a:ext cx="2724526" cy="6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5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971C"/>
            </a:gs>
            <a:gs pos="60000">
              <a:srgbClr val="FFAD2A">
                <a:alpha val="48119"/>
              </a:srgb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FEC6EB-9B9C-ED55-B9B2-7C4DEA2C5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curved line on a black background&#10;&#10;AI-generated content may be incorrect.">
            <a:extLst>
              <a:ext uri="{FF2B5EF4-FFF2-40B4-BE49-F238E27FC236}">
                <a16:creationId xmlns:a16="http://schemas.microsoft.com/office/drawing/2014/main" id="{08A00490-C2DA-55C3-0503-32E91B5AA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4591" y="722821"/>
            <a:ext cx="12068575" cy="4337605"/>
          </a:xfrm>
          <a:prstGeom prst="rect">
            <a:avLst/>
          </a:prstGeom>
        </p:spPr>
      </p:pic>
      <p:pic>
        <p:nvPicPr>
          <p:cNvPr id="9" name="Picture 8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6B87DCA9-D705-6B2B-FD21-3F4F925BF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355" y="3108922"/>
            <a:ext cx="4165600" cy="41529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FC81500-FB20-CECD-A3C1-BE43050BC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10" y="2867643"/>
            <a:ext cx="9344289" cy="2578675"/>
          </a:xfrm>
        </p:spPr>
        <p:txBody>
          <a:bodyPr anchor="t">
            <a:noAutofit/>
          </a:bodyPr>
          <a:lstStyle/>
          <a:p>
            <a:pPr algn="l"/>
            <a:r>
              <a:rPr lang="en-US" sz="6600" b="1" dirty="0">
                <a:solidFill>
                  <a:srgbClr val="2058A5"/>
                </a:solidFill>
                <a:latin typeface="Georgia" panose="02040502050405020303" pitchFamily="18" charset="0"/>
              </a:rPr>
              <a:t>Honorary Recognition/Awards </a:t>
            </a:r>
            <a:endParaRPr lang="en-US" sz="6600" b="1" i="1" dirty="0">
              <a:solidFill>
                <a:srgbClr val="2058A5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9549C-B3A2-BE8B-C90F-8E8DC9F272C9}"/>
              </a:ext>
            </a:extLst>
          </p:cNvPr>
          <p:cNvSpPr txBox="1"/>
          <p:nvPr/>
        </p:nvSpPr>
        <p:spPr>
          <a:xfrm>
            <a:off x="714111" y="5181066"/>
            <a:ext cx="56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Deborah P. Brown, CHES</a:t>
            </a:r>
          </a:p>
          <a:p>
            <a:r>
              <a:rPr lang="en-US" sz="16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Chair, Delaware Cancer Consortium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749AE-132F-9B4F-C81A-D2E713601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1393" y="446894"/>
            <a:ext cx="840609" cy="169816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7E2E31-0A77-D6C6-EB86-69766F10AEFD}"/>
              </a:ext>
            </a:extLst>
          </p:cNvPr>
          <p:cNvGrpSpPr/>
          <p:nvPr/>
        </p:nvGrpSpPr>
        <p:grpSpPr>
          <a:xfrm>
            <a:off x="10601607" y="383584"/>
            <a:ext cx="1400269" cy="1761475"/>
            <a:chOff x="10601607" y="383584"/>
            <a:chExt cx="1400269" cy="17614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859B41-E7BE-6584-AC60-E577600C0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72092"/>
            <a:stretch>
              <a:fillRect/>
            </a:stretch>
          </p:blipFill>
          <p:spPr>
            <a:xfrm>
              <a:off x="10877258" y="1671144"/>
              <a:ext cx="840609" cy="4739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F218F5-1031-8F30-A42C-ECF915492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8947"/>
            <a:stretch>
              <a:fillRect/>
            </a:stretch>
          </p:blipFill>
          <p:spPr>
            <a:xfrm>
              <a:off x="10601607" y="383584"/>
              <a:ext cx="1400269" cy="1287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345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971C"/>
            </a:gs>
            <a:gs pos="100000">
              <a:srgbClr val="CE3A27"/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10F057-9A5F-F763-43E7-3ACAC4D5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992FC1C9-48CF-6B11-A972-0C3F75F283CF}"/>
              </a:ext>
            </a:extLst>
          </p:cNvPr>
          <p:cNvSpPr/>
          <p:nvPr/>
        </p:nvSpPr>
        <p:spPr>
          <a:xfrm>
            <a:off x="-1647730" y="-1520581"/>
            <a:ext cx="10040292" cy="1004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F947F8-C37C-4CA3-B67E-E5775FEBFFCC}"/>
              </a:ext>
            </a:extLst>
          </p:cNvPr>
          <p:cNvSpPr/>
          <p:nvPr/>
        </p:nvSpPr>
        <p:spPr>
          <a:xfrm>
            <a:off x="0" y="0"/>
            <a:ext cx="48076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B50CB56F-8544-EA74-E708-3BFF2AEF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55" y="3108922"/>
            <a:ext cx="4165600" cy="41529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FA8BAEB-0F64-1C91-C3A6-8992025CC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385" y="1235114"/>
            <a:ext cx="736600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2058A5"/>
                </a:solidFill>
                <a:latin typeface="Georgia" panose="02040502050405020303" pitchFamily="18" charset="0"/>
              </a:rPr>
              <a:t>Primary Care Physicians: The Superheroes for Cancer Prevention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47DD4-3761-2506-B09A-74847F5362DF}"/>
              </a:ext>
            </a:extLst>
          </p:cNvPr>
          <p:cNvSpPr txBox="1"/>
          <p:nvPr/>
        </p:nvSpPr>
        <p:spPr>
          <a:xfrm>
            <a:off x="642499" y="4306602"/>
            <a:ext cx="6379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Moderator:</a:t>
            </a:r>
          </a:p>
          <a:p>
            <a:r>
              <a:rPr lang="en-US" sz="24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Heather Bittner-Fagan, MD, MPH, FAAFP</a:t>
            </a:r>
          </a:p>
          <a:p>
            <a:r>
              <a:rPr lang="en-US" sz="16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Scientist, Primary Care, and Medical Director,</a:t>
            </a:r>
            <a:br>
              <a:rPr lang="en-US" sz="16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Prevention, Department of Family and Community Medicine, </a:t>
            </a:r>
            <a:r>
              <a:rPr lang="en-US" sz="1600" b="1" dirty="0" err="1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ChristianaCare</a:t>
            </a:r>
            <a:endParaRPr lang="en-US" sz="1600" b="1" dirty="0">
              <a:solidFill>
                <a:srgbClr val="299F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1186B4-5B56-3FC3-ED3C-6FF3B493A3DE}"/>
              </a:ext>
            </a:extLst>
          </p:cNvPr>
          <p:cNvGrpSpPr/>
          <p:nvPr/>
        </p:nvGrpSpPr>
        <p:grpSpPr>
          <a:xfrm>
            <a:off x="10601607" y="383584"/>
            <a:ext cx="1400269" cy="1761475"/>
            <a:chOff x="10601607" y="383584"/>
            <a:chExt cx="1400269" cy="1761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1ECAF5-21A4-A3DA-CC2B-C274BC0C0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2092"/>
            <a:stretch>
              <a:fillRect/>
            </a:stretch>
          </p:blipFill>
          <p:spPr>
            <a:xfrm>
              <a:off x="10877258" y="1671144"/>
              <a:ext cx="840609" cy="47391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404E5E-596A-70EC-775C-B55DC7C87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8947"/>
            <a:stretch>
              <a:fillRect/>
            </a:stretch>
          </p:blipFill>
          <p:spPr>
            <a:xfrm>
              <a:off x="10601607" y="383584"/>
              <a:ext cx="1400269" cy="1287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41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971C"/>
            </a:gs>
            <a:gs pos="100000">
              <a:srgbClr val="CE3A27"/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9E44E6-2B2D-A333-13C5-3073D8852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EE0779-B065-4CAC-E014-52078EB45D32}"/>
              </a:ext>
            </a:extLst>
          </p:cNvPr>
          <p:cNvSpPr/>
          <p:nvPr/>
        </p:nvSpPr>
        <p:spPr>
          <a:xfrm>
            <a:off x="859459" y="-1453674"/>
            <a:ext cx="10040292" cy="1004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998182-38A1-ABFC-35B1-F10B6AC2E236}"/>
              </a:ext>
            </a:extLst>
          </p:cNvPr>
          <p:cNvSpPr/>
          <p:nvPr/>
        </p:nvSpPr>
        <p:spPr>
          <a:xfrm>
            <a:off x="0" y="0"/>
            <a:ext cx="48076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4076D2B8-7032-2AEB-EA7E-56CED16A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55" y="3108922"/>
            <a:ext cx="4165600" cy="41529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FE69B51-DDDF-00A6-8F8F-9C62F7CCA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482" y="1017965"/>
            <a:ext cx="6921129" cy="3195895"/>
          </a:xfrm>
        </p:spPr>
        <p:txBody>
          <a:bodyPr anchor="t">
            <a:normAutofit/>
          </a:bodyPr>
          <a:lstStyle/>
          <a:p>
            <a:pPr algn="l"/>
            <a:r>
              <a:rPr lang="en-US" sz="4300" b="1" dirty="0">
                <a:solidFill>
                  <a:srgbClr val="2058A5"/>
                </a:solidFill>
                <a:latin typeface="Georgia" panose="02040502050405020303" pitchFamily="18" charset="0"/>
              </a:rPr>
              <a:t>Panel Discussion:</a:t>
            </a:r>
            <a:br>
              <a:rPr lang="en-US" sz="4300" b="1" dirty="0">
                <a:solidFill>
                  <a:srgbClr val="2058A5"/>
                </a:solidFill>
                <a:latin typeface="Georgia" panose="02040502050405020303" pitchFamily="18" charset="0"/>
              </a:rPr>
            </a:br>
            <a:r>
              <a:rPr lang="en-US" sz="4300" b="1" dirty="0">
                <a:solidFill>
                  <a:srgbClr val="2058A5"/>
                </a:solidFill>
                <a:latin typeface="Georgia" panose="02040502050405020303" pitchFamily="18" charset="0"/>
              </a:rPr>
              <a:t>Patient Navigation</a:t>
            </a:r>
            <a:br>
              <a:rPr lang="en-US" sz="4300" b="1" dirty="0">
                <a:solidFill>
                  <a:srgbClr val="2058A5"/>
                </a:solidFill>
                <a:latin typeface="Georgia" panose="02040502050405020303" pitchFamily="18" charset="0"/>
              </a:rPr>
            </a:br>
            <a:r>
              <a:rPr lang="en-US" sz="4300" b="1" dirty="0">
                <a:solidFill>
                  <a:srgbClr val="2058A5"/>
                </a:solidFill>
                <a:latin typeface="Georgia" panose="02040502050405020303" pitchFamily="18" charset="0"/>
              </a:rPr>
              <a:t>Is My Superpower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BB8AB-9516-87D0-7D4B-F713C72A00C1}"/>
              </a:ext>
            </a:extLst>
          </p:cNvPr>
          <p:cNvSpPr txBox="1"/>
          <p:nvPr/>
        </p:nvSpPr>
        <p:spPr>
          <a:xfrm>
            <a:off x="615502" y="4338548"/>
            <a:ext cx="2533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Rita Williams</a:t>
            </a:r>
          </a:p>
          <a:p>
            <a:r>
              <a:rPr lang="en-US" sz="12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of Oncology Psychosocial Services, </a:t>
            </a:r>
            <a:br>
              <a:rPr lang="en-US" sz="12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Beebe Healthcare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3BE2C3-3103-2308-154A-535FAF165A24}"/>
              </a:ext>
            </a:extLst>
          </p:cNvPr>
          <p:cNvSpPr txBox="1"/>
          <p:nvPr/>
        </p:nvSpPr>
        <p:spPr>
          <a:xfrm>
            <a:off x="3406979" y="4338548"/>
            <a:ext cx="2861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Adrienne Wallace</a:t>
            </a:r>
            <a:br>
              <a:rPr lang="en-US" sz="24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Population Health, Delaware Healthcare Association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3F57-0181-8910-AAD9-8E30B48CF464}"/>
              </a:ext>
            </a:extLst>
          </p:cNvPr>
          <p:cNvSpPr txBox="1"/>
          <p:nvPr/>
        </p:nvSpPr>
        <p:spPr>
          <a:xfrm>
            <a:off x="6655627" y="4338548"/>
            <a:ext cx="3572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Rolando Gonzalez, MD</a:t>
            </a:r>
            <a:br>
              <a:rPr lang="en-US" sz="24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Family Medicine,</a:t>
            </a:r>
            <a:br>
              <a:rPr lang="en-US" sz="12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Red Health Center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65368C-AF7B-9FF0-8776-B582FE8D1CBD}"/>
              </a:ext>
            </a:extLst>
          </p:cNvPr>
          <p:cNvGrpSpPr/>
          <p:nvPr/>
        </p:nvGrpSpPr>
        <p:grpSpPr>
          <a:xfrm>
            <a:off x="10601607" y="383584"/>
            <a:ext cx="1400269" cy="1761475"/>
            <a:chOff x="10601607" y="383584"/>
            <a:chExt cx="1400269" cy="17614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C9F5E0-683A-2CF8-1794-4BD471611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2092"/>
            <a:stretch>
              <a:fillRect/>
            </a:stretch>
          </p:blipFill>
          <p:spPr>
            <a:xfrm>
              <a:off x="10877258" y="1671144"/>
              <a:ext cx="840609" cy="4739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44FC3E-216B-B3D1-8688-B6377D4ED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8947"/>
            <a:stretch>
              <a:fillRect/>
            </a:stretch>
          </p:blipFill>
          <p:spPr>
            <a:xfrm>
              <a:off x="10601607" y="383584"/>
              <a:ext cx="1400269" cy="1287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656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971C"/>
            </a:gs>
            <a:gs pos="100000">
              <a:srgbClr val="CE3A27"/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CF0AC2-1890-1CE5-2301-426998C38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3B5E2F8-9C37-42B7-FF7E-9DCA0C40F589}"/>
              </a:ext>
            </a:extLst>
          </p:cNvPr>
          <p:cNvSpPr/>
          <p:nvPr/>
        </p:nvSpPr>
        <p:spPr>
          <a:xfrm>
            <a:off x="859459" y="-1453674"/>
            <a:ext cx="10040292" cy="1004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4A0FF6-0B15-8C3F-37EE-594E8B7ADCD3}"/>
              </a:ext>
            </a:extLst>
          </p:cNvPr>
          <p:cNvSpPr/>
          <p:nvPr/>
        </p:nvSpPr>
        <p:spPr>
          <a:xfrm>
            <a:off x="0" y="0"/>
            <a:ext cx="48076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0404EB-E111-94FA-ABBF-2882D4095E77}"/>
              </a:ext>
            </a:extLst>
          </p:cNvPr>
          <p:cNvSpPr/>
          <p:nvPr/>
        </p:nvSpPr>
        <p:spPr>
          <a:xfrm>
            <a:off x="-1924098" y="-2773329"/>
            <a:ext cx="7034166" cy="7034166"/>
          </a:xfrm>
          <a:prstGeom prst="ellipse">
            <a:avLst/>
          </a:prstGeom>
          <a:solidFill>
            <a:srgbClr val="00AFA9">
              <a:alpha val="1101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59ABBA1E-9B24-3D56-D37D-EEF7F32D6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55" y="3108922"/>
            <a:ext cx="4165600" cy="41529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03A32FC-C7F0-AF1D-BADB-A8FA6D38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66" y="537748"/>
            <a:ext cx="4562758" cy="3290843"/>
          </a:xfrm>
        </p:spPr>
        <p:txBody>
          <a:bodyPr anchor="t">
            <a:noAutofit/>
          </a:bodyPr>
          <a:lstStyle/>
          <a:p>
            <a:pPr algn="l"/>
            <a:r>
              <a:rPr lang="en-US" sz="3000" b="1" dirty="0">
                <a:solidFill>
                  <a:srgbClr val="2058A5"/>
                </a:solidFill>
                <a:latin typeface="Georgia" panose="02040502050405020303" pitchFamily="18" charset="0"/>
              </a:rPr>
              <a:t>Making Every Conversation Count:</a:t>
            </a:r>
            <a:br>
              <a:rPr lang="en-US" sz="3000" b="1" dirty="0">
                <a:solidFill>
                  <a:srgbClr val="2058A5"/>
                </a:solidFill>
                <a:latin typeface="Georgia" panose="02040502050405020303" pitchFamily="18" charset="0"/>
              </a:rPr>
            </a:br>
            <a:r>
              <a:rPr lang="en-US" sz="3000" b="1" dirty="0">
                <a:solidFill>
                  <a:srgbClr val="2058A5"/>
                </a:solidFill>
                <a:latin typeface="Georgia" panose="02040502050405020303" pitchFamily="18" charset="0"/>
              </a:rPr>
              <a:t>Health Literacy Approaches to Improve Patient Engagement	</a:t>
            </a:r>
            <a:endParaRPr lang="en-US" sz="3000" b="1" i="1" dirty="0">
              <a:solidFill>
                <a:srgbClr val="2058A5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D8569-9DC2-824F-7A34-9DC5EDACB4CC}"/>
              </a:ext>
            </a:extLst>
          </p:cNvPr>
          <p:cNvSpPr txBox="1"/>
          <p:nvPr/>
        </p:nvSpPr>
        <p:spPr>
          <a:xfrm>
            <a:off x="5869683" y="1853596"/>
            <a:ext cx="3919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 O’Neill, MSN, APRN, AGCNS-BC</a:t>
            </a:r>
          </a:p>
          <a:p>
            <a:r>
              <a:rPr lang="en-US" sz="16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and Family Health Education Director, </a:t>
            </a:r>
            <a:r>
              <a:rPr lang="en-US" sz="1600" b="1" dirty="0" err="1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ChristianaCare</a:t>
            </a:r>
            <a:endParaRPr lang="en-US" sz="1600" b="1" dirty="0">
              <a:solidFill>
                <a:srgbClr val="299F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959DD-D707-110F-A79C-3E284DCA1ED9}"/>
              </a:ext>
            </a:extLst>
          </p:cNvPr>
          <p:cNvSpPr txBox="1"/>
          <p:nvPr/>
        </p:nvSpPr>
        <p:spPr>
          <a:xfrm>
            <a:off x="5869683" y="3216781"/>
            <a:ext cx="40569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Lyra R. Gibbs-Lloyd, MSN, MBA, RN, CCMP</a:t>
            </a:r>
            <a:br>
              <a:rPr lang="en-US" sz="24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 Consultant, Division of Public Health (DPH), DHSS, Cancer Prevention</a:t>
            </a:r>
          </a:p>
          <a:p>
            <a:r>
              <a:rPr lang="en-US" sz="16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Control Bureau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A2DF0D-4AAE-9D40-1F9A-EFA4AB99F47E}"/>
              </a:ext>
            </a:extLst>
          </p:cNvPr>
          <p:cNvSpPr txBox="1"/>
          <p:nvPr/>
        </p:nvSpPr>
        <p:spPr>
          <a:xfrm>
            <a:off x="5869683" y="4881366"/>
            <a:ext cx="33342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Megan Werner, MD, MPH</a:t>
            </a:r>
            <a:br>
              <a:rPr lang="en-US" sz="24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Medical Director,</a:t>
            </a:r>
          </a:p>
          <a:p>
            <a:r>
              <a:rPr lang="en-US" sz="16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Health and Quality, Westside Family Healthcare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64E7C-A620-49F9-145B-C29EB7071464}"/>
              </a:ext>
            </a:extLst>
          </p:cNvPr>
          <p:cNvSpPr txBox="1"/>
          <p:nvPr/>
        </p:nvSpPr>
        <p:spPr>
          <a:xfrm>
            <a:off x="607407" y="4597718"/>
            <a:ext cx="362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EF4B6-2909-4420-8094-24EDEAB9E70E}"/>
              </a:ext>
            </a:extLst>
          </p:cNvPr>
          <p:cNvSpPr txBox="1"/>
          <p:nvPr/>
        </p:nvSpPr>
        <p:spPr>
          <a:xfrm>
            <a:off x="5869683" y="1245783"/>
            <a:ext cx="362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DAFE62-9405-7DAC-7C01-4164DA86CC0A}"/>
              </a:ext>
            </a:extLst>
          </p:cNvPr>
          <p:cNvSpPr txBox="1"/>
          <p:nvPr/>
        </p:nvSpPr>
        <p:spPr>
          <a:xfrm>
            <a:off x="607407" y="5062946"/>
            <a:ext cx="40455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05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Cathy Stafford</a:t>
            </a:r>
          </a:p>
          <a:p>
            <a:r>
              <a:rPr lang="en-US" sz="1600" b="1" dirty="0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and Social Work Manager, Cancer Services, </a:t>
            </a:r>
            <a:r>
              <a:rPr lang="en-US" sz="1600" b="1" dirty="0" err="1">
                <a:solidFill>
                  <a:srgbClr val="299F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TidalHealth</a:t>
            </a:r>
            <a:endParaRPr lang="en-US" sz="1600" b="1" dirty="0">
              <a:solidFill>
                <a:srgbClr val="299F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36EA54-E21E-482C-B75C-62A164AF6C55}"/>
              </a:ext>
            </a:extLst>
          </p:cNvPr>
          <p:cNvGrpSpPr/>
          <p:nvPr/>
        </p:nvGrpSpPr>
        <p:grpSpPr>
          <a:xfrm>
            <a:off x="10601607" y="383584"/>
            <a:ext cx="1400269" cy="1761475"/>
            <a:chOff x="10601607" y="383584"/>
            <a:chExt cx="1400269" cy="17614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43692B-0F66-E979-337D-F6E405167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2092"/>
            <a:stretch>
              <a:fillRect/>
            </a:stretch>
          </p:blipFill>
          <p:spPr>
            <a:xfrm>
              <a:off x="10877258" y="1671144"/>
              <a:ext cx="840609" cy="4739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10E08A-090C-C09A-D2A6-F12C58932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8947"/>
            <a:stretch>
              <a:fillRect/>
            </a:stretch>
          </p:blipFill>
          <p:spPr>
            <a:xfrm>
              <a:off x="10601607" y="383584"/>
              <a:ext cx="1400269" cy="1287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559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FA9"/>
            </a:gs>
            <a:gs pos="37000">
              <a:srgbClr val="2058A5"/>
            </a:gs>
          </a:gsLst>
          <a:lin ang="7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743A6D-349D-7C6B-05C0-74BF0952D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grey background with a half circle&#10;&#10;AI-generated content may be incorrect.">
            <a:extLst>
              <a:ext uri="{FF2B5EF4-FFF2-40B4-BE49-F238E27FC236}">
                <a16:creationId xmlns:a16="http://schemas.microsoft.com/office/drawing/2014/main" id="{511E113F-5121-FE76-57BC-C4D1AEA9A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657" y="2523309"/>
            <a:ext cx="4165600" cy="4152900"/>
          </a:xfrm>
          <a:prstGeom prst="rect">
            <a:avLst/>
          </a:prstGeom>
        </p:spPr>
      </p:pic>
      <p:pic>
        <p:nvPicPr>
          <p:cNvPr id="7" name="Picture 6" descr="A orange and black gradient&#10;&#10;AI-generated content may be incorrect.">
            <a:extLst>
              <a:ext uri="{FF2B5EF4-FFF2-40B4-BE49-F238E27FC236}">
                <a16:creationId xmlns:a16="http://schemas.microsoft.com/office/drawing/2014/main" id="{8D432329-A11F-438B-BCD4-74CD651E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704" y="4468938"/>
            <a:ext cx="4977342" cy="253946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70D764CE-1B6E-F66D-8C36-514D155AE0DB}"/>
              </a:ext>
            </a:extLst>
          </p:cNvPr>
          <p:cNvSpPr txBox="1">
            <a:spLocks/>
          </p:cNvSpPr>
          <p:nvPr/>
        </p:nvSpPr>
        <p:spPr>
          <a:xfrm>
            <a:off x="582941" y="323289"/>
            <a:ext cx="9144000" cy="147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>
                <a:solidFill>
                  <a:schemeClr val="bg1"/>
                </a:solidFill>
                <a:latin typeface="Georgia" panose="02040502050405020303" pitchFamily="18" charset="0"/>
              </a:rPr>
              <a:t>Morning Break</a:t>
            </a:r>
          </a:p>
        </p:txBody>
      </p:sp>
      <p:pic>
        <p:nvPicPr>
          <p:cNvPr id="16" name="Picture 15" descr="A person holding two children&#10;&#10;AI-generated content may be incorrect.">
            <a:extLst>
              <a:ext uri="{FF2B5EF4-FFF2-40B4-BE49-F238E27FC236}">
                <a16:creationId xmlns:a16="http://schemas.microsoft.com/office/drawing/2014/main" id="{AEEE2081-BEC4-CB83-522F-2D0F85969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345" y="2936327"/>
            <a:ext cx="2489200" cy="2628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9E69F9-F9C4-D4B1-5867-553515DF2AF5}"/>
              </a:ext>
            </a:extLst>
          </p:cNvPr>
          <p:cNvSpPr txBox="1"/>
          <p:nvPr/>
        </p:nvSpPr>
        <p:spPr>
          <a:xfrm>
            <a:off x="614434" y="2087340"/>
            <a:ext cx="4052161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Cancer Society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Bayhealth Cancer Screening Nurse Navigator/Community Outreach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Cancer United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 of Cancer Prevention and Control; Screening for Life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Support Community – DE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ChristianaCare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Hospital System (CCHS)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Disease Bureau, Diabetes and Heart Disease Prevention and Control and the Self-Management Programs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E7C63-D508-E109-D5D6-159B87A03B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601607" y="383584"/>
            <a:ext cx="1400269" cy="1812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A479FB-C667-3931-8515-A24EDE687EA2}"/>
              </a:ext>
            </a:extLst>
          </p:cNvPr>
          <p:cNvSpPr txBox="1"/>
          <p:nvPr/>
        </p:nvSpPr>
        <p:spPr>
          <a:xfrm>
            <a:off x="4604515" y="2067570"/>
            <a:ext cx="4165599" cy="439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Delaware Breast Cancer Coalition/Yes2Health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Delaware Health Information Network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Literacy Council of Delaware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Prevention/STI Program and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Prevention and Control -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Promotion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Remedy Healthcare Consulting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Delaware Prostate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Coalition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for H.E.R.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YMCA/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LiveStrong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1D91A-38DF-095A-E078-80B914087BF7}"/>
              </a:ext>
            </a:extLst>
          </p:cNvPr>
          <p:cNvSpPr txBox="1"/>
          <p:nvPr/>
        </p:nvSpPr>
        <p:spPr>
          <a:xfrm>
            <a:off x="582941" y="1394741"/>
            <a:ext cx="35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Our Vendors</a:t>
            </a:r>
          </a:p>
        </p:txBody>
      </p:sp>
    </p:spTree>
    <p:extLst>
      <p:ext uri="{BB962C8B-B14F-4D97-AF65-F5344CB8AC3E}">
        <p14:creationId xmlns:p14="http://schemas.microsoft.com/office/powerpoint/2010/main" val="3165007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580</Words>
  <Application>Microsoft Macintosh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Georgia</vt:lpstr>
      <vt:lpstr>Office Theme</vt:lpstr>
      <vt:lpstr>Influencing Change.  Inspiring Innovation.  Saving Lives. </vt:lpstr>
      <vt:lpstr>Welcome</vt:lpstr>
      <vt:lpstr>Welcome</vt:lpstr>
      <vt:lpstr>Opening Remarks</vt:lpstr>
      <vt:lpstr>Honorary Recognition/Awards </vt:lpstr>
      <vt:lpstr>Primary Care Physicians: The Superheroes for Cancer Prevention</vt:lpstr>
      <vt:lpstr>Panel Discussion: Patient Navigation Is My Superpower</vt:lpstr>
      <vt:lpstr>Making Every Conversation Count: Health Literacy Approaches to Improve Patient Engagement </vt:lpstr>
      <vt:lpstr>PowerPoint Presentation</vt:lpstr>
      <vt:lpstr>Keynote National Speaker </vt:lpstr>
      <vt:lpstr>Understanding Adolescent and Young Adult Cancers</vt:lpstr>
      <vt:lpstr>PowerPoint Presentation</vt:lpstr>
      <vt:lpstr>Artificial Intelligence Applications in Oncology </vt:lpstr>
      <vt:lpstr>The Mission Isn’t Done: Translating Evidence into Decisive Action to Reduce Delaware’s Breast Cancer Burden</vt:lpstr>
      <vt:lpstr>Presentation of the Delaware Cancer Incidence and Mortality Report (2018–2022)</vt:lpstr>
      <vt:lpstr>Delaware Public Health of the Future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Jennifer Grybowski</dc:creator>
  <cp:lastModifiedBy>Ahlora Thomas Lyons</cp:lastModifiedBy>
  <cp:revision>65</cp:revision>
  <cp:lastPrinted>2024-04-01T21:43:02Z</cp:lastPrinted>
  <dcterms:created xsi:type="dcterms:W3CDTF">2024-03-28T13:55:28Z</dcterms:created>
  <dcterms:modified xsi:type="dcterms:W3CDTF">2026-04-19T17:59:11Z</dcterms:modified>
</cp:coreProperties>
</file>