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3_0.xml" ContentType="application/vnd.ms-powerpoint.comments+xml"/>
  <Override PartName="/ppt/notesSlides/notesSlide7.xml" ContentType="application/vnd.openxmlformats-officedocument.presentationml.notesSlide+xml"/>
  <Override PartName="/ppt/comments/modernComment_147_0.xml" ContentType="application/vnd.ms-powerpoint.comments+xml"/>
  <Override PartName="/ppt/notesSlides/notesSlide8.xml" ContentType="application/vnd.openxmlformats-officedocument.presentationml.notesSlide+xml"/>
  <Override PartName="/ppt/comments/modernComment_177_A79672B4.xml" ContentType="application/vnd.ms-powerpoint.comments+xml"/>
  <Override PartName="/ppt/notesSlides/notesSlide9.xml" ContentType="application/vnd.openxmlformats-officedocument.presentationml.notesSlide+xml"/>
  <Override PartName="/ppt/comments/modernComment_105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C_0.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4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57_A00CF743.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Lst>
  <p:notesMasterIdLst>
    <p:notesMasterId r:id="rId56"/>
  </p:notesMasterIdLst>
  <p:handoutMasterIdLst>
    <p:handoutMasterId r:id="rId57"/>
  </p:handoutMasterIdLst>
  <p:sldIdLst>
    <p:sldId id="256" r:id="rId6"/>
    <p:sldId id="257" r:id="rId7"/>
    <p:sldId id="388" r:id="rId8"/>
    <p:sldId id="389" r:id="rId9"/>
    <p:sldId id="258" r:id="rId10"/>
    <p:sldId id="259" r:id="rId11"/>
    <p:sldId id="327" r:id="rId12"/>
    <p:sldId id="375" r:id="rId13"/>
    <p:sldId id="261" r:id="rId14"/>
    <p:sldId id="390" r:id="rId15"/>
    <p:sldId id="268" r:id="rId16"/>
    <p:sldId id="391" r:id="rId17"/>
    <p:sldId id="260" r:id="rId18"/>
    <p:sldId id="334" r:id="rId19"/>
    <p:sldId id="333" r:id="rId20"/>
    <p:sldId id="394" r:id="rId21"/>
    <p:sldId id="395" r:id="rId22"/>
    <p:sldId id="344" r:id="rId23"/>
    <p:sldId id="396" r:id="rId24"/>
    <p:sldId id="398" r:id="rId25"/>
    <p:sldId id="397" r:id="rId26"/>
    <p:sldId id="382" r:id="rId27"/>
    <p:sldId id="383" r:id="rId28"/>
    <p:sldId id="269" r:id="rId29"/>
    <p:sldId id="270" r:id="rId30"/>
    <p:sldId id="377" r:id="rId31"/>
    <p:sldId id="378" r:id="rId32"/>
    <p:sldId id="392" r:id="rId33"/>
    <p:sldId id="379" r:id="rId34"/>
    <p:sldId id="380" r:id="rId35"/>
    <p:sldId id="393" r:id="rId36"/>
    <p:sldId id="338" r:id="rId37"/>
    <p:sldId id="339" r:id="rId38"/>
    <p:sldId id="343" r:id="rId39"/>
    <p:sldId id="399" r:id="rId40"/>
    <p:sldId id="400" r:id="rId41"/>
    <p:sldId id="345" r:id="rId42"/>
    <p:sldId id="401" r:id="rId43"/>
    <p:sldId id="402" r:id="rId44"/>
    <p:sldId id="403" r:id="rId45"/>
    <p:sldId id="340" r:id="rId46"/>
    <p:sldId id="381" r:id="rId47"/>
    <p:sldId id="291" r:id="rId48"/>
    <p:sldId id="385" r:id="rId49"/>
    <p:sldId id="290" r:id="rId50"/>
    <p:sldId id="386" r:id="rId51"/>
    <p:sldId id="384" r:id="rId52"/>
    <p:sldId id="387" r:id="rId53"/>
    <p:sldId id="364" r:id="rId54"/>
    <p:sldId id="365" r:id="rId55"/>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BD901C-61C1-80F7-EA13-FD3B38EDC69A}" name="Privacy Board" initials="PB" userId="Privacy Board" providerId="None"/>
  <p188:author id="{68381C2F-E940-1B0A-544D-2EA740A80541}" name="Noe, Rebecca (DHSS)" initials="NR" userId="S::rebecca.noe@delaware.gov::eed67181-2f70-4717-9a18-e1bec01b171c" providerId="AD"/>
  <p188:author id="{7FAF7A4D-6798-DBE0-3058-9C34B6B7AEC1}" name="Nagarajan, Sumitha (DHSS)" initials="NS(" userId="S::Sumitha.Nagarajan@delaware.gov::55d269ef-897c-4c0d-b99b-35fd1abf8078" providerId="AD"/>
  <p188:author id="{73E328C6-F182-55B7-FBEA-46B0DB011D78}" name="Goodine, Dale (DHSS)" initials="GD" userId="S::dale.goodine@delaware.gov::2d16a04b-db72-4cda-9e52-3a21dc9f2590" providerId="AD"/>
  <p188:author id="{5A6CB2CF-31AD-C236-07E8-5F78D09E4D60}" name="Anonymous" initials="A" userId="Anonymous" providerId="None"/>
  <p188:author id="{5F9EEED6-60F2-7DE5-E4D2-BB154D3963C7}" name="Sharp, Donna (DHSS)" initials="DS" userId="S::Donna.Sharp@delaware.gov::6737a6b7-d413-43bf-a9fd-f12286060540" providerId="AD"/>
  <p188:author id="{1B03A1E6-75C4-4A7E-B6F7-C28934911FBE}" name="Nang Khaing" initials="NK" userId="Nang Khai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wn, Heather (DHSS)" initials="" lastIdx="1" clrIdx="0"/>
  <p:cmAuthor id="2" name="Diane Ng" initials="" lastIdx="25" clrIdx="1"/>
  <p:cmAuthor id="3" name="Sharp, Donna (DHSS)" initials="" lastIdx="10" clrIdx="2"/>
  <p:cmAuthor id="4" name="Nagarajan, Sumitha (DHSS)" initials="" lastIdx="3" clrIdx="3"/>
  <p:cmAuthor id="5" name="Diane Ng" initials="DN" lastIdx="5" clrIdx="4">
    <p:extLst>
      <p:ext uri="{19B8F6BF-5375-455C-9EA6-DF929625EA0E}">
        <p15:presenceInfo xmlns:p15="http://schemas.microsoft.com/office/powerpoint/2012/main" userId="S-1-5-21-2083667071-1112689225-1550850067-54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8C6EA"/>
    <a:srgbClr val="CFD9EF"/>
    <a:srgbClr val="86B3EA"/>
    <a:srgbClr val="E9EDF7"/>
    <a:srgbClr val="4584D3"/>
    <a:srgbClr val="FFFF66"/>
    <a:srgbClr val="2E12FA"/>
    <a:srgbClr val="FFFF81"/>
    <a:srgbClr val="700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65" autoAdjust="0"/>
  </p:normalViewPr>
  <p:slideViewPr>
    <p:cSldViewPr snapToGrid="0">
      <p:cViewPr varScale="1">
        <p:scale>
          <a:sx n="72" d="100"/>
          <a:sy n="72" d="100"/>
        </p:scale>
        <p:origin x="2724" y="29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E172D6EC-5CEF-4AAE-98D6-E9E4F6A60891}" authorId="{FBBD901C-61C1-80F7-EA13-FD3B38EDC69A}" status="resolved" created="2026-02-25T17:05:24.759" complete="100000">
    <pc:sldMkLst xmlns:pc="http://schemas.microsoft.com/office/powerpoint/2013/main/command">
      <pc:docMk/>
      <pc:sldMk cId="0" sldId="259"/>
    </pc:sldMkLst>
    <p188:replyLst>
      <p188:reply id="{436ABC23-D269-46CC-BC84-5E30D69BA824}" authorId="{5A6CB2CF-31AD-C236-07E8-5F78D09E4D60}" created="2026-03-02T12:35:59.356">
        <p188:txBody>
          <a:bodyPr/>
          <a:lstStyle/>
          <a:p>
            <a:r>
              <a:rPr lang="en-US"/>
              <a:t>Updated</a:t>
            </a:r>
          </a:p>
        </p188:txBody>
      </p188:reply>
    </p188:replyLst>
    <p188:txBody>
      <a:bodyPr/>
      <a:lstStyle/>
      <a:p>
        <a:r>
          <a:rPr lang="en-US"/>
          <a:t>Source should include Department, Division, and program along with the offical title of the report if that is the source. See slide 6 for appropriate format.</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944B0D5B-E792-4476-8398-0C8201572FCF}" authorId="{FBBD901C-61C1-80F7-EA13-FD3B38EDC69A}" status="resolved" created="2026-02-25T18:12:47.483" complete="100000">
    <pc:sldMkLst xmlns:pc="http://schemas.microsoft.com/office/powerpoint/2013/main/command">
      <pc:docMk/>
      <pc:sldMk cId="0" sldId="260"/>
    </pc:sldMkLst>
    <p188:txBody>
      <a:bodyPr/>
      <a:lstStyle/>
      <a:p>
        <a:r>
          <a:rPr lang="en-US"/>
          <a:t>Source needs to be in correct format.</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E534954-DB38-4D52-B0F3-5533D2C030B4}" authorId="{FBBD901C-61C1-80F7-EA13-FD3B38EDC69A}" status="resolved" created="2026-02-25T18:09:50.570" complete="100000">
    <ac:deMkLst xmlns:ac="http://schemas.microsoft.com/office/drawing/2013/main/command">
      <pc:docMk xmlns:pc="http://schemas.microsoft.com/office/powerpoint/2013/main/command"/>
      <pc:sldMk xmlns:pc="http://schemas.microsoft.com/office/powerpoint/2013/main/command" cId="0" sldId="261"/>
      <ac:picMk id="5" creationId="{9B3CD628-C6A3-0E70-91DF-9F38A2E60EEB}"/>
    </ac:deMkLst>
    <p188:replyLst>
      <p188:reply id="{28874F22-A502-44DF-BAF1-D648708066E6}" authorId="{5A6CB2CF-31AD-C236-07E8-5F78D09E4D60}" created="2026-03-02T20:07:53.339">
        <p188:txBody>
          <a:bodyPr/>
          <a:lstStyle/>
          <a:p>
            <a:r>
              <a:rPr lang="en-US"/>
              <a:t>All source lines have been updated to the Cancer IM release using APA formatting. It is most appropriate to the report since this is the release and all information is directly coming from the report. All subsequent comments about source will be resolved per this comment.</a:t>
            </a:r>
          </a:p>
        </p188:txBody>
      </p188:reply>
    </p188:replyLst>
    <p188:txBody>
      <a:bodyPr/>
      <a:lstStyle/>
      <a:p>
        <a:r>
          <a:rPr lang="en-US"/>
          <a:t>Use the correct source formatting. See slide 6. Is the US graph included in the report. If not, use the correct source information for that graph. </a:t>
        </a:r>
      </a:p>
    </p188:txBody>
  </p188:cm>
  <p188:cm id="{CD68E17F-3C79-42F3-9DFD-624CBA628CA5}" authorId="{FBBD901C-61C1-80F7-EA13-FD3B38EDC69A}" status="resolved" created="2026-02-25T18:10:43.983" complete="100000">
    <ac:deMkLst xmlns:ac="http://schemas.microsoft.com/office/drawing/2013/main/command">
      <pc:docMk xmlns:pc="http://schemas.microsoft.com/office/powerpoint/2013/main/command"/>
      <pc:sldMk xmlns:pc="http://schemas.microsoft.com/office/powerpoint/2013/main/command" cId="0" sldId="261"/>
      <ac:spMk id="2" creationId="{00000000-0000-0000-0000-000000000000}"/>
    </ac:deMkLst>
    <p188:replyLst>
      <p188:reply id="{7C85B5BB-1136-435B-B99E-15256EADDBB0}" authorId="{5A6CB2CF-31AD-C236-07E8-5F78D09E4D60}" created="2026-03-02T20:06:33.249">
        <p188:txBody>
          <a:bodyPr/>
          <a:lstStyle/>
          <a:p>
            <a:r>
              <a:rPr lang="en-US"/>
              <a:t>Done</a:t>
            </a:r>
          </a:p>
        </p188:txBody>
      </p188:reply>
    </p188:replyLst>
    <p188:txBody>
      <a:bodyPr/>
      <a:lstStyle/>
      <a:p>
        <a:r>
          <a:rPr lang="en-US"/>
          <a:t>The graphs are very small and hard to read. The audience will struggle with the size. Consider breaking this into 2 slides or removing one.</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39918CFB-11C7-43E9-9770-B52AA909FEF9}" authorId="{FBBD901C-61C1-80F7-EA13-FD3B38EDC69A}" status="resolved" created="2026-02-25T18:11:31.775" complete="100000">
    <pc:sldMkLst xmlns:pc="http://schemas.microsoft.com/office/powerpoint/2013/main/command">
      <pc:docMk/>
      <pc:sldMk cId="0" sldId="268"/>
    </pc:sldMkLst>
    <p188:txBody>
      <a:bodyPr/>
      <a:lstStyle/>
      <a:p>
        <a:r>
          <a:rPr lang="en-US"/>
          <a:t>Same comments regarding source format and size of the graphs.</a:t>
        </a:r>
      </a:p>
    </p188:txBody>
  </p188:cm>
</p188:cmLst>
</file>

<file path=ppt/comments/modernComment_147_0.xml><?xml version="1.0" encoding="utf-8"?>
<p188:cmLst xmlns:a="http://schemas.openxmlformats.org/drawingml/2006/main" xmlns:r="http://schemas.openxmlformats.org/officeDocument/2006/relationships" xmlns:p188="http://schemas.microsoft.com/office/powerpoint/2018/8/main">
  <p188:cm id="{32DE5885-181D-443C-B269-8AE2BDA0DAF8}" authorId="{FBBD901C-61C1-80F7-EA13-FD3B38EDC69A}" status="resolved" created="2026-02-25T17:04:52.452" complete="100000">
    <pc:sldMkLst xmlns:pc="http://schemas.microsoft.com/office/powerpoint/2013/main/command">
      <pc:docMk/>
      <pc:sldMk cId="0" sldId="327"/>
    </pc:sldMkLst>
    <p188:replyLst>
      <p188:reply id="{0485DCCD-B077-4F33-8802-B46658BEB1B9}" authorId="{5A6CB2CF-31AD-C236-07E8-5F78D09E4D60}" created="2026-03-02T20:06:03.229">
        <p188:txBody>
          <a:bodyPr/>
          <a:lstStyle/>
          <a:p>
            <a:r>
              <a:rPr lang="en-US"/>
              <a:t>Completed</a:t>
            </a:r>
          </a:p>
        </p188:txBody>
      </p188:reply>
    </p188:replyLst>
    <p188:txBody>
      <a:bodyPr/>
      <a:lstStyle/>
      <a:p>
        <a:r>
          <a:rPr lang="en-US"/>
          <a:t>Should include the stratification in the title. For Example, All-Site Cancer Incidence Rate per 100,000 population by sex, 2018-2022.
Because you include the ranking and the table should stand alone, add a note regarding the ranking that is included. 
Is the ranking included in the IM report? Use appropriate source that includes the Department, Division, program, and report name if that is the location. See slide 6 source directly below the table.</a:t>
        </a:r>
      </a:p>
    </p188:txBody>
  </p188:cm>
</p188:cmLst>
</file>

<file path=ppt/comments/modernComment_157_A00CF743.xml><?xml version="1.0" encoding="utf-8"?>
<p188:cmLst xmlns:a="http://schemas.openxmlformats.org/drawingml/2006/main" xmlns:r="http://schemas.openxmlformats.org/officeDocument/2006/relationships" xmlns:p188="http://schemas.microsoft.com/office/powerpoint/2018/8/main">
  <p188:cm id="{58117EDF-EDAE-4223-AE29-0589BEA8F543}" authorId="{FBBD901C-61C1-80F7-EA13-FD3B38EDC69A}" status="resolved" created="2026-02-25T18:26:44.847" complete="100000">
    <pc:sldMkLst xmlns:pc="http://schemas.microsoft.com/office/powerpoint/2013/main/command">
      <pc:docMk/>
      <pc:sldMk cId="2685204291" sldId="343"/>
    </pc:sldMkLst>
    <p188:replyLst>
      <p188:reply id="{A9039664-2CFB-4DD8-9384-0B84454DC1A2}" authorId="{5A6CB2CF-31AD-C236-07E8-5F78D09E4D60}" created="2026-03-02T19:44:43.571">
        <p188:txBody>
          <a:bodyPr/>
          <a:lstStyle/>
          <a:p>
            <a:r>
              <a:rPr lang="en-US"/>
              <a:t>Updated</a:t>
            </a:r>
          </a:p>
        </p188:txBody>
      </p188:reply>
    </p188:replyLst>
    <p188:txBody>
      <a:bodyPr/>
      <a:lstStyle/>
      <a:p>
        <a:r>
          <a:rPr lang="en-US"/>
          <a:t>Since US rates are also included, US should be in the title as well. </a:t>
        </a:r>
      </a:p>
    </p188:txBody>
  </p188:cm>
  <p188:cm id="{EAD30B0C-B10A-4BAE-87CB-F2B42A5946EB}" authorId="{FBBD901C-61C1-80F7-EA13-FD3B38EDC69A}" status="resolved" created="2026-02-25T18:27:33.969" complete="100000">
    <pc:sldMkLst xmlns:pc="http://schemas.microsoft.com/office/powerpoint/2013/main/command">
      <pc:docMk/>
      <pc:sldMk cId="2685204291" sldId="343"/>
    </pc:sldMkLst>
    <p188:replyLst>
      <p188:reply id="{73551536-C3B2-4551-91E5-5A42FD48A130}" authorId="{5A6CB2CF-31AD-C236-07E8-5F78D09E4D60}" created="2026-03-02T19:45:12.334">
        <p188:txBody>
          <a:bodyPr/>
          <a:lstStyle/>
          <a:p>
            <a:r>
              <a:rPr lang="en-US"/>
              <a:t>Updated</a:t>
            </a:r>
          </a:p>
        </p188:txBody>
      </p188:reply>
    </p188:replyLst>
    <p188:txBody>
      <a:bodyPr/>
      <a:lstStyle/>
      <a:p>
        <a:r>
          <a:rPr lang="en-US"/>
          <a:t>Remove bottom source line. The source included in the table is correct</a:t>
        </a:r>
      </a:p>
    </p188:txBody>
  </p188:cm>
  <p188:cm id="{B06CFB96-6F61-4DB1-9541-D40C275210CB}" authorId="{FBBD901C-61C1-80F7-EA13-FD3B38EDC69A}" status="resolved" created="2026-02-25T18:40:39.239" complete="100000">
    <pc:sldMkLst xmlns:pc="http://schemas.microsoft.com/office/powerpoint/2013/main/command">
      <pc:docMk/>
      <pc:sldMk cId="2685204291" sldId="343"/>
    </pc:sldMkLst>
    <p188:replyLst>
      <p188:reply id="{09B7CBC3-39F9-4E44-919E-49E1519F7832}" authorId="{5A6CB2CF-31AD-C236-07E8-5F78D09E4D60}" created="2026-03-02T21:10:38.832">
        <p188:txBody>
          <a:bodyPr/>
          <a:lstStyle/>
          <a:p>
            <a:r>
              <a:rPr lang="en-US"/>
              <a:t>See next slides</a:t>
            </a:r>
          </a:p>
        </p188:txBody>
      </p188:reply>
    </p188:replyLst>
    <p188:txBody>
      <a:bodyPr/>
      <a:lstStyle/>
      <a:p>
        <a:r>
          <a:rPr lang="en-US"/>
          <a:t>This table is really hard to see. You might consider creating "bubble/pop up" that highlights one of two of the rates that would be of interest to the audience. </a:t>
        </a:r>
      </a:p>
    </p188:txBody>
  </p188:cm>
  <p188:cm id="{17372100-3792-4512-8CB6-5FD59C3FE6E8}" authorId="{FBBD901C-61C1-80F7-EA13-FD3B38EDC69A}" status="resolved" created="2026-02-25T18:40:50.983" complete="100000">
    <pc:sldMkLst xmlns:pc="http://schemas.microsoft.com/office/powerpoint/2013/main/command">
      <pc:docMk/>
      <pc:sldMk cId="2685204291" sldId="343"/>
    </pc:sldMkLst>
    <p188:replyLst>
      <p188:reply id="{F3266C11-A82F-43E8-9960-CF6B87128145}" authorId="{5A6CB2CF-31AD-C236-07E8-5F78D09E4D60}" created="2026-03-02T21:10:28.322">
        <p188:txBody>
          <a:bodyPr/>
          <a:lstStyle/>
          <a:p>
            <a:r>
              <a:rPr lang="en-US"/>
              <a:t>See next slides</a:t>
            </a:r>
          </a:p>
        </p188:txBody>
      </p188:reply>
    </p188:replyLst>
    <p188:txBody>
      <a:bodyPr/>
      <a:lstStyle/>
      <a:p>
        <a:r>
          <a:rPr lang="en-US"/>
          <a:t>Agree. Since the section title is notable site-specific cancer, should select  a few notable sites or the top five. The script should also provide some insight. </a:t>
        </a:r>
      </a:p>
    </p188:txBody>
  </p188:cm>
</p188:cmLst>
</file>

<file path=ppt/comments/modernComment_177_A79672B4.xml><?xml version="1.0" encoding="utf-8"?>
<p188:cmLst xmlns:a="http://schemas.openxmlformats.org/drawingml/2006/main" xmlns:r="http://schemas.openxmlformats.org/officeDocument/2006/relationships" xmlns:p188="http://schemas.microsoft.com/office/powerpoint/2018/8/main">
  <p188:cm id="{0CC05384-A54F-491B-BEEC-861C902655AA}" authorId="{FBBD901C-61C1-80F7-EA13-FD3B38EDC69A}" status="resolved" created="2026-02-25T18:07:23.430" complete="100000">
    <ac:deMkLst xmlns:ac="http://schemas.microsoft.com/office/drawing/2013/main/command">
      <pc:docMk xmlns:pc="http://schemas.microsoft.com/office/powerpoint/2013/main/command"/>
      <pc:sldMk xmlns:pc="http://schemas.microsoft.com/office/powerpoint/2013/main/command" cId="2811654836" sldId="375"/>
      <ac:spMk id="18" creationId="{4B4FB8BE-6967-7CA8-14C8-4CFCD3AD70F3}"/>
    </ac:deMkLst>
    <p188:replyLst>
      <p188:reply id="{50124525-6A79-4B13-BB15-FE9F746A3DDA}" authorId="{5A6CB2CF-31AD-C236-07E8-5F78D09E4D60}" created="2026-03-02T12:39:58.247">
        <p188:txBody>
          <a:bodyPr/>
          <a:lstStyle/>
          <a:p>
            <a:r>
              <a:rPr lang="en-US"/>
              <a:t>Updated.</a:t>
            </a:r>
          </a:p>
        </p188:txBody>
      </p188:reply>
    </p188:replyLst>
    <p188:txBody>
      <a:bodyPr/>
      <a:lstStyle/>
      <a:p>
        <a:r>
          <a:rPr lang="en-US"/>
          <a:t>The source directly below the table is correct. Remove the second source 1, because it is not needed 2. it does not use the correct format</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A4133-515A-47DE-B6C2-B0DB17D1C725}"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74DB019D-40D2-415A-98C1-F8A8F1A717D1}">
      <dgm:prSet phldrT="[Text]" custT="1"/>
      <dgm:spPr/>
      <dgm:t>
        <a:bodyPr/>
        <a:lstStyle/>
        <a:p>
          <a:r>
            <a:rPr lang="en-US" sz="2400" b="0">
              <a:latin typeface="Trade Gothic Next HvyCd" panose="020B0906040303020004" pitchFamily="34" charset="0"/>
            </a:rPr>
            <a:t>Delaware ranks 4</a:t>
          </a:r>
          <a:r>
            <a:rPr lang="en-US" sz="2400" b="0" baseline="30000">
              <a:latin typeface="Trade Gothic Next HvyCd" panose="020B0906040303020004" pitchFamily="34" charset="0"/>
            </a:rPr>
            <a:t>th</a:t>
          </a:r>
          <a:r>
            <a:rPr lang="en-US" sz="2400" b="0">
              <a:latin typeface="Trade Gothic Next HvyCd" panose="020B0906040303020004" pitchFamily="34" charset="0"/>
            </a:rPr>
            <a:t> nationally for mammography.</a:t>
          </a:r>
        </a:p>
      </dgm:t>
    </dgm:pt>
    <dgm:pt modelId="{DE814DE2-BEEA-467E-A029-732D8798DFF3}" type="parTrans" cxnId="{56B338A6-21EC-45FE-9D3B-57BD21FB547C}">
      <dgm:prSet/>
      <dgm:spPr/>
      <dgm:t>
        <a:bodyPr/>
        <a:lstStyle/>
        <a:p>
          <a:endParaRPr lang="en-US"/>
        </a:p>
      </dgm:t>
    </dgm:pt>
    <dgm:pt modelId="{39C968C4-CF68-492B-9923-A2851FA8C724}" type="sibTrans" cxnId="{56B338A6-21EC-45FE-9D3B-57BD21FB547C}">
      <dgm:prSet/>
      <dgm:spPr/>
      <dgm:t>
        <a:bodyPr/>
        <a:lstStyle/>
        <a:p>
          <a:endParaRPr lang="en-US"/>
        </a:p>
      </dgm:t>
    </dgm:pt>
    <dgm:pt modelId="{8F9DEE90-BB87-4808-94C5-26BAAD891C8B}">
      <dgm:prSet custT="1"/>
      <dgm:spPr>
        <a:solidFill>
          <a:schemeClr val="bg2">
            <a:alpha val="90000"/>
          </a:schemeClr>
        </a:solidFill>
      </dgm:spPr>
      <dgm:t>
        <a:bodyPr/>
        <a:lstStyle/>
        <a:p>
          <a:r>
            <a:rPr lang="en-US" altLang="en-US" sz="2400" dirty="0">
              <a:latin typeface="Trade Gothic Next Cond" panose="020F0502020204030204" pitchFamily="34" charset="0"/>
              <a:ea typeface="Ebrima" panose="02000000000000000000" pitchFamily="2" charset="0"/>
              <a:cs typeface="Ebrima" panose="02000000000000000000" pitchFamily="2" charset="0"/>
            </a:rPr>
            <a:t>78% of Delaware females 40 and older were screened for breast cancer in the previous 2 years compared to 72% nationally.</a:t>
          </a:r>
          <a:endParaRPr lang="en-US" sz="2400" dirty="0">
            <a:latin typeface="Trade Gothic Next Cond" panose="020F0502020204030204" pitchFamily="34" charset="0"/>
            <a:ea typeface="Ebrima" panose="02000000000000000000" pitchFamily="2" charset="0"/>
            <a:cs typeface="Ebrima" panose="02000000000000000000" pitchFamily="2" charset="0"/>
          </a:endParaRPr>
        </a:p>
      </dgm:t>
    </dgm:pt>
    <dgm:pt modelId="{2C413DEF-BBDB-496E-86D3-BD90EC012418}" type="parTrans" cxnId="{C92B167B-740B-45F5-BDF7-57E4C396519B}">
      <dgm:prSet/>
      <dgm:spPr/>
      <dgm:t>
        <a:bodyPr/>
        <a:lstStyle/>
        <a:p>
          <a:endParaRPr lang="en-US"/>
        </a:p>
      </dgm:t>
    </dgm:pt>
    <dgm:pt modelId="{78981B96-2EBF-4DE0-B1F1-7F7579AC8366}" type="sibTrans" cxnId="{C92B167B-740B-45F5-BDF7-57E4C396519B}">
      <dgm:prSet/>
      <dgm:spPr/>
      <dgm:t>
        <a:bodyPr/>
        <a:lstStyle/>
        <a:p>
          <a:endParaRPr lang="en-US"/>
        </a:p>
      </dgm:t>
    </dgm:pt>
    <dgm:pt modelId="{319B8A3F-8931-4FE3-8C99-E262D67D9468}">
      <dgm:prSet custT="1"/>
      <dgm:spPr/>
      <dgm:t>
        <a:bodyPr/>
        <a:lstStyle/>
        <a:p>
          <a:r>
            <a:rPr lang="en-US" altLang="en-US" sz="2400" b="0">
              <a:latin typeface="Trade Gothic Next HvyCd" panose="020B0906040303020004" pitchFamily="34" charset="0"/>
              <a:cs typeface="Calibri" panose="020F0502020204030204" pitchFamily="34" charset="0"/>
            </a:rPr>
            <a:t>Delaware ranks 16</a:t>
          </a:r>
          <a:r>
            <a:rPr lang="en-US" altLang="en-US" sz="2400" b="0" baseline="30000">
              <a:latin typeface="Trade Gothic Next HvyCd" panose="020B0906040303020004" pitchFamily="34" charset="0"/>
              <a:cs typeface="Calibri" panose="020F0502020204030204" pitchFamily="34" charset="0"/>
            </a:rPr>
            <a:t>th</a:t>
          </a:r>
          <a:r>
            <a:rPr lang="en-US" altLang="en-US" sz="2400" b="0">
              <a:latin typeface="Trade Gothic Next HvyCd" panose="020B0906040303020004" pitchFamily="34" charset="0"/>
              <a:cs typeface="Calibri" panose="020F0502020204030204" pitchFamily="34" charset="0"/>
            </a:rPr>
            <a:t> nationally for pap tests.</a:t>
          </a:r>
        </a:p>
      </dgm:t>
    </dgm:pt>
    <dgm:pt modelId="{693D971B-1882-4669-9E45-BB40FEFEFCFD}" type="parTrans" cxnId="{FE44D4DC-84E3-4E00-8423-FA58CE031FFB}">
      <dgm:prSet/>
      <dgm:spPr/>
      <dgm:t>
        <a:bodyPr/>
        <a:lstStyle/>
        <a:p>
          <a:endParaRPr lang="en-US"/>
        </a:p>
      </dgm:t>
    </dgm:pt>
    <dgm:pt modelId="{DA771E70-F062-4B07-A76E-B84704C87915}" type="sibTrans" cxnId="{FE44D4DC-84E3-4E00-8423-FA58CE031FFB}">
      <dgm:prSet/>
      <dgm:spPr/>
      <dgm:t>
        <a:bodyPr/>
        <a:lstStyle/>
        <a:p>
          <a:endParaRPr lang="en-US"/>
        </a:p>
      </dgm:t>
    </dgm:pt>
    <dgm:pt modelId="{6DB8FF2E-B557-4DCB-B882-2CFCDE2F6E8D}">
      <dgm:prSet custT="1"/>
      <dgm:spPr>
        <a:solidFill>
          <a:schemeClr val="bg2">
            <a:alpha val="90000"/>
          </a:schemeClr>
        </a:solidFill>
      </dgm:spPr>
      <dgm:t>
        <a:bodyPr/>
        <a:lstStyle/>
        <a:p>
          <a:r>
            <a:rPr lang="en-US" altLang="en-US" sz="2400" b="0" dirty="0">
              <a:latin typeface="Trade Gothic Next Cond" panose="020B0506040303020004" pitchFamily="34" charset="0"/>
              <a:cs typeface="Calibri" panose="020F0502020204030204" pitchFamily="34" charset="0"/>
            </a:rPr>
            <a:t>67% of Delaware adult females with intact cervix aged 21-65 received a pap test within the past three years compared to 65% nationally. </a:t>
          </a:r>
          <a:endParaRPr lang="en-US" sz="2400" b="0" dirty="0">
            <a:latin typeface="Trade Gothic Next Cond" panose="020B0506040303020004" pitchFamily="34" charset="0"/>
          </a:endParaRPr>
        </a:p>
      </dgm:t>
    </dgm:pt>
    <dgm:pt modelId="{E14C6784-8B21-43E0-A0D4-D19F828947B2}" type="parTrans" cxnId="{0535FD85-5C03-4B36-B71E-174DA142B2B0}">
      <dgm:prSet/>
      <dgm:spPr/>
      <dgm:t>
        <a:bodyPr/>
        <a:lstStyle/>
        <a:p>
          <a:endParaRPr lang="en-US"/>
        </a:p>
      </dgm:t>
    </dgm:pt>
    <dgm:pt modelId="{6C00BA51-56C2-4F58-A193-7116C090306C}" type="sibTrans" cxnId="{0535FD85-5C03-4B36-B71E-174DA142B2B0}">
      <dgm:prSet/>
      <dgm:spPr/>
      <dgm:t>
        <a:bodyPr/>
        <a:lstStyle/>
        <a:p>
          <a:endParaRPr lang="en-US"/>
        </a:p>
      </dgm:t>
    </dgm:pt>
    <dgm:pt modelId="{CA8810BA-1CEC-4342-87B9-CB206938A4C3}">
      <dgm:prSet custT="1"/>
      <dgm:spPr/>
      <dgm:t>
        <a:bodyPr/>
        <a:lstStyle/>
        <a:p>
          <a:r>
            <a:rPr lang="en-US" altLang="en-US" sz="2400" b="0">
              <a:latin typeface="Trade Gothic Next HvyCd" panose="020B0906040303020004" pitchFamily="34" charset="0"/>
              <a:cs typeface="Calibri" panose="020F0502020204030204" pitchFamily="34" charset="0"/>
            </a:rPr>
            <a:t>Delaware ranks 37</a:t>
          </a:r>
          <a:r>
            <a:rPr lang="en-US" altLang="en-US" sz="2400" b="0" baseline="30000">
              <a:latin typeface="Trade Gothic Next HvyCd" panose="020B0906040303020004" pitchFamily="34" charset="0"/>
              <a:cs typeface="Calibri" panose="020F0502020204030204" pitchFamily="34" charset="0"/>
            </a:rPr>
            <a:t>th</a:t>
          </a:r>
          <a:r>
            <a:rPr lang="en-US" altLang="en-US" sz="2400" b="0">
              <a:latin typeface="Trade Gothic Next HvyCd" panose="020B0906040303020004" pitchFamily="34" charset="0"/>
              <a:cs typeface="Calibri" panose="020F0502020204030204" pitchFamily="34" charset="0"/>
            </a:rPr>
            <a:t> nationally for lung cancer screening.</a:t>
          </a:r>
          <a:endParaRPr lang="en-US" sz="2400" b="0">
            <a:latin typeface="Trade Gothic Next HvyCd" panose="020B0906040303020004" pitchFamily="34" charset="0"/>
          </a:endParaRPr>
        </a:p>
      </dgm:t>
    </dgm:pt>
    <dgm:pt modelId="{8E89F563-44BE-4AB3-97CD-849B9B5CCF9E}" type="parTrans" cxnId="{D7920F7B-E54C-4E28-B2A0-4F38D810245A}">
      <dgm:prSet/>
      <dgm:spPr/>
      <dgm:t>
        <a:bodyPr/>
        <a:lstStyle/>
        <a:p>
          <a:endParaRPr lang="en-US"/>
        </a:p>
      </dgm:t>
    </dgm:pt>
    <dgm:pt modelId="{763C1487-C2AC-4682-AC3A-EEE14F75F735}" type="sibTrans" cxnId="{D7920F7B-E54C-4E28-B2A0-4F38D810245A}">
      <dgm:prSet/>
      <dgm:spPr/>
      <dgm:t>
        <a:bodyPr/>
        <a:lstStyle/>
        <a:p>
          <a:endParaRPr lang="en-US"/>
        </a:p>
      </dgm:t>
    </dgm:pt>
    <dgm:pt modelId="{39372758-1A0C-44A5-8874-A1B11083F8C3}">
      <dgm:prSet custT="1"/>
      <dgm:spPr>
        <a:solidFill>
          <a:schemeClr val="bg2">
            <a:alpha val="90000"/>
          </a:schemeClr>
        </a:solidFill>
      </dgm:spPr>
      <dgm:t>
        <a:bodyPr/>
        <a:lstStyle/>
        <a:p>
          <a:r>
            <a:rPr lang="en-US" sz="2400" dirty="0">
              <a:latin typeface="Trade Gothic Next Cond" panose="020B0506040303020004" pitchFamily="34" charset="0"/>
              <a:cs typeface="Calibri" panose="020F0502020204030204" pitchFamily="34" charset="0"/>
            </a:rPr>
            <a:t>21% of Delaware adults aged 50-80 who were eligible for lung cancer screening met the United States Preventative Task Force recommendations compared to 24% nationally. </a:t>
          </a:r>
          <a:endParaRPr lang="en-US" sz="2400" dirty="0">
            <a:latin typeface="Trade Gothic Next Cond" panose="020B0506040303020004" pitchFamily="34" charset="0"/>
          </a:endParaRPr>
        </a:p>
      </dgm:t>
    </dgm:pt>
    <dgm:pt modelId="{C328A3D1-ECFE-4E43-BB5C-8684D1EA0D37}" type="parTrans" cxnId="{5440551D-DB4A-4AE9-9224-1F59765012A4}">
      <dgm:prSet/>
      <dgm:spPr/>
      <dgm:t>
        <a:bodyPr/>
        <a:lstStyle/>
        <a:p>
          <a:endParaRPr lang="en-US"/>
        </a:p>
      </dgm:t>
    </dgm:pt>
    <dgm:pt modelId="{845CC2CA-9984-4FD2-B064-09C6BA0603EB}" type="sibTrans" cxnId="{5440551D-DB4A-4AE9-9224-1F59765012A4}">
      <dgm:prSet/>
      <dgm:spPr/>
      <dgm:t>
        <a:bodyPr/>
        <a:lstStyle/>
        <a:p>
          <a:endParaRPr lang="en-US"/>
        </a:p>
      </dgm:t>
    </dgm:pt>
    <dgm:pt modelId="{406F16A0-405A-4C28-9A85-B642D424C6E8}" type="pres">
      <dgm:prSet presAssocID="{770A4133-515A-47DE-B6C2-B0DB17D1C725}" presName="linear" presStyleCnt="0">
        <dgm:presLayoutVars>
          <dgm:dir/>
          <dgm:animLvl val="lvl"/>
          <dgm:resizeHandles val="exact"/>
        </dgm:presLayoutVars>
      </dgm:prSet>
      <dgm:spPr/>
    </dgm:pt>
    <dgm:pt modelId="{21C4FA0E-8E37-4526-B7AB-ACAA6C18CDD8}" type="pres">
      <dgm:prSet presAssocID="{74DB019D-40D2-415A-98C1-F8A8F1A717D1}" presName="parentLin" presStyleCnt="0"/>
      <dgm:spPr/>
    </dgm:pt>
    <dgm:pt modelId="{8222FD06-EE96-4BAE-9265-165A2642005C}" type="pres">
      <dgm:prSet presAssocID="{74DB019D-40D2-415A-98C1-F8A8F1A717D1}" presName="parentLeftMargin" presStyleLbl="node1" presStyleIdx="0" presStyleCnt="3"/>
      <dgm:spPr/>
    </dgm:pt>
    <dgm:pt modelId="{AC7B4B03-4D58-4066-9283-8600C4C7C93C}" type="pres">
      <dgm:prSet presAssocID="{74DB019D-40D2-415A-98C1-F8A8F1A717D1}" presName="parentText" presStyleLbl="node1" presStyleIdx="0" presStyleCnt="3" custScaleX="128099" custScaleY="142014">
        <dgm:presLayoutVars>
          <dgm:chMax val="0"/>
          <dgm:bulletEnabled val="1"/>
        </dgm:presLayoutVars>
      </dgm:prSet>
      <dgm:spPr/>
    </dgm:pt>
    <dgm:pt modelId="{C6196A95-7080-4BFA-A33A-4C5E11D44EAF}" type="pres">
      <dgm:prSet presAssocID="{74DB019D-40D2-415A-98C1-F8A8F1A717D1}" presName="negativeSpace" presStyleCnt="0"/>
      <dgm:spPr/>
    </dgm:pt>
    <dgm:pt modelId="{BD7DFB34-26C1-4CB8-BC88-BF699AF1A6A7}" type="pres">
      <dgm:prSet presAssocID="{74DB019D-40D2-415A-98C1-F8A8F1A717D1}" presName="childText" presStyleLbl="conFgAcc1" presStyleIdx="0" presStyleCnt="3">
        <dgm:presLayoutVars>
          <dgm:bulletEnabled val="1"/>
        </dgm:presLayoutVars>
      </dgm:prSet>
      <dgm:spPr/>
    </dgm:pt>
    <dgm:pt modelId="{40F2CAA6-A529-417B-A797-FEDEDE590A21}" type="pres">
      <dgm:prSet presAssocID="{39C968C4-CF68-492B-9923-A2851FA8C724}" presName="spaceBetweenRectangles" presStyleCnt="0"/>
      <dgm:spPr/>
    </dgm:pt>
    <dgm:pt modelId="{9D94FD8A-6E6A-4783-95CC-558E7A201B30}" type="pres">
      <dgm:prSet presAssocID="{319B8A3F-8931-4FE3-8C99-E262D67D9468}" presName="parentLin" presStyleCnt="0"/>
      <dgm:spPr/>
    </dgm:pt>
    <dgm:pt modelId="{2CAB5779-1162-418F-BCD8-F6176392F698}" type="pres">
      <dgm:prSet presAssocID="{319B8A3F-8931-4FE3-8C99-E262D67D9468}" presName="parentLeftMargin" presStyleLbl="node1" presStyleIdx="0" presStyleCnt="3"/>
      <dgm:spPr/>
    </dgm:pt>
    <dgm:pt modelId="{8ABEF875-5ACE-4FC2-A3ED-D0968E98ED81}" type="pres">
      <dgm:prSet presAssocID="{319B8A3F-8931-4FE3-8C99-E262D67D9468}" presName="parentText" presStyleLbl="node1" presStyleIdx="1" presStyleCnt="3" custScaleX="128536" custScaleY="149092">
        <dgm:presLayoutVars>
          <dgm:chMax val="0"/>
          <dgm:bulletEnabled val="1"/>
        </dgm:presLayoutVars>
      </dgm:prSet>
      <dgm:spPr/>
    </dgm:pt>
    <dgm:pt modelId="{10DA2635-E32F-4A5A-9926-FAD3487B68AF}" type="pres">
      <dgm:prSet presAssocID="{319B8A3F-8931-4FE3-8C99-E262D67D9468}" presName="negativeSpace" presStyleCnt="0"/>
      <dgm:spPr/>
    </dgm:pt>
    <dgm:pt modelId="{ED52AB5C-8809-45F8-B4B3-19932F324658}" type="pres">
      <dgm:prSet presAssocID="{319B8A3F-8931-4FE3-8C99-E262D67D9468}" presName="childText" presStyleLbl="conFgAcc1" presStyleIdx="1" presStyleCnt="3">
        <dgm:presLayoutVars>
          <dgm:bulletEnabled val="1"/>
        </dgm:presLayoutVars>
      </dgm:prSet>
      <dgm:spPr/>
    </dgm:pt>
    <dgm:pt modelId="{1A4FECC1-E75B-4FD3-BDB2-230E69254DCC}" type="pres">
      <dgm:prSet presAssocID="{DA771E70-F062-4B07-A76E-B84704C87915}" presName="spaceBetweenRectangles" presStyleCnt="0"/>
      <dgm:spPr/>
    </dgm:pt>
    <dgm:pt modelId="{3D8BA31E-6C3A-4294-977D-B21BAFB1D8E5}" type="pres">
      <dgm:prSet presAssocID="{CA8810BA-1CEC-4342-87B9-CB206938A4C3}" presName="parentLin" presStyleCnt="0"/>
      <dgm:spPr/>
    </dgm:pt>
    <dgm:pt modelId="{68B5D14F-DB9C-49CF-A4CC-6BB81662F72E}" type="pres">
      <dgm:prSet presAssocID="{CA8810BA-1CEC-4342-87B9-CB206938A4C3}" presName="parentLeftMargin" presStyleLbl="node1" presStyleIdx="1" presStyleCnt="3"/>
      <dgm:spPr/>
    </dgm:pt>
    <dgm:pt modelId="{CA88AAF7-B74D-40AD-A97E-8809AAA64F2B}" type="pres">
      <dgm:prSet presAssocID="{CA8810BA-1CEC-4342-87B9-CB206938A4C3}" presName="parentText" presStyleLbl="node1" presStyleIdx="2" presStyleCnt="3" custScaleX="128972" custScaleY="147828">
        <dgm:presLayoutVars>
          <dgm:chMax val="0"/>
          <dgm:bulletEnabled val="1"/>
        </dgm:presLayoutVars>
      </dgm:prSet>
      <dgm:spPr/>
    </dgm:pt>
    <dgm:pt modelId="{7FF21E06-0F96-4064-ACA9-D61B46046578}" type="pres">
      <dgm:prSet presAssocID="{CA8810BA-1CEC-4342-87B9-CB206938A4C3}" presName="negativeSpace" presStyleCnt="0"/>
      <dgm:spPr/>
    </dgm:pt>
    <dgm:pt modelId="{6ECFD04C-6C76-458C-8C7B-8DA0EDE30A51}" type="pres">
      <dgm:prSet presAssocID="{CA8810BA-1CEC-4342-87B9-CB206938A4C3}" presName="childText" presStyleLbl="conFgAcc1" presStyleIdx="2" presStyleCnt="3">
        <dgm:presLayoutVars>
          <dgm:bulletEnabled val="1"/>
        </dgm:presLayoutVars>
      </dgm:prSet>
      <dgm:spPr/>
    </dgm:pt>
  </dgm:ptLst>
  <dgm:cxnLst>
    <dgm:cxn modelId="{992EAA04-C132-435A-B4A7-D0EFDFDC63AB}" type="presOf" srcId="{319B8A3F-8931-4FE3-8C99-E262D67D9468}" destId="{2CAB5779-1162-418F-BCD8-F6176392F698}" srcOrd="0" destOrd="0" presId="urn:microsoft.com/office/officeart/2005/8/layout/list1"/>
    <dgm:cxn modelId="{74359D0C-A231-4853-A000-3B7E36EF3E22}" type="presOf" srcId="{74DB019D-40D2-415A-98C1-F8A8F1A717D1}" destId="{AC7B4B03-4D58-4066-9283-8600C4C7C93C}" srcOrd="1" destOrd="0" presId="urn:microsoft.com/office/officeart/2005/8/layout/list1"/>
    <dgm:cxn modelId="{5440551D-DB4A-4AE9-9224-1F59765012A4}" srcId="{CA8810BA-1CEC-4342-87B9-CB206938A4C3}" destId="{39372758-1A0C-44A5-8874-A1B11083F8C3}" srcOrd="0" destOrd="0" parTransId="{C328A3D1-ECFE-4E43-BB5C-8684D1EA0D37}" sibTransId="{845CC2CA-9984-4FD2-B064-09C6BA0603EB}"/>
    <dgm:cxn modelId="{88D39443-0CC6-4AA8-8851-EB63689B12F3}" type="presOf" srcId="{770A4133-515A-47DE-B6C2-B0DB17D1C725}" destId="{406F16A0-405A-4C28-9A85-B642D424C6E8}" srcOrd="0" destOrd="0" presId="urn:microsoft.com/office/officeart/2005/8/layout/list1"/>
    <dgm:cxn modelId="{BABD9469-778D-4920-AD7E-0A4602250B88}" type="presOf" srcId="{CA8810BA-1CEC-4342-87B9-CB206938A4C3}" destId="{68B5D14F-DB9C-49CF-A4CC-6BB81662F72E}" srcOrd="0" destOrd="0" presId="urn:microsoft.com/office/officeart/2005/8/layout/list1"/>
    <dgm:cxn modelId="{D7920F7B-E54C-4E28-B2A0-4F38D810245A}" srcId="{770A4133-515A-47DE-B6C2-B0DB17D1C725}" destId="{CA8810BA-1CEC-4342-87B9-CB206938A4C3}" srcOrd="2" destOrd="0" parTransId="{8E89F563-44BE-4AB3-97CD-849B9B5CCF9E}" sibTransId="{763C1487-C2AC-4682-AC3A-EEE14F75F735}"/>
    <dgm:cxn modelId="{C92B167B-740B-45F5-BDF7-57E4C396519B}" srcId="{74DB019D-40D2-415A-98C1-F8A8F1A717D1}" destId="{8F9DEE90-BB87-4808-94C5-26BAAD891C8B}" srcOrd="0" destOrd="0" parTransId="{2C413DEF-BBDB-496E-86D3-BD90EC012418}" sibTransId="{78981B96-2EBF-4DE0-B1F1-7F7579AC8366}"/>
    <dgm:cxn modelId="{0535FD85-5C03-4B36-B71E-174DA142B2B0}" srcId="{319B8A3F-8931-4FE3-8C99-E262D67D9468}" destId="{6DB8FF2E-B557-4DCB-B882-2CFCDE2F6E8D}" srcOrd="0" destOrd="0" parTransId="{E14C6784-8B21-43E0-A0D4-D19F828947B2}" sibTransId="{6C00BA51-56C2-4F58-A193-7116C090306C}"/>
    <dgm:cxn modelId="{56B338A6-21EC-45FE-9D3B-57BD21FB547C}" srcId="{770A4133-515A-47DE-B6C2-B0DB17D1C725}" destId="{74DB019D-40D2-415A-98C1-F8A8F1A717D1}" srcOrd="0" destOrd="0" parTransId="{DE814DE2-BEEA-467E-A029-732D8798DFF3}" sibTransId="{39C968C4-CF68-492B-9923-A2851FA8C724}"/>
    <dgm:cxn modelId="{6F0930B3-EACA-415D-8EB2-ABFE547278B6}" type="presOf" srcId="{6DB8FF2E-B557-4DCB-B882-2CFCDE2F6E8D}" destId="{ED52AB5C-8809-45F8-B4B3-19932F324658}" srcOrd="0" destOrd="0" presId="urn:microsoft.com/office/officeart/2005/8/layout/list1"/>
    <dgm:cxn modelId="{FEDEFFD5-E998-4A0F-AA2F-CF031B7BCE50}" type="presOf" srcId="{39372758-1A0C-44A5-8874-A1B11083F8C3}" destId="{6ECFD04C-6C76-458C-8C7B-8DA0EDE30A51}" srcOrd="0" destOrd="0" presId="urn:microsoft.com/office/officeart/2005/8/layout/list1"/>
    <dgm:cxn modelId="{FE44D4DC-84E3-4E00-8423-FA58CE031FFB}" srcId="{770A4133-515A-47DE-B6C2-B0DB17D1C725}" destId="{319B8A3F-8931-4FE3-8C99-E262D67D9468}" srcOrd="1" destOrd="0" parTransId="{693D971B-1882-4669-9E45-BB40FEFEFCFD}" sibTransId="{DA771E70-F062-4B07-A76E-B84704C87915}"/>
    <dgm:cxn modelId="{8FA07BDE-66E0-4C6D-87D0-75B428D2F788}" type="presOf" srcId="{CA8810BA-1CEC-4342-87B9-CB206938A4C3}" destId="{CA88AAF7-B74D-40AD-A97E-8809AAA64F2B}" srcOrd="1" destOrd="0" presId="urn:microsoft.com/office/officeart/2005/8/layout/list1"/>
    <dgm:cxn modelId="{1AFC76F0-87A8-46C4-B838-36A563C5DCB6}" type="presOf" srcId="{319B8A3F-8931-4FE3-8C99-E262D67D9468}" destId="{8ABEF875-5ACE-4FC2-A3ED-D0968E98ED81}" srcOrd="1" destOrd="0" presId="urn:microsoft.com/office/officeart/2005/8/layout/list1"/>
    <dgm:cxn modelId="{B519F0FB-D614-461D-9467-E6DAD6C7DA9A}" type="presOf" srcId="{8F9DEE90-BB87-4808-94C5-26BAAD891C8B}" destId="{BD7DFB34-26C1-4CB8-BC88-BF699AF1A6A7}" srcOrd="0" destOrd="0" presId="urn:microsoft.com/office/officeart/2005/8/layout/list1"/>
    <dgm:cxn modelId="{25AD62FD-5CFE-40B6-BB0A-AB5AFDA8E4B8}" type="presOf" srcId="{74DB019D-40D2-415A-98C1-F8A8F1A717D1}" destId="{8222FD06-EE96-4BAE-9265-165A2642005C}" srcOrd="0" destOrd="0" presId="urn:microsoft.com/office/officeart/2005/8/layout/list1"/>
    <dgm:cxn modelId="{CFB3BE9E-53D4-4C1D-8185-7F1B968C4623}" type="presParOf" srcId="{406F16A0-405A-4C28-9A85-B642D424C6E8}" destId="{21C4FA0E-8E37-4526-B7AB-ACAA6C18CDD8}" srcOrd="0" destOrd="0" presId="urn:microsoft.com/office/officeart/2005/8/layout/list1"/>
    <dgm:cxn modelId="{162B482C-E847-446E-91E1-F3D7743357F8}" type="presParOf" srcId="{21C4FA0E-8E37-4526-B7AB-ACAA6C18CDD8}" destId="{8222FD06-EE96-4BAE-9265-165A2642005C}" srcOrd="0" destOrd="0" presId="urn:microsoft.com/office/officeart/2005/8/layout/list1"/>
    <dgm:cxn modelId="{D36788C4-262F-4145-AB8C-4599D6EAB8C7}" type="presParOf" srcId="{21C4FA0E-8E37-4526-B7AB-ACAA6C18CDD8}" destId="{AC7B4B03-4D58-4066-9283-8600C4C7C93C}" srcOrd="1" destOrd="0" presId="urn:microsoft.com/office/officeart/2005/8/layout/list1"/>
    <dgm:cxn modelId="{CE865DA7-AD43-4D17-ABB9-E3B50C4A9C00}" type="presParOf" srcId="{406F16A0-405A-4C28-9A85-B642D424C6E8}" destId="{C6196A95-7080-4BFA-A33A-4C5E11D44EAF}" srcOrd="1" destOrd="0" presId="urn:microsoft.com/office/officeart/2005/8/layout/list1"/>
    <dgm:cxn modelId="{B10EDF24-82FC-4A43-86CE-98B2DF6EDEC0}" type="presParOf" srcId="{406F16A0-405A-4C28-9A85-B642D424C6E8}" destId="{BD7DFB34-26C1-4CB8-BC88-BF699AF1A6A7}" srcOrd="2" destOrd="0" presId="urn:microsoft.com/office/officeart/2005/8/layout/list1"/>
    <dgm:cxn modelId="{53AA1A8B-BEB5-4752-ABC0-72F31FF7DAA6}" type="presParOf" srcId="{406F16A0-405A-4C28-9A85-B642D424C6E8}" destId="{40F2CAA6-A529-417B-A797-FEDEDE590A21}" srcOrd="3" destOrd="0" presId="urn:microsoft.com/office/officeart/2005/8/layout/list1"/>
    <dgm:cxn modelId="{A898B28D-5646-4F7B-8CE5-57E01D9BE642}" type="presParOf" srcId="{406F16A0-405A-4C28-9A85-B642D424C6E8}" destId="{9D94FD8A-6E6A-4783-95CC-558E7A201B30}" srcOrd="4" destOrd="0" presId="urn:microsoft.com/office/officeart/2005/8/layout/list1"/>
    <dgm:cxn modelId="{07E37888-AEC6-43EE-BA1B-B544D081AA1C}" type="presParOf" srcId="{9D94FD8A-6E6A-4783-95CC-558E7A201B30}" destId="{2CAB5779-1162-418F-BCD8-F6176392F698}" srcOrd="0" destOrd="0" presId="urn:microsoft.com/office/officeart/2005/8/layout/list1"/>
    <dgm:cxn modelId="{6C254D62-06F0-49E6-8413-47AA6F8184A0}" type="presParOf" srcId="{9D94FD8A-6E6A-4783-95CC-558E7A201B30}" destId="{8ABEF875-5ACE-4FC2-A3ED-D0968E98ED81}" srcOrd="1" destOrd="0" presId="urn:microsoft.com/office/officeart/2005/8/layout/list1"/>
    <dgm:cxn modelId="{DC8B135E-447F-44F9-86B3-C3AB9EDBC2BF}" type="presParOf" srcId="{406F16A0-405A-4C28-9A85-B642D424C6E8}" destId="{10DA2635-E32F-4A5A-9926-FAD3487B68AF}" srcOrd="5" destOrd="0" presId="urn:microsoft.com/office/officeart/2005/8/layout/list1"/>
    <dgm:cxn modelId="{D40A01E9-29B2-4240-AB93-BCBD681889B3}" type="presParOf" srcId="{406F16A0-405A-4C28-9A85-B642D424C6E8}" destId="{ED52AB5C-8809-45F8-B4B3-19932F324658}" srcOrd="6" destOrd="0" presId="urn:microsoft.com/office/officeart/2005/8/layout/list1"/>
    <dgm:cxn modelId="{61ABF3DB-CF6B-4C44-97D6-F4F7984D377D}" type="presParOf" srcId="{406F16A0-405A-4C28-9A85-B642D424C6E8}" destId="{1A4FECC1-E75B-4FD3-BDB2-230E69254DCC}" srcOrd="7" destOrd="0" presId="urn:microsoft.com/office/officeart/2005/8/layout/list1"/>
    <dgm:cxn modelId="{69496E52-C7CD-4E2E-AA82-57F87D4D3046}" type="presParOf" srcId="{406F16A0-405A-4C28-9A85-B642D424C6E8}" destId="{3D8BA31E-6C3A-4294-977D-B21BAFB1D8E5}" srcOrd="8" destOrd="0" presId="urn:microsoft.com/office/officeart/2005/8/layout/list1"/>
    <dgm:cxn modelId="{CE6AAD53-ACC8-4369-9365-5868E495E27A}" type="presParOf" srcId="{3D8BA31E-6C3A-4294-977D-B21BAFB1D8E5}" destId="{68B5D14F-DB9C-49CF-A4CC-6BB81662F72E}" srcOrd="0" destOrd="0" presId="urn:microsoft.com/office/officeart/2005/8/layout/list1"/>
    <dgm:cxn modelId="{B04DA50E-C1EB-4046-A2E8-E91ECD098726}" type="presParOf" srcId="{3D8BA31E-6C3A-4294-977D-B21BAFB1D8E5}" destId="{CA88AAF7-B74D-40AD-A97E-8809AAA64F2B}" srcOrd="1" destOrd="0" presId="urn:microsoft.com/office/officeart/2005/8/layout/list1"/>
    <dgm:cxn modelId="{AA6F4B9D-C3DE-49B8-ADB5-C10535B628BA}" type="presParOf" srcId="{406F16A0-405A-4C28-9A85-B642D424C6E8}" destId="{7FF21E06-0F96-4064-ACA9-D61B46046578}" srcOrd="9" destOrd="0" presId="urn:microsoft.com/office/officeart/2005/8/layout/list1"/>
    <dgm:cxn modelId="{8C2A388D-1FB0-4AB2-903A-66D91CD1C43D}" type="presParOf" srcId="{406F16A0-405A-4C28-9A85-B642D424C6E8}" destId="{6ECFD04C-6C76-458C-8C7B-8DA0EDE30A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A4133-515A-47DE-B6C2-B0DB17D1C72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F0E3000-0841-479D-98DC-0BEAF3440B46}">
      <dgm:prSet custT="1"/>
      <dgm:spPr/>
      <dgm:t>
        <a:bodyPr/>
        <a:lstStyle/>
        <a:p>
          <a:r>
            <a:rPr lang="en-US" altLang="en-US" sz="2400" b="1" dirty="0">
              <a:latin typeface="Trade Gothic Next HvyCd"/>
              <a:cs typeface="Calibri"/>
            </a:rPr>
            <a:t>Delaware ranks 6</a:t>
          </a:r>
          <a:r>
            <a:rPr lang="en-US" altLang="en-US" sz="2400" b="1" baseline="30000" dirty="0">
              <a:latin typeface="Trade Gothic Next HvyCd"/>
              <a:cs typeface="Calibri"/>
            </a:rPr>
            <a:t>th</a:t>
          </a:r>
          <a:r>
            <a:rPr lang="en-US" altLang="en-US" sz="2400" b="1" dirty="0">
              <a:latin typeface="Trade Gothic Next HvyCd"/>
              <a:cs typeface="Calibri"/>
            </a:rPr>
            <a:t> nationally for colorectal cancer screening</a:t>
          </a:r>
          <a:r>
            <a:rPr lang="en-US" altLang="en-US" sz="2400" dirty="0">
              <a:latin typeface="Trade Gothic Next HvyCd"/>
              <a:cs typeface="Calibri"/>
            </a:rPr>
            <a:t>.</a:t>
          </a:r>
        </a:p>
      </dgm:t>
    </dgm:pt>
    <dgm:pt modelId="{1CDF2A63-D8FE-4E59-9E1B-245CF3445DDE}" type="parTrans" cxnId="{E13EED22-5D6C-494A-AA79-E12C127A3DBF}">
      <dgm:prSet/>
      <dgm:spPr/>
      <dgm:t>
        <a:bodyPr/>
        <a:lstStyle/>
        <a:p>
          <a:endParaRPr lang="en-US"/>
        </a:p>
      </dgm:t>
    </dgm:pt>
    <dgm:pt modelId="{D6438363-36FE-4818-9CC3-A673E149ECA8}" type="sibTrans" cxnId="{E13EED22-5D6C-494A-AA79-E12C127A3DBF}">
      <dgm:prSet/>
      <dgm:spPr/>
      <dgm:t>
        <a:bodyPr/>
        <a:lstStyle/>
        <a:p>
          <a:endParaRPr lang="en-US"/>
        </a:p>
      </dgm:t>
    </dgm:pt>
    <dgm:pt modelId="{DDB63DA8-B715-405C-8700-43E100EB3DE8}">
      <dgm:prSet custT="1"/>
      <dgm:spPr/>
      <dgm:t>
        <a:bodyPr/>
        <a:lstStyle/>
        <a:p>
          <a:r>
            <a:rPr lang="en-US" altLang="en-US" sz="2400" dirty="0">
              <a:latin typeface="Trade Gothic Next Cond"/>
              <a:cs typeface="Calibri"/>
            </a:rPr>
            <a:t>76% of Delaware adults aged 45-75 fully met the United States Preventive Services Task Force recommendations compared to 71% nationally. </a:t>
          </a:r>
          <a:endParaRPr lang="en-US" sz="2400" dirty="0">
            <a:latin typeface="Trade Gothic Next Cond"/>
            <a:cs typeface="Calibri"/>
          </a:endParaRPr>
        </a:p>
      </dgm:t>
    </dgm:pt>
    <dgm:pt modelId="{AFFAF269-390B-47CD-BEA7-DA9D4C35C7AD}" type="parTrans" cxnId="{794EC5ED-EDB7-465B-AD1D-BB38A2B3F54B}">
      <dgm:prSet/>
      <dgm:spPr/>
      <dgm:t>
        <a:bodyPr/>
        <a:lstStyle/>
        <a:p>
          <a:endParaRPr lang="en-US"/>
        </a:p>
      </dgm:t>
    </dgm:pt>
    <dgm:pt modelId="{BB536503-5384-4DA3-B45C-5ED816EE7906}" type="sibTrans" cxnId="{794EC5ED-EDB7-465B-AD1D-BB38A2B3F54B}">
      <dgm:prSet/>
      <dgm:spPr/>
      <dgm:t>
        <a:bodyPr/>
        <a:lstStyle/>
        <a:p>
          <a:endParaRPr lang="en-US"/>
        </a:p>
      </dgm:t>
    </dgm:pt>
    <dgm:pt modelId="{9B77B746-0F80-4A30-9310-7EA7F8CB7396}">
      <dgm:prSet custT="1"/>
      <dgm:spPr/>
      <dgm:t>
        <a:bodyPr/>
        <a:lstStyle/>
        <a:p>
          <a:r>
            <a:rPr lang="en-US" altLang="en-US" sz="2200" b="0" kern="1200" spc="-20" dirty="0">
              <a:latin typeface="Trade Gothic Next HvyCd"/>
              <a:cs typeface="Calibri"/>
            </a:rPr>
            <a:t>Prostate-specific antigen </a:t>
          </a:r>
          <a:r>
            <a:rPr lang="en-US" altLang="en-US" sz="2200" b="0" kern="1100" spc="-20" baseline="0" dirty="0">
              <a:latin typeface="Trade Gothic Next HvyCd"/>
              <a:cs typeface="Calibri"/>
            </a:rPr>
            <a:t>(PSA) </a:t>
          </a:r>
          <a:r>
            <a:rPr lang="en-US" altLang="en-US" sz="2200" b="0" kern="1200" spc="-20" dirty="0">
              <a:latin typeface="Trade Gothic Next HvyCd"/>
              <a:cs typeface="Calibri"/>
            </a:rPr>
            <a:t>question not asked in all states; no rank.</a:t>
          </a:r>
        </a:p>
      </dgm:t>
    </dgm:pt>
    <dgm:pt modelId="{1AACB44F-B18F-4F8E-9344-9CBC685E1EB8}" type="parTrans" cxnId="{A9C07497-534B-42D6-B9E5-01735137D75C}">
      <dgm:prSet/>
      <dgm:spPr/>
      <dgm:t>
        <a:bodyPr/>
        <a:lstStyle/>
        <a:p>
          <a:endParaRPr lang="en-US"/>
        </a:p>
      </dgm:t>
    </dgm:pt>
    <dgm:pt modelId="{5F3DC613-2A04-4C95-8C9B-E5E4228E4A9C}" type="sibTrans" cxnId="{A9C07497-534B-42D6-B9E5-01735137D75C}">
      <dgm:prSet/>
      <dgm:spPr/>
      <dgm:t>
        <a:bodyPr/>
        <a:lstStyle/>
        <a:p>
          <a:endParaRPr lang="en-US"/>
        </a:p>
      </dgm:t>
    </dgm:pt>
    <dgm:pt modelId="{5835A12C-708D-40C7-81F3-345A1858D354}">
      <dgm:prSet custT="1"/>
      <dgm:spPr/>
      <dgm:t>
        <a:bodyPr/>
        <a:lstStyle/>
        <a:p>
          <a:r>
            <a:rPr lang="en-US" altLang="en-US" sz="2400" dirty="0">
              <a:latin typeface="Trade Gothic Next Cond"/>
              <a:cs typeface="Calibri"/>
            </a:rPr>
            <a:t>66% of Delaware males aged 55-69 who had a conversation with his health care provider about risks and benefits of a PSA test, received a PSA test. </a:t>
          </a:r>
          <a:endParaRPr lang="en-US" sz="2400" dirty="0">
            <a:latin typeface="Trade Gothic Next Cond"/>
            <a:cs typeface="Calibri"/>
          </a:endParaRPr>
        </a:p>
      </dgm:t>
    </dgm:pt>
    <dgm:pt modelId="{C51817BB-18B8-41F0-B5A0-F1C32EDCCA04}" type="parTrans" cxnId="{5638DD8A-56F9-428C-A0FC-68DEE982FAD7}">
      <dgm:prSet/>
      <dgm:spPr/>
      <dgm:t>
        <a:bodyPr/>
        <a:lstStyle/>
        <a:p>
          <a:endParaRPr lang="en-US"/>
        </a:p>
      </dgm:t>
    </dgm:pt>
    <dgm:pt modelId="{C1EC482D-858C-467C-B6BC-FDF129DB90DE}" type="sibTrans" cxnId="{5638DD8A-56F9-428C-A0FC-68DEE982FAD7}">
      <dgm:prSet/>
      <dgm:spPr/>
      <dgm:t>
        <a:bodyPr/>
        <a:lstStyle/>
        <a:p>
          <a:endParaRPr lang="en-US"/>
        </a:p>
      </dgm:t>
    </dgm:pt>
    <dgm:pt modelId="{406F16A0-405A-4C28-9A85-B642D424C6E8}" type="pres">
      <dgm:prSet presAssocID="{770A4133-515A-47DE-B6C2-B0DB17D1C725}" presName="linear" presStyleCnt="0">
        <dgm:presLayoutVars>
          <dgm:dir/>
          <dgm:animLvl val="lvl"/>
          <dgm:resizeHandles val="exact"/>
        </dgm:presLayoutVars>
      </dgm:prSet>
      <dgm:spPr/>
    </dgm:pt>
    <dgm:pt modelId="{EA8926F9-FF03-4F17-B526-E3C350E1B995}" type="pres">
      <dgm:prSet presAssocID="{6F0E3000-0841-479D-98DC-0BEAF3440B46}" presName="parentLin" presStyleCnt="0"/>
      <dgm:spPr/>
    </dgm:pt>
    <dgm:pt modelId="{CBAF2699-A0EB-40E6-9151-191F758ABF20}" type="pres">
      <dgm:prSet presAssocID="{6F0E3000-0841-479D-98DC-0BEAF3440B46}" presName="parentLeftMargin" presStyleLbl="node1" presStyleIdx="0" presStyleCnt="2"/>
      <dgm:spPr/>
    </dgm:pt>
    <dgm:pt modelId="{89757AB4-BEAF-48C1-9314-DED88AEE02EC}" type="pres">
      <dgm:prSet presAssocID="{6F0E3000-0841-479D-98DC-0BEAF3440B46}" presName="parentText" presStyleLbl="node1" presStyleIdx="0" presStyleCnt="2" custScaleX="144449" custScaleY="41675" custLinFactX="-1142" custLinFactNeighborX="-100000" custLinFactNeighborY="-7125">
        <dgm:presLayoutVars>
          <dgm:chMax val="0"/>
          <dgm:bulletEnabled val="1"/>
        </dgm:presLayoutVars>
      </dgm:prSet>
      <dgm:spPr/>
    </dgm:pt>
    <dgm:pt modelId="{1454571B-FC6E-4DFA-836A-7F4D459F2D85}" type="pres">
      <dgm:prSet presAssocID="{6F0E3000-0841-479D-98DC-0BEAF3440B46}" presName="negativeSpace" presStyleCnt="0"/>
      <dgm:spPr/>
    </dgm:pt>
    <dgm:pt modelId="{38F2EEE8-A6F8-4C12-AA1F-BCDEAF9509D9}" type="pres">
      <dgm:prSet presAssocID="{6F0E3000-0841-479D-98DC-0BEAF3440B46}" presName="childText" presStyleLbl="conFgAcc1" presStyleIdx="0" presStyleCnt="2" custScaleY="79701" custLinFactNeighborX="-135" custLinFactNeighborY="63348">
        <dgm:presLayoutVars>
          <dgm:bulletEnabled val="1"/>
        </dgm:presLayoutVars>
      </dgm:prSet>
      <dgm:spPr/>
    </dgm:pt>
    <dgm:pt modelId="{D69AD511-156C-47AE-AC41-435F30F77869}" type="pres">
      <dgm:prSet presAssocID="{D6438363-36FE-4818-9CC3-A673E149ECA8}" presName="spaceBetweenRectangles" presStyleCnt="0"/>
      <dgm:spPr/>
    </dgm:pt>
    <dgm:pt modelId="{E511E490-F6CA-4DC4-AAC3-F9D72B8381C5}" type="pres">
      <dgm:prSet presAssocID="{9B77B746-0F80-4A30-9310-7EA7F8CB7396}" presName="parentLin" presStyleCnt="0"/>
      <dgm:spPr/>
    </dgm:pt>
    <dgm:pt modelId="{359720E8-BDF1-4044-A149-38AC03509646}" type="pres">
      <dgm:prSet presAssocID="{9B77B746-0F80-4A30-9310-7EA7F8CB7396}" presName="parentLeftMargin" presStyleLbl="node1" presStyleIdx="0" presStyleCnt="2"/>
      <dgm:spPr/>
    </dgm:pt>
    <dgm:pt modelId="{E8F3203D-948C-4EB0-AA93-C479B83838BE}" type="pres">
      <dgm:prSet presAssocID="{9B77B746-0F80-4A30-9310-7EA7F8CB7396}" presName="parentText" presStyleLbl="node1" presStyleIdx="1" presStyleCnt="2" custScaleX="239985" custScaleY="52162" custLinFactNeighborX="-95817" custLinFactNeighborY="-5100">
        <dgm:presLayoutVars>
          <dgm:chMax val="0"/>
          <dgm:bulletEnabled val="1"/>
        </dgm:presLayoutVars>
      </dgm:prSet>
      <dgm:spPr/>
    </dgm:pt>
    <dgm:pt modelId="{C6C75333-E024-42F0-87B2-A68503C4C648}" type="pres">
      <dgm:prSet presAssocID="{9B77B746-0F80-4A30-9310-7EA7F8CB7396}" presName="negativeSpace" presStyleCnt="0"/>
      <dgm:spPr/>
    </dgm:pt>
    <dgm:pt modelId="{68DA43B5-57AC-44B0-AEB5-4F3BC40D61BB}" type="pres">
      <dgm:prSet presAssocID="{9B77B746-0F80-4A30-9310-7EA7F8CB7396}" presName="childText" presStyleLbl="conFgAcc1" presStyleIdx="1" presStyleCnt="2" custScaleY="86660" custLinFactNeighborX="-135" custLinFactNeighborY="16727">
        <dgm:presLayoutVars>
          <dgm:bulletEnabled val="1"/>
        </dgm:presLayoutVars>
      </dgm:prSet>
      <dgm:spPr/>
    </dgm:pt>
  </dgm:ptLst>
  <dgm:cxnLst>
    <dgm:cxn modelId="{59593211-16BD-4768-BB75-5EFDE5E17F2D}" type="presOf" srcId="{6F0E3000-0841-479D-98DC-0BEAF3440B46}" destId="{CBAF2699-A0EB-40E6-9151-191F758ABF20}" srcOrd="0" destOrd="0" presId="urn:microsoft.com/office/officeart/2005/8/layout/list1"/>
    <dgm:cxn modelId="{E13EED22-5D6C-494A-AA79-E12C127A3DBF}" srcId="{770A4133-515A-47DE-B6C2-B0DB17D1C725}" destId="{6F0E3000-0841-479D-98DC-0BEAF3440B46}" srcOrd="0" destOrd="0" parTransId="{1CDF2A63-D8FE-4E59-9E1B-245CF3445DDE}" sibTransId="{D6438363-36FE-4818-9CC3-A673E149ECA8}"/>
    <dgm:cxn modelId="{43960C2B-2199-4A16-A62C-E364B56BE619}" type="presOf" srcId="{9B77B746-0F80-4A30-9310-7EA7F8CB7396}" destId="{E8F3203D-948C-4EB0-AA93-C479B83838BE}" srcOrd="1" destOrd="0" presId="urn:microsoft.com/office/officeart/2005/8/layout/list1"/>
    <dgm:cxn modelId="{88D39443-0CC6-4AA8-8851-EB63689B12F3}" type="presOf" srcId="{770A4133-515A-47DE-B6C2-B0DB17D1C725}" destId="{406F16A0-405A-4C28-9A85-B642D424C6E8}" srcOrd="0" destOrd="0" presId="urn:microsoft.com/office/officeart/2005/8/layout/list1"/>
    <dgm:cxn modelId="{CD57BB4C-5021-4BDC-B0ED-D38419A6CE91}" type="presOf" srcId="{DDB63DA8-B715-405C-8700-43E100EB3DE8}" destId="{38F2EEE8-A6F8-4C12-AA1F-BCDEAF9509D9}" srcOrd="0" destOrd="0" presId="urn:microsoft.com/office/officeart/2005/8/layout/list1"/>
    <dgm:cxn modelId="{D2C52A73-41DE-4400-B29B-27A583E49D61}" type="presOf" srcId="{6F0E3000-0841-479D-98DC-0BEAF3440B46}" destId="{89757AB4-BEAF-48C1-9314-DED88AEE02EC}" srcOrd="1" destOrd="0" presId="urn:microsoft.com/office/officeart/2005/8/layout/list1"/>
    <dgm:cxn modelId="{5638DD8A-56F9-428C-A0FC-68DEE982FAD7}" srcId="{9B77B746-0F80-4A30-9310-7EA7F8CB7396}" destId="{5835A12C-708D-40C7-81F3-345A1858D354}" srcOrd="0" destOrd="0" parTransId="{C51817BB-18B8-41F0-B5A0-F1C32EDCCA04}" sibTransId="{C1EC482D-858C-467C-B6BC-FDF129DB90DE}"/>
    <dgm:cxn modelId="{A9C07497-534B-42D6-B9E5-01735137D75C}" srcId="{770A4133-515A-47DE-B6C2-B0DB17D1C725}" destId="{9B77B746-0F80-4A30-9310-7EA7F8CB7396}" srcOrd="1" destOrd="0" parTransId="{1AACB44F-B18F-4F8E-9344-9CBC685E1EB8}" sibTransId="{5F3DC613-2A04-4C95-8C9B-E5E4228E4A9C}"/>
    <dgm:cxn modelId="{23A413B2-E084-46A3-A901-6EC844A24919}" type="presOf" srcId="{9B77B746-0F80-4A30-9310-7EA7F8CB7396}" destId="{359720E8-BDF1-4044-A149-38AC03509646}" srcOrd="0" destOrd="0" presId="urn:microsoft.com/office/officeart/2005/8/layout/list1"/>
    <dgm:cxn modelId="{F482ECE5-A419-4174-8D67-625EBC313E4D}" type="presOf" srcId="{5835A12C-708D-40C7-81F3-345A1858D354}" destId="{68DA43B5-57AC-44B0-AEB5-4F3BC40D61BB}" srcOrd="0" destOrd="0" presId="urn:microsoft.com/office/officeart/2005/8/layout/list1"/>
    <dgm:cxn modelId="{794EC5ED-EDB7-465B-AD1D-BB38A2B3F54B}" srcId="{6F0E3000-0841-479D-98DC-0BEAF3440B46}" destId="{DDB63DA8-B715-405C-8700-43E100EB3DE8}" srcOrd="0" destOrd="0" parTransId="{AFFAF269-390B-47CD-BEA7-DA9D4C35C7AD}" sibTransId="{BB536503-5384-4DA3-B45C-5ED816EE7906}"/>
    <dgm:cxn modelId="{4DD2A4B8-03BB-4781-B8F8-E8D3B4B5B97E}" type="presParOf" srcId="{406F16A0-405A-4C28-9A85-B642D424C6E8}" destId="{EA8926F9-FF03-4F17-B526-E3C350E1B995}" srcOrd="0" destOrd="0" presId="urn:microsoft.com/office/officeart/2005/8/layout/list1"/>
    <dgm:cxn modelId="{EBD6A9BD-51A5-4611-9B12-1622ECD6D3E6}" type="presParOf" srcId="{EA8926F9-FF03-4F17-B526-E3C350E1B995}" destId="{CBAF2699-A0EB-40E6-9151-191F758ABF20}" srcOrd="0" destOrd="0" presId="urn:microsoft.com/office/officeart/2005/8/layout/list1"/>
    <dgm:cxn modelId="{34882205-0799-4149-8B6D-8FAB3BF6CC8D}" type="presParOf" srcId="{EA8926F9-FF03-4F17-B526-E3C350E1B995}" destId="{89757AB4-BEAF-48C1-9314-DED88AEE02EC}" srcOrd="1" destOrd="0" presId="urn:microsoft.com/office/officeart/2005/8/layout/list1"/>
    <dgm:cxn modelId="{18B679C7-FC2D-4461-A0C9-3C727F9DF15C}" type="presParOf" srcId="{406F16A0-405A-4C28-9A85-B642D424C6E8}" destId="{1454571B-FC6E-4DFA-836A-7F4D459F2D85}" srcOrd="1" destOrd="0" presId="urn:microsoft.com/office/officeart/2005/8/layout/list1"/>
    <dgm:cxn modelId="{D1C0D5D8-B2E3-40B2-8EA1-49A50BB88001}" type="presParOf" srcId="{406F16A0-405A-4C28-9A85-B642D424C6E8}" destId="{38F2EEE8-A6F8-4C12-AA1F-BCDEAF9509D9}" srcOrd="2" destOrd="0" presId="urn:microsoft.com/office/officeart/2005/8/layout/list1"/>
    <dgm:cxn modelId="{B3E0FBA9-3193-4A6D-9087-BD2226836163}" type="presParOf" srcId="{406F16A0-405A-4C28-9A85-B642D424C6E8}" destId="{D69AD511-156C-47AE-AC41-435F30F77869}" srcOrd="3" destOrd="0" presId="urn:microsoft.com/office/officeart/2005/8/layout/list1"/>
    <dgm:cxn modelId="{BC42E68D-4E03-4FD3-8AED-627C166B9B39}" type="presParOf" srcId="{406F16A0-405A-4C28-9A85-B642D424C6E8}" destId="{E511E490-F6CA-4DC4-AAC3-F9D72B8381C5}" srcOrd="4" destOrd="0" presId="urn:microsoft.com/office/officeart/2005/8/layout/list1"/>
    <dgm:cxn modelId="{7A509582-C470-4B47-9F0F-4A66AD2552F9}" type="presParOf" srcId="{E511E490-F6CA-4DC4-AAC3-F9D72B8381C5}" destId="{359720E8-BDF1-4044-A149-38AC03509646}" srcOrd="0" destOrd="0" presId="urn:microsoft.com/office/officeart/2005/8/layout/list1"/>
    <dgm:cxn modelId="{47DE5574-E930-470A-B3AE-E2D1EDE93AA8}" type="presParOf" srcId="{E511E490-F6CA-4DC4-AAC3-F9D72B8381C5}" destId="{E8F3203D-948C-4EB0-AA93-C479B83838BE}" srcOrd="1" destOrd="0" presId="urn:microsoft.com/office/officeart/2005/8/layout/list1"/>
    <dgm:cxn modelId="{8707D250-701E-49A7-9A19-EBCBC1D09248}" type="presParOf" srcId="{406F16A0-405A-4C28-9A85-B642D424C6E8}" destId="{C6C75333-E024-42F0-87B2-A68503C4C648}" srcOrd="5" destOrd="0" presId="urn:microsoft.com/office/officeart/2005/8/layout/list1"/>
    <dgm:cxn modelId="{D92E7060-01C1-4319-9088-4BFF07E6BEFB}" type="presParOf" srcId="{406F16A0-405A-4C28-9A85-B642D424C6E8}" destId="{68DA43B5-57AC-44B0-AEB5-4F3BC40D61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7C7C1-05D6-49FD-B543-A5FC72A77D7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9B1522A-0FC5-4FEE-B261-8AEF64DABB21}">
      <dgm:prSet custT="1"/>
      <dgm:spPr/>
      <dgm:t>
        <a:bodyPr/>
        <a:lstStyle/>
        <a:p>
          <a:pPr>
            <a:spcAft>
              <a:spcPts val="0"/>
            </a:spcAft>
            <a:buFont typeface="Arial" panose="020B0604020202020204" pitchFamily="34" charset="0"/>
            <a:buNone/>
          </a:pPr>
          <a:r>
            <a:rPr lang="en-US" sz="2400">
              <a:solidFill>
                <a:schemeClr val="tx1"/>
              </a:solidFill>
              <a:latin typeface="Trade Gothic Next HvyCd" panose="020B0906040303020004" pitchFamily="34" charset="0"/>
              <a:cs typeface="Calibri" panose="020F0502020204030204" pitchFamily="34" charset="0"/>
            </a:rPr>
            <a:t> </a:t>
          </a:r>
        </a:p>
        <a:p>
          <a:pPr>
            <a:spcAft>
              <a:spcPct val="35000"/>
            </a:spcAft>
            <a:buFont typeface="Arial" panose="020B0604020202020204" pitchFamily="34" charset="0"/>
            <a:buChar char="•"/>
          </a:pPr>
          <a:r>
            <a:rPr lang="en-US" sz="2400">
              <a:solidFill>
                <a:schemeClr val="tx1"/>
              </a:solidFill>
              <a:latin typeface="Trade Gothic Next HvyCd" panose="020B0906040303020004" pitchFamily="34" charset="0"/>
              <a:cs typeface="Calibri" panose="020F0502020204030204" pitchFamily="34" charset="0"/>
            </a:rPr>
            <a:t>• In 2023, 11% of Delawareans were current smokers, almost the same as nationally 12%.</a:t>
          </a:r>
        </a:p>
        <a:p>
          <a:pPr>
            <a:spcAft>
              <a:spcPct val="35000"/>
            </a:spcAft>
            <a:buFont typeface="Arial" panose="020B0604020202020204" pitchFamily="34" charset="0"/>
            <a:buChar char="•"/>
          </a:pPr>
          <a:r>
            <a:rPr lang="en-US" sz="2400">
              <a:solidFill>
                <a:schemeClr val="tx1"/>
              </a:solidFill>
              <a:latin typeface="Trade Gothic Next HvyCd" panose="020B0906040303020004" pitchFamily="34" charset="0"/>
              <a:cs typeface="Calibri" panose="020F0502020204030204" pitchFamily="34" charset="0"/>
            </a:rPr>
            <a:t>• Contributes to many cancers including lung, esophagus, kidney, urinary bladder, stomach, and pancreas.</a:t>
          </a:r>
        </a:p>
      </dgm:t>
    </dgm:pt>
    <dgm:pt modelId="{688924B1-CFD5-45B8-B9EA-9BBC72D604FE}" type="parTrans" cxnId="{A7BDC0BD-820B-4663-8120-B50BC65E238C}">
      <dgm:prSet/>
      <dgm:spPr/>
      <dgm:t>
        <a:bodyPr/>
        <a:lstStyle/>
        <a:p>
          <a:endParaRPr lang="en-US"/>
        </a:p>
      </dgm:t>
    </dgm:pt>
    <dgm:pt modelId="{87BA58AE-F58C-4CFF-8E88-3D6615779527}" type="sibTrans" cxnId="{A7BDC0BD-820B-4663-8120-B50BC65E238C}">
      <dgm:prSet/>
      <dgm:spPr/>
      <dgm:t>
        <a:bodyPr/>
        <a:lstStyle/>
        <a:p>
          <a:endParaRPr lang="en-US"/>
        </a:p>
      </dgm:t>
    </dgm:pt>
    <dgm:pt modelId="{19ACD69A-EFBF-4204-9388-2176D99B9AC6}">
      <dgm:prSet custT="1"/>
      <dgm:spPr/>
      <dgm:t>
        <a:bodyPr/>
        <a:lstStyle/>
        <a:p>
          <a:r>
            <a:rPr lang="en-US" sz="2400">
              <a:solidFill>
                <a:schemeClr val="tx1"/>
              </a:solidFill>
              <a:latin typeface="Trade Gothic Next HvyCd" panose="020B0906040303020004" pitchFamily="34" charset="0"/>
              <a:cs typeface="Calibri" panose="020F0502020204030204" pitchFamily="34" charset="0"/>
            </a:rPr>
            <a:t>• </a:t>
          </a:r>
          <a:r>
            <a:rPr lang="en-US" altLang="en-US" sz="2400">
              <a:solidFill>
                <a:schemeClr val="tx1"/>
              </a:solidFill>
              <a:latin typeface="Trade Gothic Next HvyCd" panose="020B0906040303020004" pitchFamily="34" charset="0"/>
              <a:cs typeface="Calibri" panose="020F0502020204030204" pitchFamily="34" charset="0"/>
            </a:rPr>
            <a:t>In 2023, 71% of Delawareans 18 years of age and older were overweight or obese, compared to 69% nationally.</a:t>
          </a:r>
        </a:p>
      </dgm:t>
    </dgm:pt>
    <dgm:pt modelId="{D3FF5143-8F06-4580-81F9-ADE8C9BAD526}" type="parTrans" cxnId="{F8673B5D-40EE-438F-B352-D10F100D4AD2}">
      <dgm:prSet/>
      <dgm:spPr/>
      <dgm:t>
        <a:bodyPr/>
        <a:lstStyle/>
        <a:p>
          <a:endParaRPr lang="en-US"/>
        </a:p>
      </dgm:t>
    </dgm:pt>
    <dgm:pt modelId="{E8A490EA-BFF2-492D-9DFF-75B7E7CD73EF}" type="sibTrans" cxnId="{F8673B5D-40EE-438F-B352-D10F100D4AD2}">
      <dgm:prSet/>
      <dgm:spPr/>
      <dgm:t>
        <a:bodyPr/>
        <a:lstStyle/>
        <a:p>
          <a:endParaRPr lang="en-US"/>
        </a:p>
      </dgm:t>
    </dgm:pt>
    <dgm:pt modelId="{4A62A42C-3440-4C3A-9CF6-527C24E65203}">
      <dgm:prSet phldrT="[Text]" custT="1"/>
      <dgm:spPr>
        <a:noFill/>
        <a:ln>
          <a:noFill/>
        </a:ln>
      </dgm:spPr>
      <dgm:t>
        <a:bodyPr/>
        <a:lstStyle/>
        <a:p>
          <a:endParaRPr lang="en-US" sz="2300">
            <a:solidFill>
              <a:schemeClr val="tx1"/>
            </a:solidFill>
            <a:latin typeface="Trade Gothic Next HvyCd" panose="020B0906040303020004" pitchFamily="34" charset="0"/>
          </a:endParaRPr>
        </a:p>
      </dgm:t>
    </dgm:pt>
    <dgm:pt modelId="{72EC4EA3-2821-4DEB-8AEA-71093D12E426}" type="sibTrans" cxnId="{A3E80CDE-ED87-4D1D-AE33-01EE4BC6EF51}">
      <dgm:prSet/>
      <dgm:spPr/>
      <dgm:t>
        <a:bodyPr/>
        <a:lstStyle/>
        <a:p>
          <a:endParaRPr lang="en-US"/>
        </a:p>
      </dgm:t>
    </dgm:pt>
    <dgm:pt modelId="{DEE74724-BF2D-4795-8A32-CFD551A53694}" type="parTrans" cxnId="{A3E80CDE-ED87-4D1D-AE33-01EE4BC6EF51}">
      <dgm:prSet/>
      <dgm:spPr/>
      <dgm:t>
        <a:bodyPr/>
        <a:lstStyle/>
        <a:p>
          <a:endParaRPr lang="en-US"/>
        </a:p>
      </dgm:t>
    </dgm:pt>
    <dgm:pt modelId="{4B29546A-012C-4E1D-852A-DB97515AD270}">
      <dgm:prSet phldrT="[Text]" custT="1"/>
      <dgm:spPr>
        <a:noFill/>
        <a:ln>
          <a:noFill/>
        </a:ln>
      </dgm:spPr>
      <dgm:t>
        <a:bodyPr/>
        <a:lstStyle/>
        <a:p>
          <a:endParaRPr lang="en-US" sz="2400" b="1">
            <a:solidFill>
              <a:schemeClr val="tx1"/>
            </a:solidFill>
            <a:latin typeface="Trade Gothic Next HvyCd" panose="020B0906040303020004" pitchFamily="34" charset="0"/>
          </a:endParaRPr>
        </a:p>
      </dgm:t>
    </dgm:pt>
    <dgm:pt modelId="{B322CC59-E14B-44F8-9710-56A8A5D24673}" type="sibTrans" cxnId="{F283E164-D10E-430E-8D8F-6D0DE853E850}">
      <dgm:prSet/>
      <dgm:spPr/>
      <dgm:t>
        <a:bodyPr/>
        <a:lstStyle/>
        <a:p>
          <a:endParaRPr lang="en-US"/>
        </a:p>
      </dgm:t>
    </dgm:pt>
    <dgm:pt modelId="{8DE19987-CBFB-4659-B418-B75ED7FD7C34}" type="parTrans" cxnId="{F283E164-D10E-430E-8D8F-6D0DE853E850}">
      <dgm:prSet/>
      <dgm:spPr/>
      <dgm:t>
        <a:bodyPr/>
        <a:lstStyle/>
        <a:p>
          <a:endParaRPr lang="en-US"/>
        </a:p>
      </dgm:t>
    </dgm:pt>
    <dgm:pt modelId="{326A4045-D490-4169-8F84-13B8076AF40B}" type="pres">
      <dgm:prSet presAssocID="{0C17C7C1-05D6-49FD-B543-A5FC72A77D7A}" presName="list" presStyleCnt="0">
        <dgm:presLayoutVars>
          <dgm:dir/>
          <dgm:animLvl val="lvl"/>
        </dgm:presLayoutVars>
      </dgm:prSet>
      <dgm:spPr/>
    </dgm:pt>
    <dgm:pt modelId="{AA95048D-BB88-400B-B6C7-523447B9AB76}" type="pres">
      <dgm:prSet presAssocID="{4B29546A-012C-4E1D-852A-DB97515AD270}" presName="posSpace" presStyleCnt="0"/>
      <dgm:spPr/>
    </dgm:pt>
    <dgm:pt modelId="{C74FC371-7EA6-41A7-8885-4D9C365F215B}" type="pres">
      <dgm:prSet presAssocID="{4B29546A-012C-4E1D-852A-DB97515AD270}" presName="vertFlow" presStyleCnt="0"/>
      <dgm:spPr/>
    </dgm:pt>
    <dgm:pt modelId="{21A9F2D5-82FA-46F9-BF98-4DFD7AC044EB}" type="pres">
      <dgm:prSet presAssocID="{4B29546A-012C-4E1D-852A-DB97515AD270}" presName="topSpace" presStyleCnt="0"/>
      <dgm:spPr/>
    </dgm:pt>
    <dgm:pt modelId="{D2537D2B-D896-4B2E-97FB-0D9F707ADE82}" type="pres">
      <dgm:prSet presAssocID="{4B29546A-012C-4E1D-852A-DB97515AD270}" presName="firstComp" presStyleCnt="0"/>
      <dgm:spPr/>
    </dgm:pt>
    <dgm:pt modelId="{065758B7-ADFF-4CF8-B8F3-D5194CD1F0AE}" type="pres">
      <dgm:prSet presAssocID="{4B29546A-012C-4E1D-852A-DB97515AD270}" presName="firstChild" presStyleLbl="bgAccFollowNode1" presStyleIdx="0" presStyleCnt="2" custScaleX="107699" custScaleY="205315" custLinFactNeighborX="-28357" custLinFactNeighborY="-11431"/>
      <dgm:spPr/>
    </dgm:pt>
    <dgm:pt modelId="{4564738A-6A40-4517-A230-6EC67CC9526A}" type="pres">
      <dgm:prSet presAssocID="{4B29546A-012C-4E1D-852A-DB97515AD270}" presName="firstChildTx" presStyleLbl="bgAccFollowNode1" presStyleIdx="0" presStyleCnt="2">
        <dgm:presLayoutVars>
          <dgm:bulletEnabled val="1"/>
        </dgm:presLayoutVars>
      </dgm:prSet>
      <dgm:spPr/>
    </dgm:pt>
    <dgm:pt modelId="{E92E3736-257A-4B0D-86C4-81D5C675B8B7}" type="pres">
      <dgm:prSet presAssocID="{4B29546A-012C-4E1D-852A-DB97515AD270}" presName="negSpace" presStyleCnt="0"/>
      <dgm:spPr/>
    </dgm:pt>
    <dgm:pt modelId="{D6D8FF0D-7E30-4BBD-811F-C405722F17E4}" type="pres">
      <dgm:prSet presAssocID="{4B29546A-012C-4E1D-852A-DB97515AD270}" presName="circle" presStyleLbl="node1" presStyleIdx="0" presStyleCnt="2" custScaleX="40906" custScaleY="11704" custLinFactNeighborX="-42380" custLinFactNeighborY="-34151"/>
      <dgm:spPr>
        <a:prstGeom prst="ellipse">
          <a:avLst/>
        </a:prstGeom>
      </dgm:spPr>
    </dgm:pt>
    <dgm:pt modelId="{29DE4BC9-6D9C-4BCD-BBAD-F81F1AC35A61}" type="pres">
      <dgm:prSet presAssocID="{B322CC59-E14B-44F8-9710-56A8A5D24673}" presName="transSpace" presStyleCnt="0"/>
      <dgm:spPr/>
    </dgm:pt>
    <dgm:pt modelId="{F4865712-F470-44E1-B50D-A91D04ABC810}" type="pres">
      <dgm:prSet presAssocID="{4A62A42C-3440-4C3A-9CF6-527C24E65203}" presName="posSpace" presStyleCnt="0"/>
      <dgm:spPr/>
    </dgm:pt>
    <dgm:pt modelId="{33D54A86-2BE3-45F6-870F-474EB0788D3C}" type="pres">
      <dgm:prSet presAssocID="{4A62A42C-3440-4C3A-9CF6-527C24E65203}" presName="vertFlow" presStyleCnt="0"/>
      <dgm:spPr/>
    </dgm:pt>
    <dgm:pt modelId="{D32B9C63-2B06-4CC2-8C6B-84A9CEBACCD9}" type="pres">
      <dgm:prSet presAssocID="{4A62A42C-3440-4C3A-9CF6-527C24E65203}" presName="topSpace" presStyleCnt="0"/>
      <dgm:spPr/>
    </dgm:pt>
    <dgm:pt modelId="{DE75300F-46D2-4324-802B-EF680E64153F}" type="pres">
      <dgm:prSet presAssocID="{4A62A42C-3440-4C3A-9CF6-527C24E65203}" presName="firstComp" presStyleCnt="0"/>
      <dgm:spPr/>
    </dgm:pt>
    <dgm:pt modelId="{1F1FE6CA-AE25-4C20-ADE1-12F82129C295}" type="pres">
      <dgm:prSet presAssocID="{4A62A42C-3440-4C3A-9CF6-527C24E65203}" presName="firstChild" presStyleLbl="bgAccFollowNode1" presStyleIdx="1" presStyleCnt="2" custScaleX="98815" custScaleY="167338" custLinFactNeighborX="-17350" custLinFactNeighborY="-14358"/>
      <dgm:spPr/>
    </dgm:pt>
    <dgm:pt modelId="{F1B5CB37-9558-407F-A7F9-66AEC634564C}" type="pres">
      <dgm:prSet presAssocID="{4A62A42C-3440-4C3A-9CF6-527C24E65203}" presName="firstChildTx" presStyleLbl="bgAccFollowNode1" presStyleIdx="1" presStyleCnt="2">
        <dgm:presLayoutVars>
          <dgm:bulletEnabled val="1"/>
        </dgm:presLayoutVars>
      </dgm:prSet>
      <dgm:spPr/>
    </dgm:pt>
    <dgm:pt modelId="{C6AA259C-68F0-41D7-B8BD-0EAD6063D5B2}" type="pres">
      <dgm:prSet presAssocID="{4A62A42C-3440-4C3A-9CF6-527C24E65203}" presName="negSpace" presStyleCnt="0"/>
      <dgm:spPr/>
    </dgm:pt>
    <dgm:pt modelId="{2DE9DE95-25B7-4600-BE8E-BCCEDB5D6E8C}" type="pres">
      <dgm:prSet presAssocID="{4A62A42C-3440-4C3A-9CF6-527C24E65203}" presName="circle" presStyleLbl="node1" presStyleIdx="1" presStyleCnt="2" custScaleX="106292" custScaleY="28216" custLinFactNeighborX="-3891" custLinFactNeighborY="-75274"/>
      <dgm:spPr/>
    </dgm:pt>
  </dgm:ptLst>
  <dgm:cxnLst>
    <dgm:cxn modelId="{D09A110C-AF63-4C56-94C9-52E82348D34A}" type="presOf" srcId="{19ACD69A-EFBF-4204-9388-2176D99B9AC6}" destId="{F1B5CB37-9558-407F-A7F9-66AEC634564C}" srcOrd="1" destOrd="0" presId="urn:microsoft.com/office/officeart/2005/8/layout/hList9"/>
    <dgm:cxn modelId="{3070A10E-D971-4C81-A55C-3FB5289CF1FD}" type="presOf" srcId="{0C17C7C1-05D6-49FD-B543-A5FC72A77D7A}" destId="{326A4045-D490-4169-8F84-13B8076AF40B}" srcOrd="0" destOrd="0" presId="urn:microsoft.com/office/officeart/2005/8/layout/hList9"/>
    <dgm:cxn modelId="{B910D310-1FFC-4549-B133-5169E63DAB4A}" type="presOf" srcId="{4B29546A-012C-4E1D-852A-DB97515AD270}" destId="{D6D8FF0D-7E30-4BBD-811F-C405722F17E4}" srcOrd="0" destOrd="0" presId="urn:microsoft.com/office/officeart/2005/8/layout/hList9"/>
    <dgm:cxn modelId="{F8673B5D-40EE-438F-B352-D10F100D4AD2}" srcId="{4A62A42C-3440-4C3A-9CF6-527C24E65203}" destId="{19ACD69A-EFBF-4204-9388-2176D99B9AC6}" srcOrd="0" destOrd="0" parTransId="{D3FF5143-8F06-4580-81F9-ADE8C9BAD526}" sibTransId="{E8A490EA-BFF2-492D-9DFF-75B7E7CD73EF}"/>
    <dgm:cxn modelId="{F283E164-D10E-430E-8D8F-6D0DE853E850}" srcId="{0C17C7C1-05D6-49FD-B543-A5FC72A77D7A}" destId="{4B29546A-012C-4E1D-852A-DB97515AD270}" srcOrd="0" destOrd="0" parTransId="{8DE19987-CBFB-4659-B418-B75ED7FD7C34}" sibTransId="{B322CC59-E14B-44F8-9710-56A8A5D24673}"/>
    <dgm:cxn modelId="{5AB49965-322C-4578-9F67-BB134A2DDCE5}" type="presOf" srcId="{4A62A42C-3440-4C3A-9CF6-527C24E65203}" destId="{2DE9DE95-25B7-4600-BE8E-BCCEDB5D6E8C}" srcOrd="0" destOrd="0" presId="urn:microsoft.com/office/officeart/2005/8/layout/hList9"/>
    <dgm:cxn modelId="{363CFF6A-A4CC-4ACA-A0E1-F798BCB08480}" type="presOf" srcId="{19ACD69A-EFBF-4204-9388-2176D99B9AC6}" destId="{1F1FE6CA-AE25-4C20-ADE1-12F82129C295}" srcOrd="0" destOrd="0" presId="urn:microsoft.com/office/officeart/2005/8/layout/hList9"/>
    <dgm:cxn modelId="{2B1A9B93-CFC2-4BF0-93C6-900D5F57BBA8}" type="presOf" srcId="{A9B1522A-0FC5-4FEE-B261-8AEF64DABB21}" destId="{065758B7-ADFF-4CF8-B8F3-D5194CD1F0AE}" srcOrd="0" destOrd="0" presId="urn:microsoft.com/office/officeart/2005/8/layout/hList9"/>
    <dgm:cxn modelId="{A7BDC0BD-820B-4663-8120-B50BC65E238C}" srcId="{4B29546A-012C-4E1D-852A-DB97515AD270}" destId="{A9B1522A-0FC5-4FEE-B261-8AEF64DABB21}" srcOrd="0" destOrd="0" parTransId="{688924B1-CFD5-45B8-B9EA-9BBC72D604FE}" sibTransId="{87BA58AE-F58C-4CFF-8E88-3D6615779527}"/>
    <dgm:cxn modelId="{4BBD9FD4-307D-489A-A657-9E7ECEC5F02F}" type="presOf" srcId="{A9B1522A-0FC5-4FEE-B261-8AEF64DABB21}" destId="{4564738A-6A40-4517-A230-6EC67CC9526A}" srcOrd="1" destOrd="0" presId="urn:microsoft.com/office/officeart/2005/8/layout/hList9"/>
    <dgm:cxn modelId="{A3E80CDE-ED87-4D1D-AE33-01EE4BC6EF51}" srcId="{0C17C7C1-05D6-49FD-B543-A5FC72A77D7A}" destId="{4A62A42C-3440-4C3A-9CF6-527C24E65203}" srcOrd="1" destOrd="0" parTransId="{DEE74724-BF2D-4795-8A32-CFD551A53694}" sibTransId="{72EC4EA3-2821-4DEB-8AEA-71093D12E426}"/>
    <dgm:cxn modelId="{B7FC2FFF-59FD-41CA-821C-3A5A6DA57750}" type="presParOf" srcId="{326A4045-D490-4169-8F84-13B8076AF40B}" destId="{AA95048D-BB88-400B-B6C7-523447B9AB76}" srcOrd="0" destOrd="0" presId="urn:microsoft.com/office/officeart/2005/8/layout/hList9"/>
    <dgm:cxn modelId="{EE432B30-F71A-40D4-8C70-BB22460481B6}" type="presParOf" srcId="{326A4045-D490-4169-8F84-13B8076AF40B}" destId="{C74FC371-7EA6-41A7-8885-4D9C365F215B}" srcOrd="1" destOrd="0" presId="urn:microsoft.com/office/officeart/2005/8/layout/hList9"/>
    <dgm:cxn modelId="{2931E3A3-B56F-49BA-B4F3-BB51A89EF009}" type="presParOf" srcId="{C74FC371-7EA6-41A7-8885-4D9C365F215B}" destId="{21A9F2D5-82FA-46F9-BF98-4DFD7AC044EB}" srcOrd="0" destOrd="0" presId="urn:microsoft.com/office/officeart/2005/8/layout/hList9"/>
    <dgm:cxn modelId="{9F1BC4A4-350A-4DF0-82E5-68ADB4EAC716}" type="presParOf" srcId="{C74FC371-7EA6-41A7-8885-4D9C365F215B}" destId="{D2537D2B-D896-4B2E-97FB-0D9F707ADE82}" srcOrd="1" destOrd="0" presId="urn:microsoft.com/office/officeart/2005/8/layout/hList9"/>
    <dgm:cxn modelId="{2019F782-4241-4046-B9D1-62C27240FA2C}" type="presParOf" srcId="{D2537D2B-D896-4B2E-97FB-0D9F707ADE82}" destId="{065758B7-ADFF-4CF8-B8F3-D5194CD1F0AE}" srcOrd="0" destOrd="0" presId="urn:microsoft.com/office/officeart/2005/8/layout/hList9"/>
    <dgm:cxn modelId="{0863F67F-B351-4B8A-B12A-E8DC66BE14E4}" type="presParOf" srcId="{D2537D2B-D896-4B2E-97FB-0D9F707ADE82}" destId="{4564738A-6A40-4517-A230-6EC67CC9526A}" srcOrd="1" destOrd="0" presId="urn:microsoft.com/office/officeart/2005/8/layout/hList9"/>
    <dgm:cxn modelId="{6999F15B-B618-446C-92DB-734655E503FA}" type="presParOf" srcId="{326A4045-D490-4169-8F84-13B8076AF40B}" destId="{E92E3736-257A-4B0D-86C4-81D5C675B8B7}" srcOrd="2" destOrd="0" presId="urn:microsoft.com/office/officeart/2005/8/layout/hList9"/>
    <dgm:cxn modelId="{803B7755-B95C-4502-895C-8D4C88BD6222}" type="presParOf" srcId="{326A4045-D490-4169-8F84-13B8076AF40B}" destId="{D6D8FF0D-7E30-4BBD-811F-C405722F17E4}" srcOrd="3" destOrd="0" presId="urn:microsoft.com/office/officeart/2005/8/layout/hList9"/>
    <dgm:cxn modelId="{B88C0113-0533-4BCA-9E13-5F25CB8C710F}" type="presParOf" srcId="{326A4045-D490-4169-8F84-13B8076AF40B}" destId="{29DE4BC9-6D9C-4BCD-BBAD-F81F1AC35A61}" srcOrd="4" destOrd="0" presId="urn:microsoft.com/office/officeart/2005/8/layout/hList9"/>
    <dgm:cxn modelId="{C431B155-AE88-45D3-AD8D-112F24D22108}" type="presParOf" srcId="{326A4045-D490-4169-8F84-13B8076AF40B}" destId="{F4865712-F470-44E1-B50D-A91D04ABC810}" srcOrd="5" destOrd="0" presId="urn:microsoft.com/office/officeart/2005/8/layout/hList9"/>
    <dgm:cxn modelId="{C2805426-C276-48CC-8558-5F756DD3B047}" type="presParOf" srcId="{326A4045-D490-4169-8F84-13B8076AF40B}" destId="{33D54A86-2BE3-45F6-870F-474EB0788D3C}" srcOrd="6" destOrd="0" presId="urn:microsoft.com/office/officeart/2005/8/layout/hList9"/>
    <dgm:cxn modelId="{A5284610-EAEA-4C4D-852E-0A6D0400725B}" type="presParOf" srcId="{33D54A86-2BE3-45F6-870F-474EB0788D3C}" destId="{D32B9C63-2B06-4CC2-8C6B-84A9CEBACCD9}" srcOrd="0" destOrd="0" presId="urn:microsoft.com/office/officeart/2005/8/layout/hList9"/>
    <dgm:cxn modelId="{B0B5A75B-7145-4CE1-9E3C-B032A1F4EAAA}" type="presParOf" srcId="{33D54A86-2BE3-45F6-870F-474EB0788D3C}" destId="{DE75300F-46D2-4324-802B-EF680E64153F}" srcOrd="1" destOrd="0" presId="urn:microsoft.com/office/officeart/2005/8/layout/hList9"/>
    <dgm:cxn modelId="{439F3EDD-292C-4AC2-AE01-010C8730D347}" type="presParOf" srcId="{DE75300F-46D2-4324-802B-EF680E64153F}" destId="{1F1FE6CA-AE25-4C20-ADE1-12F82129C295}" srcOrd="0" destOrd="0" presId="urn:microsoft.com/office/officeart/2005/8/layout/hList9"/>
    <dgm:cxn modelId="{64134FAD-B336-4B3B-A0EE-79B0A1794284}" type="presParOf" srcId="{DE75300F-46D2-4324-802B-EF680E64153F}" destId="{F1B5CB37-9558-407F-A7F9-66AEC634564C}" srcOrd="1" destOrd="0" presId="urn:microsoft.com/office/officeart/2005/8/layout/hList9"/>
    <dgm:cxn modelId="{5D87DAB9-A9F6-40B9-B133-8D23054B94E8}" type="presParOf" srcId="{326A4045-D490-4169-8F84-13B8076AF40B}" destId="{C6AA259C-68F0-41D7-B8BD-0EAD6063D5B2}" srcOrd="7" destOrd="0" presId="urn:microsoft.com/office/officeart/2005/8/layout/hList9"/>
    <dgm:cxn modelId="{3EF5284D-C457-4F81-AF6B-29EE8BAE03BB}" type="presParOf" srcId="{326A4045-D490-4169-8F84-13B8076AF40B}" destId="{2DE9DE95-25B7-4600-BE8E-BCCEDB5D6E8C}" srcOrd="8" destOrd="0" presId="urn:microsoft.com/office/officeart/2005/8/layout/hList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17C7C1-05D6-49FD-B543-A5FC72A77D7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4B29546A-012C-4E1D-852A-DB97515AD270}">
      <dgm:prSet phldrT="[Text]" custT="1"/>
      <dgm:spPr>
        <a:noFill/>
        <a:ln>
          <a:noFill/>
        </a:ln>
      </dgm:spPr>
      <dgm:t>
        <a:bodyPr/>
        <a:lstStyle/>
        <a:p>
          <a:endParaRPr lang="en-US" sz="2400" b="1">
            <a:solidFill>
              <a:schemeClr val="tx1"/>
            </a:solidFill>
            <a:latin typeface="Trade Gothic Next HvyCd" panose="020B0906040303020004" pitchFamily="34" charset="0"/>
          </a:endParaRPr>
        </a:p>
      </dgm:t>
    </dgm:pt>
    <dgm:pt modelId="{8DE19987-CBFB-4659-B418-B75ED7FD7C34}" type="parTrans" cxnId="{F283E164-D10E-430E-8D8F-6D0DE853E850}">
      <dgm:prSet/>
      <dgm:spPr/>
      <dgm:t>
        <a:bodyPr/>
        <a:lstStyle/>
        <a:p>
          <a:endParaRPr lang="en-US"/>
        </a:p>
      </dgm:t>
    </dgm:pt>
    <dgm:pt modelId="{B322CC59-E14B-44F8-9710-56A8A5D24673}" type="sibTrans" cxnId="{F283E164-D10E-430E-8D8F-6D0DE853E850}">
      <dgm:prSet/>
      <dgm:spPr/>
      <dgm:t>
        <a:bodyPr/>
        <a:lstStyle/>
        <a:p>
          <a:endParaRPr lang="en-US"/>
        </a:p>
      </dgm:t>
    </dgm:pt>
    <dgm:pt modelId="{A9B1522A-0FC5-4FEE-B261-8AEF64DABB21}">
      <dgm:prSet custT="1"/>
      <dgm:spPr/>
      <dgm:t>
        <a:bodyPr/>
        <a:lstStyle/>
        <a:p>
          <a:r>
            <a:rPr lang="en-US" sz="2400">
              <a:solidFill>
                <a:schemeClr val="tx1"/>
              </a:solidFill>
              <a:latin typeface="Trade Gothic Next HvyCd" panose="020B0906040303020004" pitchFamily="34" charset="0"/>
              <a:cs typeface="Calibri" panose="020F0502020204030204" pitchFamily="34" charset="0"/>
            </a:rPr>
            <a:t>• In 2023, 74% of adults 18 years of age and older participated in any physical activities in the past month, which is lower compared to 76% nationally.</a:t>
          </a:r>
        </a:p>
      </dgm:t>
    </dgm:pt>
    <dgm:pt modelId="{688924B1-CFD5-45B8-B9EA-9BBC72D604FE}" type="parTrans" cxnId="{A7BDC0BD-820B-4663-8120-B50BC65E238C}">
      <dgm:prSet/>
      <dgm:spPr/>
      <dgm:t>
        <a:bodyPr/>
        <a:lstStyle/>
        <a:p>
          <a:endParaRPr lang="en-US"/>
        </a:p>
      </dgm:t>
    </dgm:pt>
    <dgm:pt modelId="{87BA58AE-F58C-4CFF-8E88-3D6615779527}" type="sibTrans" cxnId="{A7BDC0BD-820B-4663-8120-B50BC65E238C}">
      <dgm:prSet/>
      <dgm:spPr/>
      <dgm:t>
        <a:bodyPr/>
        <a:lstStyle/>
        <a:p>
          <a:endParaRPr lang="en-US"/>
        </a:p>
      </dgm:t>
    </dgm:pt>
    <dgm:pt modelId="{19ACD69A-EFBF-4204-9388-2176D99B9AC6}">
      <dgm:prSet custT="1"/>
      <dgm:spPr/>
      <dgm:t>
        <a:bodyPr/>
        <a:lstStyle/>
        <a:p>
          <a:r>
            <a:rPr lang="en-US" sz="2400">
              <a:solidFill>
                <a:schemeClr val="tx1"/>
              </a:solidFill>
              <a:latin typeface="Trade Gothic Next HvyCd" panose="020B0906040303020004" pitchFamily="34" charset="0"/>
              <a:cs typeface="Calibri" panose="020F0502020204030204" pitchFamily="34" charset="0"/>
            </a:rPr>
            <a:t>• </a:t>
          </a:r>
          <a:r>
            <a:rPr lang="en-US" altLang="en-US" sz="2400">
              <a:solidFill>
                <a:schemeClr val="tx1"/>
              </a:solidFill>
              <a:latin typeface="Trade Gothic Next HvyCd" panose="020B0906040303020004" pitchFamily="34" charset="0"/>
              <a:cs typeface="Calibri" panose="020F0502020204030204" pitchFamily="34" charset="0"/>
            </a:rPr>
            <a:t>In 2021, 40% of adults consumed fruit less than one time per day, the same as nationally.</a:t>
          </a:r>
        </a:p>
      </dgm:t>
    </dgm:pt>
    <dgm:pt modelId="{D3FF5143-8F06-4580-81F9-ADE8C9BAD526}" type="parTrans" cxnId="{F8673B5D-40EE-438F-B352-D10F100D4AD2}">
      <dgm:prSet/>
      <dgm:spPr/>
      <dgm:t>
        <a:bodyPr/>
        <a:lstStyle/>
        <a:p>
          <a:endParaRPr lang="en-US"/>
        </a:p>
      </dgm:t>
    </dgm:pt>
    <dgm:pt modelId="{E8A490EA-BFF2-492D-9DFF-75B7E7CD73EF}" type="sibTrans" cxnId="{F8673B5D-40EE-438F-B352-D10F100D4AD2}">
      <dgm:prSet/>
      <dgm:spPr/>
      <dgm:t>
        <a:bodyPr/>
        <a:lstStyle/>
        <a:p>
          <a:endParaRPr lang="en-US"/>
        </a:p>
      </dgm:t>
    </dgm:pt>
    <dgm:pt modelId="{4A62A42C-3440-4C3A-9CF6-527C24E65203}">
      <dgm:prSet phldrT="[Text]" custT="1"/>
      <dgm:spPr>
        <a:noFill/>
        <a:ln>
          <a:noFill/>
        </a:ln>
      </dgm:spPr>
      <dgm:t>
        <a:bodyPr/>
        <a:lstStyle/>
        <a:p>
          <a:endParaRPr lang="en-US" sz="2300">
            <a:solidFill>
              <a:schemeClr val="tx1"/>
            </a:solidFill>
            <a:latin typeface="Trade Gothic Next HvyCd" panose="020B0906040303020004" pitchFamily="34" charset="0"/>
          </a:endParaRPr>
        </a:p>
      </dgm:t>
    </dgm:pt>
    <dgm:pt modelId="{72EC4EA3-2821-4DEB-8AEA-71093D12E426}" type="sibTrans" cxnId="{A3E80CDE-ED87-4D1D-AE33-01EE4BC6EF51}">
      <dgm:prSet/>
      <dgm:spPr/>
      <dgm:t>
        <a:bodyPr/>
        <a:lstStyle/>
        <a:p>
          <a:endParaRPr lang="en-US"/>
        </a:p>
      </dgm:t>
    </dgm:pt>
    <dgm:pt modelId="{DEE74724-BF2D-4795-8A32-CFD551A53694}" type="parTrans" cxnId="{A3E80CDE-ED87-4D1D-AE33-01EE4BC6EF51}">
      <dgm:prSet/>
      <dgm:spPr/>
      <dgm:t>
        <a:bodyPr/>
        <a:lstStyle/>
        <a:p>
          <a:endParaRPr lang="en-US"/>
        </a:p>
      </dgm:t>
    </dgm:pt>
    <dgm:pt modelId="{326A4045-D490-4169-8F84-13B8076AF40B}" type="pres">
      <dgm:prSet presAssocID="{0C17C7C1-05D6-49FD-B543-A5FC72A77D7A}" presName="list" presStyleCnt="0">
        <dgm:presLayoutVars>
          <dgm:dir/>
          <dgm:animLvl val="lvl"/>
        </dgm:presLayoutVars>
      </dgm:prSet>
      <dgm:spPr/>
    </dgm:pt>
    <dgm:pt modelId="{AA95048D-BB88-400B-B6C7-523447B9AB76}" type="pres">
      <dgm:prSet presAssocID="{4B29546A-012C-4E1D-852A-DB97515AD270}" presName="posSpace" presStyleCnt="0"/>
      <dgm:spPr/>
    </dgm:pt>
    <dgm:pt modelId="{C74FC371-7EA6-41A7-8885-4D9C365F215B}" type="pres">
      <dgm:prSet presAssocID="{4B29546A-012C-4E1D-852A-DB97515AD270}" presName="vertFlow" presStyleCnt="0"/>
      <dgm:spPr/>
    </dgm:pt>
    <dgm:pt modelId="{21A9F2D5-82FA-46F9-BF98-4DFD7AC044EB}" type="pres">
      <dgm:prSet presAssocID="{4B29546A-012C-4E1D-852A-DB97515AD270}" presName="topSpace" presStyleCnt="0"/>
      <dgm:spPr/>
    </dgm:pt>
    <dgm:pt modelId="{D2537D2B-D896-4B2E-97FB-0D9F707ADE82}" type="pres">
      <dgm:prSet presAssocID="{4B29546A-012C-4E1D-852A-DB97515AD270}" presName="firstComp" presStyleCnt="0"/>
      <dgm:spPr/>
    </dgm:pt>
    <dgm:pt modelId="{065758B7-ADFF-4CF8-B8F3-D5194CD1F0AE}" type="pres">
      <dgm:prSet presAssocID="{4B29546A-012C-4E1D-852A-DB97515AD270}" presName="firstChild" presStyleLbl="bgAccFollowNode1" presStyleIdx="0" presStyleCnt="2" custScaleX="106902" custScaleY="167999" custLinFactNeighborX="-14232" custLinFactNeighborY="-10816"/>
      <dgm:spPr/>
    </dgm:pt>
    <dgm:pt modelId="{4564738A-6A40-4517-A230-6EC67CC9526A}" type="pres">
      <dgm:prSet presAssocID="{4B29546A-012C-4E1D-852A-DB97515AD270}" presName="firstChildTx" presStyleLbl="bgAccFollowNode1" presStyleIdx="0" presStyleCnt="2">
        <dgm:presLayoutVars>
          <dgm:bulletEnabled val="1"/>
        </dgm:presLayoutVars>
      </dgm:prSet>
      <dgm:spPr/>
    </dgm:pt>
    <dgm:pt modelId="{E92E3736-257A-4B0D-86C4-81D5C675B8B7}" type="pres">
      <dgm:prSet presAssocID="{4B29546A-012C-4E1D-852A-DB97515AD270}" presName="negSpace" presStyleCnt="0"/>
      <dgm:spPr/>
    </dgm:pt>
    <dgm:pt modelId="{D6D8FF0D-7E30-4BBD-811F-C405722F17E4}" type="pres">
      <dgm:prSet presAssocID="{4B29546A-012C-4E1D-852A-DB97515AD270}" presName="circle" presStyleLbl="node1" presStyleIdx="0" presStyleCnt="2" custFlipVert="1" custScaleX="52777" custScaleY="25907" custLinFactNeighborX="-8357" custLinFactNeighborY="-9678"/>
      <dgm:spPr>
        <a:prstGeom prst="ellipse">
          <a:avLst/>
        </a:prstGeom>
      </dgm:spPr>
    </dgm:pt>
    <dgm:pt modelId="{29DE4BC9-6D9C-4BCD-BBAD-F81F1AC35A61}" type="pres">
      <dgm:prSet presAssocID="{B322CC59-E14B-44F8-9710-56A8A5D24673}" presName="transSpace" presStyleCnt="0"/>
      <dgm:spPr/>
    </dgm:pt>
    <dgm:pt modelId="{F4865712-F470-44E1-B50D-A91D04ABC810}" type="pres">
      <dgm:prSet presAssocID="{4A62A42C-3440-4C3A-9CF6-527C24E65203}" presName="posSpace" presStyleCnt="0"/>
      <dgm:spPr/>
    </dgm:pt>
    <dgm:pt modelId="{33D54A86-2BE3-45F6-870F-474EB0788D3C}" type="pres">
      <dgm:prSet presAssocID="{4A62A42C-3440-4C3A-9CF6-527C24E65203}" presName="vertFlow" presStyleCnt="0"/>
      <dgm:spPr/>
    </dgm:pt>
    <dgm:pt modelId="{D32B9C63-2B06-4CC2-8C6B-84A9CEBACCD9}" type="pres">
      <dgm:prSet presAssocID="{4A62A42C-3440-4C3A-9CF6-527C24E65203}" presName="topSpace" presStyleCnt="0"/>
      <dgm:spPr/>
    </dgm:pt>
    <dgm:pt modelId="{DE75300F-46D2-4324-802B-EF680E64153F}" type="pres">
      <dgm:prSet presAssocID="{4A62A42C-3440-4C3A-9CF6-527C24E65203}" presName="firstComp" presStyleCnt="0"/>
      <dgm:spPr/>
    </dgm:pt>
    <dgm:pt modelId="{1F1FE6CA-AE25-4C20-ADE1-12F82129C295}" type="pres">
      <dgm:prSet presAssocID="{4A62A42C-3440-4C3A-9CF6-527C24E65203}" presName="firstChild" presStyleLbl="bgAccFollowNode1" presStyleIdx="1" presStyleCnt="2" custScaleX="107064" custScaleY="169331" custLinFactNeighborX="-11530" custLinFactNeighborY="-12148"/>
      <dgm:spPr/>
    </dgm:pt>
    <dgm:pt modelId="{F1B5CB37-9558-407F-A7F9-66AEC634564C}" type="pres">
      <dgm:prSet presAssocID="{4A62A42C-3440-4C3A-9CF6-527C24E65203}" presName="firstChildTx" presStyleLbl="bgAccFollowNode1" presStyleIdx="1" presStyleCnt="2">
        <dgm:presLayoutVars>
          <dgm:bulletEnabled val="1"/>
        </dgm:presLayoutVars>
      </dgm:prSet>
      <dgm:spPr/>
    </dgm:pt>
    <dgm:pt modelId="{C6AA259C-68F0-41D7-B8BD-0EAD6063D5B2}" type="pres">
      <dgm:prSet presAssocID="{4A62A42C-3440-4C3A-9CF6-527C24E65203}" presName="negSpace" presStyleCnt="0"/>
      <dgm:spPr/>
    </dgm:pt>
    <dgm:pt modelId="{2DE9DE95-25B7-4600-BE8E-BCCEDB5D6E8C}" type="pres">
      <dgm:prSet presAssocID="{4A62A42C-3440-4C3A-9CF6-527C24E65203}" presName="circle" presStyleLbl="node1" presStyleIdx="1" presStyleCnt="2" custScaleX="36363" custScaleY="17804" custLinFactNeighborX="-10080" custLinFactNeighborY="-10150"/>
      <dgm:spPr/>
    </dgm:pt>
  </dgm:ptLst>
  <dgm:cxnLst>
    <dgm:cxn modelId="{D09A110C-AF63-4C56-94C9-52E82348D34A}" type="presOf" srcId="{19ACD69A-EFBF-4204-9388-2176D99B9AC6}" destId="{F1B5CB37-9558-407F-A7F9-66AEC634564C}" srcOrd="1" destOrd="0" presId="urn:microsoft.com/office/officeart/2005/8/layout/hList9"/>
    <dgm:cxn modelId="{3070A10E-D971-4C81-A55C-3FB5289CF1FD}" type="presOf" srcId="{0C17C7C1-05D6-49FD-B543-A5FC72A77D7A}" destId="{326A4045-D490-4169-8F84-13B8076AF40B}" srcOrd="0" destOrd="0" presId="urn:microsoft.com/office/officeart/2005/8/layout/hList9"/>
    <dgm:cxn modelId="{B910D310-1FFC-4549-B133-5169E63DAB4A}" type="presOf" srcId="{4B29546A-012C-4E1D-852A-DB97515AD270}" destId="{D6D8FF0D-7E30-4BBD-811F-C405722F17E4}" srcOrd="0" destOrd="0" presId="urn:microsoft.com/office/officeart/2005/8/layout/hList9"/>
    <dgm:cxn modelId="{F8673B5D-40EE-438F-B352-D10F100D4AD2}" srcId="{4A62A42C-3440-4C3A-9CF6-527C24E65203}" destId="{19ACD69A-EFBF-4204-9388-2176D99B9AC6}" srcOrd="0" destOrd="0" parTransId="{D3FF5143-8F06-4580-81F9-ADE8C9BAD526}" sibTransId="{E8A490EA-BFF2-492D-9DFF-75B7E7CD73EF}"/>
    <dgm:cxn modelId="{F283E164-D10E-430E-8D8F-6D0DE853E850}" srcId="{0C17C7C1-05D6-49FD-B543-A5FC72A77D7A}" destId="{4B29546A-012C-4E1D-852A-DB97515AD270}" srcOrd="0" destOrd="0" parTransId="{8DE19987-CBFB-4659-B418-B75ED7FD7C34}" sibTransId="{B322CC59-E14B-44F8-9710-56A8A5D24673}"/>
    <dgm:cxn modelId="{5AB49965-322C-4578-9F67-BB134A2DDCE5}" type="presOf" srcId="{4A62A42C-3440-4C3A-9CF6-527C24E65203}" destId="{2DE9DE95-25B7-4600-BE8E-BCCEDB5D6E8C}" srcOrd="0" destOrd="0" presId="urn:microsoft.com/office/officeart/2005/8/layout/hList9"/>
    <dgm:cxn modelId="{363CFF6A-A4CC-4ACA-A0E1-F798BCB08480}" type="presOf" srcId="{19ACD69A-EFBF-4204-9388-2176D99B9AC6}" destId="{1F1FE6CA-AE25-4C20-ADE1-12F82129C295}" srcOrd="0" destOrd="0" presId="urn:microsoft.com/office/officeart/2005/8/layout/hList9"/>
    <dgm:cxn modelId="{2B1A9B93-CFC2-4BF0-93C6-900D5F57BBA8}" type="presOf" srcId="{A9B1522A-0FC5-4FEE-B261-8AEF64DABB21}" destId="{065758B7-ADFF-4CF8-B8F3-D5194CD1F0AE}" srcOrd="0" destOrd="0" presId="urn:microsoft.com/office/officeart/2005/8/layout/hList9"/>
    <dgm:cxn modelId="{A7BDC0BD-820B-4663-8120-B50BC65E238C}" srcId="{4B29546A-012C-4E1D-852A-DB97515AD270}" destId="{A9B1522A-0FC5-4FEE-B261-8AEF64DABB21}" srcOrd="0" destOrd="0" parTransId="{688924B1-CFD5-45B8-B9EA-9BBC72D604FE}" sibTransId="{87BA58AE-F58C-4CFF-8E88-3D6615779527}"/>
    <dgm:cxn modelId="{4BBD9FD4-307D-489A-A657-9E7ECEC5F02F}" type="presOf" srcId="{A9B1522A-0FC5-4FEE-B261-8AEF64DABB21}" destId="{4564738A-6A40-4517-A230-6EC67CC9526A}" srcOrd="1" destOrd="0" presId="urn:microsoft.com/office/officeart/2005/8/layout/hList9"/>
    <dgm:cxn modelId="{A3E80CDE-ED87-4D1D-AE33-01EE4BC6EF51}" srcId="{0C17C7C1-05D6-49FD-B543-A5FC72A77D7A}" destId="{4A62A42C-3440-4C3A-9CF6-527C24E65203}" srcOrd="1" destOrd="0" parTransId="{DEE74724-BF2D-4795-8A32-CFD551A53694}" sibTransId="{72EC4EA3-2821-4DEB-8AEA-71093D12E426}"/>
    <dgm:cxn modelId="{B7FC2FFF-59FD-41CA-821C-3A5A6DA57750}" type="presParOf" srcId="{326A4045-D490-4169-8F84-13B8076AF40B}" destId="{AA95048D-BB88-400B-B6C7-523447B9AB76}" srcOrd="0" destOrd="0" presId="urn:microsoft.com/office/officeart/2005/8/layout/hList9"/>
    <dgm:cxn modelId="{EE432B30-F71A-40D4-8C70-BB22460481B6}" type="presParOf" srcId="{326A4045-D490-4169-8F84-13B8076AF40B}" destId="{C74FC371-7EA6-41A7-8885-4D9C365F215B}" srcOrd="1" destOrd="0" presId="urn:microsoft.com/office/officeart/2005/8/layout/hList9"/>
    <dgm:cxn modelId="{2931E3A3-B56F-49BA-B4F3-BB51A89EF009}" type="presParOf" srcId="{C74FC371-7EA6-41A7-8885-4D9C365F215B}" destId="{21A9F2D5-82FA-46F9-BF98-4DFD7AC044EB}" srcOrd="0" destOrd="0" presId="urn:microsoft.com/office/officeart/2005/8/layout/hList9"/>
    <dgm:cxn modelId="{9F1BC4A4-350A-4DF0-82E5-68ADB4EAC716}" type="presParOf" srcId="{C74FC371-7EA6-41A7-8885-4D9C365F215B}" destId="{D2537D2B-D896-4B2E-97FB-0D9F707ADE82}" srcOrd="1" destOrd="0" presId="urn:microsoft.com/office/officeart/2005/8/layout/hList9"/>
    <dgm:cxn modelId="{2019F782-4241-4046-B9D1-62C27240FA2C}" type="presParOf" srcId="{D2537D2B-D896-4B2E-97FB-0D9F707ADE82}" destId="{065758B7-ADFF-4CF8-B8F3-D5194CD1F0AE}" srcOrd="0" destOrd="0" presId="urn:microsoft.com/office/officeart/2005/8/layout/hList9"/>
    <dgm:cxn modelId="{0863F67F-B351-4B8A-B12A-E8DC66BE14E4}" type="presParOf" srcId="{D2537D2B-D896-4B2E-97FB-0D9F707ADE82}" destId="{4564738A-6A40-4517-A230-6EC67CC9526A}" srcOrd="1" destOrd="0" presId="urn:microsoft.com/office/officeart/2005/8/layout/hList9"/>
    <dgm:cxn modelId="{6999F15B-B618-446C-92DB-734655E503FA}" type="presParOf" srcId="{326A4045-D490-4169-8F84-13B8076AF40B}" destId="{E92E3736-257A-4B0D-86C4-81D5C675B8B7}" srcOrd="2" destOrd="0" presId="urn:microsoft.com/office/officeart/2005/8/layout/hList9"/>
    <dgm:cxn modelId="{803B7755-B95C-4502-895C-8D4C88BD6222}" type="presParOf" srcId="{326A4045-D490-4169-8F84-13B8076AF40B}" destId="{D6D8FF0D-7E30-4BBD-811F-C405722F17E4}" srcOrd="3" destOrd="0" presId="urn:microsoft.com/office/officeart/2005/8/layout/hList9"/>
    <dgm:cxn modelId="{B88C0113-0533-4BCA-9E13-5F25CB8C710F}" type="presParOf" srcId="{326A4045-D490-4169-8F84-13B8076AF40B}" destId="{29DE4BC9-6D9C-4BCD-BBAD-F81F1AC35A61}" srcOrd="4" destOrd="0" presId="urn:microsoft.com/office/officeart/2005/8/layout/hList9"/>
    <dgm:cxn modelId="{C431B155-AE88-45D3-AD8D-112F24D22108}" type="presParOf" srcId="{326A4045-D490-4169-8F84-13B8076AF40B}" destId="{F4865712-F470-44E1-B50D-A91D04ABC810}" srcOrd="5" destOrd="0" presId="urn:microsoft.com/office/officeart/2005/8/layout/hList9"/>
    <dgm:cxn modelId="{C2805426-C276-48CC-8558-5F756DD3B047}" type="presParOf" srcId="{326A4045-D490-4169-8F84-13B8076AF40B}" destId="{33D54A86-2BE3-45F6-870F-474EB0788D3C}" srcOrd="6" destOrd="0" presId="urn:microsoft.com/office/officeart/2005/8/layout/hList9"/>
    <dgm:cxn modelId="{A5284610-EAEA-4C4D-852E-0A6D0400725B}" type="presParOf" srcId="{33D54A86-2BE3-45F6-870F-474EB0788D3C}" destId="{D32B9C63-2B06-4CC2-8C6B-84A9CEBACCD9}" srcOrd="0" destOrd="0" presId="urn:microsoft.com/office/officeart/2005/8/layout/hList9"/>
    <dgm:cxn modelId="{B0B5A75B-7145-4CE1-9E3C-B032A1F4EAAA}" type="presParOf" srcId="{33D54A86-2BE3-45F6-870F-474EB0788D3C}" destId="{DE75300F-46D2-4324-802B-EF680E64153F}" srcOrd="1" destOrd="0" presId="urn:microsoft.com/office/officeart/2005/8/layout/hList9"/>
    <dgm:cxn modelId="{439F3EDD-292C-4AC2-AE01-010C8730D347}" type="presParOf" srcId="{DE75300F-46D2-4324-802B-EF680E64153F}" destId="{1F1FE6CA-AE25-4C20-ADE1-12F82129C295}" srcOrd="0" destOrd="0" presId="urn:microsoft.com/office/officeart/2005/8/layout/hList9"/>
    <dgm:cxn modelId="{64134FAD-B336-4B3B-A0EE-79B0A1794284}" type="presParOf" srcId="{DE75300F-46D2-4324-802B-EF680E64153F}" destId="{F1B5CB37-9558-407F-A7F9-66AEC634564C}" srcOrd="1" destOrd="0" presId="urn:microsoft.com/office/officeart/2005/8/layout/hList9"/>
    <dgm:cxn modelId="{5D87DAB9-A9F6-40B9-B133-8D23054B94E8}" type="presParOf" srcId="{326A4045-D490-4169-8F84-13B8076AF40B}" destId="{C6AA259C-68F0-41D7-B8BD-0EAD6063D5B2}" srcOrd="7" destOrd="0" presId="urn:microsoft.com/office/officeart/2005/8/layout/hList9"/>
    <dgm:cxn modelId="{3EF5284D-C457-4F81-AF6B-29EE8BAE03BB}" type="presParOf" srcId="{326A4045-D490-4169-8F84-13B8076AF40B}" destId="{2DE9DE95-25B7-4600-BE8E-BCCEDB5D6E8C}"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FB34-26C1-4CB8-BC88-BF699AF1A6A7}">
      <dsp:nvSpPr>
        <dsp:cNvPr id="0" name=""/>
        <dsp:cNvSpPr/>
      </dsp:nvSpPr>
      <dsp:spPr>
        <a:xfrm>
          <a:off x="0" y="295021"/>
          <a:ext cx="7772400" cy="1386000"/>
        </a:xfrm>
        <a:prstGeom prst="rect">
          <a:avLst/>
        </a:prstGeom>
        <a:solidFill>
          <a:schemeClr val="bg2">
            <a:alpha val="9000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208280" rIns="603225" bIns="170688"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Trade Gothic Next Cond" panose="020F0502020204030204" pitchFamily="34" charset="0"/>
              <a:ea typeface="Ebrima" panose="02000000000000000000" pitchFamily="2" charset="0"/>
              <a:cs typeface="Ebrima" panose="02000000000000000000" pitchFamily="2" charset="0"/>
            </a:rPr>
            <a:t>78% of Delaware females 40 and older were screened for breast cancer in the previous 2 years compared to 72% nationally.</a:t>
          </a:r>
          <a:endParaRPr lang="en-US" sz="2400" kern="1200" dirty="0">
            <a:latin typeface="Trade Gothic Next Cond" panose="020F0502020204030204" pitchFamily="34" charset="0"/>
            <a:ea typeface="Ebrima" panose="02000000000000000000" pitchFamily="2" charset="0"/>
            <a:cs typeface="Ebrima" panose="02000000000000000000" pitchFamily="2" charset="0"/>
          </a:endParaRPr>
        </a:p>
      </dsp:txBody>
      <dsp:txXfrm>
        <a:off x="0" y="295021"/>
        <a:ext cx="7772400" cy="1386000"/>
      </dsp:txXfrm>
    </dsp:sp>
    <dsp:sp modelId="{AC7B4B03-4D58-4066-9283-8600C4C7C93C}">
      <dsp:nvSpPr>
        <dsp:cNvPr id="0" name=""/>
        <dsp:cNvSpPr/>
      </dsp:nvSpPr>
      <dsp:spPr>
        <a:xfrm>
          <a:off x="388620" y="23395"/>
          <a:ext cx="6969456" cy="419225"/>
        </a:xfrm>
        <a:prstGeom prst="roundRect">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US" sz="2400" b="0" kern="1200">
              <a:latin typeface="Trade Gothic Next HvyCd" panose="020B0906040303020004" pitchFamily="34" charset="0"/>
            </a:rPr>
            <a:t>Delaware ranks 4</a:t>
          </a:r>
          <a:r>
            <a:rPr lang="en-US" sz="2400" b="0" kern="1200" baseline="30000">
              <a:latin typeface="Trade Gothic Next HvyCd" panose="020B0906040303020004" pitchFamily="34" charset="0"/>
            </a:rPr>
            <a:t>th</a:t>
          </a:r>
          <a:r>
            <a:rPr lang="en-US" sz="2400" b="0" kern="1200">
              <a:latin typeface="Trade Gothic Next HvyCd" panose="020B0906040303020004" pitchFamily="34" charset="0"/>
            </a:rPr>
            <a:t> nationally for mammography.</a:t>
          </a:r>
        </a:p>
      </dsp:txBody>
      <dsp:txXfrm>
        <a:off x="409085" y="43860"/>
        <a:ext cx="6928526" cy="378295"/>
      </dsp:txXfrm>
    </dsp:sp>
    <dsp:sp modelId="{ED52AB5C-8809-45F8-B4B3-19932F324658}">
      <dsp:nvSpPr>
        <dsp:cNvPr id="0" name=""/>
        <dsp:cNvSpPr/>
      </dsp:nvSpPr>
      <dsp:spPr>
        <a:xfrm>
          <a:off x="0" y="2027540"/>
          <a:ext cx="7772400" cy="1386000"/>
        </a:xfrm>
        <a:prstGeom prst="rect">
          <a:avLst/>
        </a:prstGeom>
        <a:solidFill>
          <a:schemeClr val="bg2">
            <a:alpha val="9000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208280" rIns="603225" bIns="170688" numCol="1" spcCol="1270" anchor="t" anchorCtr="0">
          <a:noAutofit/>
        </a:bodyPr>
        <a:lstStyle/>
        <a:p>
          <a:pPr marL="228600" lvl="1" indent="-228600" algn="l" defTabSz="1066800">
            <a:lnSpc>
              <a:spcPct val="90000"/>
            </a:lnSpc>
            <a:spcBef>
              <a:spcPct val="0"/>
            </a:spcBef>
            <a:spcAft>
              <a:spcPct val="15000"/>
            </a:spcAft>
            <a:buChar char="•"/>
          </a:pPr>
          <a:r>
            <a:rPr lang="en-US" altLang="en-US" sz="2400" b="0" kern="1200" dirty="0">
              <a:latin typeface="Trade Gothic Next Cond" panose="020B0506040303020004" pitchFamily="34" charset="0"/>
              <a:cs typeface="Calibri" panose="020F0502020204030204" pitchFamily="34" charset="0"/>
            </a:rPr>
            <a:t>67% of Delaware adult females with intact cervix aged 21-65 received a pap test within the past three years compared to 65% nationally. </a:t>
          </a:r>
          <a:endParaRPr lang="en-US" sz="2400" b="0" kern="1200" dirty="0">
            <a:latin typeface="Trade Gothic Next Cond" panose="020B0506040303020004" pitchFamily="34" charset="0"/>
          </a:endParaRPr>
        </a:p>
      </dsp:txBody>
      <dsp:txXfrm>
        <a:off x="0" y="2027540"/>
        <a:ext cx="7772400" cy="1386000"/>
      </dsp:txXfrm>
    </dsp:sp>
    <dsp:sp modelId="{8ABEF875-5ACE-4FC2-A3ED-D0968E98ED81}">
      <dsp:nvSpPr>
        <dsp:cNvPr id="0" name=""/>
        <dsp:cNvSpPr/>
      </dsp:nvSpPr>
      <dsp:spPr>
        <a:xfrm>
          <a:off x="388620" y="1735021"/>
          <a:ext cx="6993232" cy="440119"/>
        </a:xfrm>
        <a:prstGeom prst="roundRect">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US" altLang="en-US" sz="2400" b="0" kern="1200">
              <a:latin typeface="Trade Gothic Next HvyCd" panose="020B0906040303020004" pitchFamily="34" charset="0"/>
              <a:cs typeface="Calibri" panose="020F0502020204030204" pitchFamily="34" charset="0"/>
            </a:rPr>
            <a:t>Delaware ranks 16</a:t>
          </a:r>
          <a:r>
            <a:rPr lang="en-US" altLang="en-US" sz="2400" b="0" kern="1200" baseline="30000">
              <a:latin typeface="Trade Gothic Next HvyCd" panose="020B0906040303020004" pitchFamily="34" charset="0"/>
              <a:cs typeface="Calibri" panose="020F0502020204030204" pitchFamily="34" charset="0"/>
            </a:rPr>
            <a:t>th</a:t>
          </a:r>
          <a:r>
            <a:rPr lang="en-US" altLang="en-US" sz="2400" b="0" kern="1200">
              <a:latin typeface="Trade Gothic Next HvyCd" panose="020B0906040303020004" pitchFamily="34" charset="0"/>
              <a:cs typeface="Calibri" panose="020F0502020204030204" pitchFamily="34" charset="0"/>
            </a:rPr>
            <a:t> nationally for pap tests.</a:t>
          </a:r>
        </a:p>
      </dsp:txBody>
      <dsp:txXfrm>
        <a:off x="410105" y="1756506"/>
        <a:ext cx="6950262" cy="397149"/>
      </dsp:txXfrm>
    </dsp:sp>
    <dsp:sp modelId="{6ECFD04C-6C76-458C-8C7B-8DA0EDE30A51}">
      <dsp:nvSpPr>
        <dsp:cNvPr id="0" name=""/>
        <dsp:cNvSpPr/>
      </dsp:nvSpPr>
      <dsp:spPr>
        <a:xfrm>
          <a:off x="0" y="3756329"/>
          <a:ext cx="7772400" cy="1386000"/>
        </a:xfrm>
        <a:prstGeom prst="rect">
          <a:avLst/>
        </a:prstGeom>
        <a:solidFill>
          <a:schemeClr val="bg2">
            <a:alpha val="9000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208280" rIns="60322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rade Gothic Next Cond" panose="020B0506040303020004" pitchFamily="34" charset="0"/>
              <a:cs typeface="Calibri" panose="020F0502020204030204" pitchFamily="34" charset="0"/>
            </a:rPr>
            <a:t>21% of Delaware adults aged 50-80 who were eligible for lung cancer screening met the United States Preventative Task Force recommendations compared to 24% nationally. </a:t>
          </a:r>
          <a:endParaRPr lang="en-US" sz="2400" kern="1200" dirty="0">
            <a:latin typeface="Trade Gothic Next Cond" panose="020B0506040303020004" pitchFamily="34" charset="0"/>
          </a:endParaRPr>
        </a:p>
      </dsp:txBody>
      <dsp:txXfrm>
        <a:off x="0" y="3756329"/>
        <a:ext cx="7772400" cy="1386000"/>
      </dsp:txXfrm>
    </dsp:sp>
    <dsp:sp modelId="{CA88AAF7-B74D-40AD-A97E-8809AAA64F2B}">
      <dsp:nvSpPr>
        <dsp:cNvPr id="0" name=""/>
        <dsp:cNvSpPr/>
      </dsp:nvSpPr>
      <dsp:spPr>
        <a:xfrm>
          <a:off x="388620" y="3467540"/>
          <a:ext cx="7016953" cy="436388"/>
        </a:xfrm>
        <a:prstGeom prst="roundRect">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US" altLang="en-US" sz="2400" b="0" kern="1200">
              <a:latin typeface="Trade Gothic Next HvyCd" panose="020B0906040303020004" pitchFamily="34" charset="0"/>
              <a:cs typeface="Calibri" panose="020F0502020204030204" pitchFamily="34" charset="0"/>
            </a:rPr>
            <a:t>Delaware ranks 37</a:t>
          </a:r>
          <a:r>
            <a:rPr lang="en-US" altLang="en-US" sz="2400" b="0" kern="1200" baseline="30000">
              <a:latin typeface="Trade Gothic Next HvyCd" panose="020B0906040303020004" pitchFamily="34" charset="0"/>
              <a:cs typeface="Calibri" panose="020F0502020204030204" pitchFamily="34" charset="0"/>
            </a:rPr>
            <a:t>th</a:t>
          </a:r>
          <a:r>
            <a:rPr lang="en-US" altLang="en-US" sz="2400" b="0" kern="1200">
              <a:latin typeface="Trade Gothic Next HvyCd" panose="020B0906040303020004" pitchFamily="34" charset="0"/>
              <a:cs typeface="Calibri" panose="020F0502020204030204" pitchFamily="34" charset="0"/>
            </a:rPr>
            <a:t> nationally for lung cancer screening.</a:t>
          </a:r>
          <a:endParaRPr lang="en-US" sz="2400" b="0" kern="1200">
            <a:latin typeface="Trade Gothic Next HvyCd" panose="020B0906040303020004" pitchFamily="34" charset="0"/>
          </a:endParaRPr>
        </a:p>
      </dsp:txBody>
      <dsp:txXfrm>
        <a:off x="409923" y="3488843"/>
        <a:ext cx="6974347" cy="39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EEE8-A6F8-4C12-AA1F-BCDEAF9509D9}">
      <dsp:nvSpPr>
        <dsp:cNvPr id="0" name=""/>
        <dsp:cNvSpPr/>
      </dsp:nvSpPr>
      <dsp:spPr>
        <a:xfrm>
          <a:off x="0" y="498133"/>
          <a:ext cx="8153400" cy="2008465"/>
        </a:xfrm>
        <a:prstGeom prst="rect">
          <a:avLst/>
        </a:prstGeom>
        <a:solidFill>
          <a:schemeClr val="accent1">
            <a:alpha val="90000"/>
            <a:tint val="4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833120" rIns="632794" bIns="170688"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Trade Gothic Next Cond"/>
              <a:cs typeface="Calibri"/>
            </a:rPr>
            <a:t>76% of Delaware adults aged 45-75 fully met the United States Preventive Services Task Force recommendations compared to 71% nationally. </a:t>
          </a:r>
          <a:endParaRPr lang="en-US" sz="2400" kern="1200" dirty="0">
            <a:latin typeface="Trade Gothic Next Cond"/>
            <a:cs typeface="Calibri"/>
          </a:endParaRPr>
        </a:p>
      </dsp:txBody>
      <dsp:txXfrm>
        <a:off x="0" y="498133"/>
        <a:ext cx="8153400" cy="2008465"/>
      </dsp:txXfrm>
    </dsp:sp>
    <dsp:sp modelId="{89757AB4-BEAF-48C1-9314-DED88AEE02EC}">
      <dsp:nvSpPr>
        <dsp:cNvPr id="0" name=""/>
        <dsp:cNvSpPr/>
      </dsp:nvSpPr>
      <dsp:spPr>
        <a:xfrm>
          <a:off x="0" y="301874"/>
          <a:ext cx="7761191" cy="787357"/>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a:latin typeface="Trade Gothic Next HvyCd"/>
              <a:cs typeface="Calibri"/>
            </a:rPr>
            <a:t>Delaware ranks 6</a:t>
          </a:r>
          <a:r>
            <a:rPr lang="en-US" altLang="en-US" sz="2400" b="1" kern="1200" baseline="30000" dirty="0">
              <a:latin typeface="Trade Gothic Next HvyCd"/>
              <a:cs typeface="Calibri"/>
            </a:rPr>
            <a:t>th</a:t>
          </a:r>
          <a:r>
            <a:rPr lang="en-US" altLang="en-US" sz="2400" b="1" kern="1200" dirty="0">
              <a:latin typeface="Trade Gothic Next HvyCd"/>
              <a:cs typeface="Calibri"/>
            </a:rPr>
            <a:t> nationally for colorectal cancer screening</a:t>
          </a:r>
          <a:r>
            <a:rPr lang="en-US" altLang="en-US" sz="2400" kern="1200" dirty="0">
              <a:latin typeface="Trade Gothic Next HvyCd"/>
              <a:cs typeface="Calibri"/>
            </a:rPr>
            <a:t>.</a:t>
          </a:r>
        </a:p>
      </dsp:txBody>
      <dsp:txXfrm>
        <a:off x="38436" y="340310"/>
        <a:ext cx="7684319" cy="710485"/>
      </dsp:txXfrm>
    </dsp:sp>
    <dsp:sp modelId="{68DA43B5-57AC-44B0-AEB5-4F3BC40D61BB}">
      <dsp:nvSpPr>
        <dsp:cNvPr id="0" name=""/>
        <dsp:cNvSpPr/>
      </dsp:nvSpPr>
      <dsp:spPr>
        <a:xfrm>
          <a:off x="0" y="2832124"/>
          <a:ext cx="8153400" cy="2183832"/>
        </a:xfrm>
        <a:prstGeom prst="rect">
          <a:avLst/>
        </a:prstGeom>
        <a:solidFill>
          <a:schemeClr val="accent1">
            <a:alpha val="90000"/>
            <a:tint val="4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833120" rIns="632794" bIns="170688"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Trade Gothic Next Cond"/>
              <a:cs typeface="Calibri"/>
            </a:rPr>
            <a:t>66% of Delaware males aged 55-69 who had a conversation with his health care provider about risks and benefits of a PSA test, received a PSA test. </a:t>
          </a:r>
          <a:endParaRPr lang="en-US" sz="2400" kern="1200" dirty="0">
            <a:latin typeface="Trade Gothic Next Cond"/>
            <a:cs typeface="Calibri"/>
          </a:endParaRPr>
        </a:p>
      </dsp:txBody>
      <dsp:txXfrm>
        <a:off x="0" y="2832124"/>
        <a:ext cx="8153400" cy="2183832"/>
      </dsp:txXfrm>
    </dsp:sp>
    <dsp:sp modelId="{E8F3203D-948C-4EB0-AA93-C479B83838BE}">
      <dsp:nvSpPr>
        <dsp:cNvPr id="0" name=""/>
        <dsp:cNvSpPr/>
      </dsp:nvSpPr>
      <dsp:spPr>
        <a:xfrm>
          <a:off x="9842" y="2536915"/>
          <a:ext cx="7905118" cy="985486"/>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977900">
            <a:lnSpc>
              <a:spcPct val="90000"/>
            </a:lnSpc>
            <a:spcBef>
              <a:spcPct val="0"/>
            </a:spcBef>
            <a:spcAft>
              <a:spcPct val="35000"/>
            </a:spcAft>
            <a:buNone/>
          </a:pPr>
          <a:r>
            <a:rPr lang="en-US" altLang="en-US" sz="2200" b="0" kern="1200" spc="-20" dirty="0">
              <a:latin typeface="Trade Gothic Next HvyCd"/>
              <a:cs typeface="Calibri"/>
            </a:rPr>
            <a:t>Prostate-specific antigen </a:t>
          </a:r>
          <a:r>
            <a:rPr lang="en-US" altLang="en-US" sz="2200" b="0" kern="1100" spc="-20" baseline="0" dirty="0">
              <a:latin typeface="Trade Gothic Next HvyCd"/>
              <a:cs typeface="Calibri"/>
            </a:rPr>
            <a:t>(PSA) </a:t>
          </a:r>
          <a:r>
            <a:rPr lang="en-US" altLang="en-US" sz="2200" b="0" kern="1200" spc="-20" dirty="0">
              <a:latin typeface="Trade Gothic Next HvyCd"/>
              <a:cs typeface="Calibri"/>
            </a:rPr>
            <a:t>question not asked in all states; no rank.</a:t>
          </a:r>
        </a:p>
      </dsp:txBody>
      <dsp:txXfrm>
        <a:off x="57949" y="2585022"/>
        <a:ext cx="7808904" cy="889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758B7-ADFF-4CF8-B8F3-D5194CD1F0AE}">
      <dsp:nvSpPr>
        <dsp:cNvPr id="0" name=""/>
        <dsp:cNvSpPr/>
      </dsp:nvSpPr>
      <dsp:spPr>
        <a:xfrm>
          <a:off x="579789" y="591679"/>
          <a:ext cx="3494985" cy="412637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ts val="0"/>
            </a:spcAft>
            <a:buFont typeface="Arial" panose="020B0604020202020204" pitchFamily="34" charset="0"/>
            <a:buNone/>
          </a:pPr>
          <a:r>
            <a:rPr lang="en-US" sz="2400" kern="1200">
              <a:solidFill>
                <a:schemeClr val="tx1"/>
              </a:solidFill>
              <a:latin typeface="Trade Gothic Next HvyCd" panose="020B0906040303020004" pitchFamily="34" charset="0"/>
              <a:cs typeface="Calibri" panose="020F0502020204030204" pitchFamily="34" charset="0"/>
            </a:rPr>
            <a:t> </a:t>
          </a:r>
        </a:p>
        <a:p>
          <a:pPr marL="0" lvl="0" indent="0" algn="l" defTabSz="1066800">
            <a:lnSpc>
              <a:spcPct val="90000"/>
            </a:lnSpc>
            <a:spcBef>
              <a:spcPct val="0"/>
            </a:spcBef>
            <a:spcAft>
              <a:spcPct val="35000"/>
            </a:spcAft>
            <a:buFont typeface="Arial" panose="020B0604020202020204" pitchFamily="34" charset="0"/>
            <a:buNone/>
          </a:pPr>
          <a:r>
            <a:rPr lang="en-US" sz="2400" kern="1200">
              <a:solidFill>
                <a:schemeClr val="tx1"/>
              </a:solidFill>
              <a:latin typeface="Trade Gothic Next HvyCd" panose="020B0906040303020004" pitchFamily="34" charset="0"/>
              <a:cs typeface="Calibri" panose="020F0502020204030204" pitchFamily="34" charset="0"/>
            </a:rPr>
            <a:t>• In 2023, 11% of Delawareans were current smokers, almost the same as nationally 12%.</a:t>
          </a:r>
        </a:p>
        <a:p>
          <a:pPr marL="0" lvl="0" indent="0" algn="l" defTabSz="1066800">
            <a:lnSpc>
              <a:spcPct val="90000"/>
            </a:lnSpc>
            <a:spcBef>
              <a:spcPct val="0"/>
            </a:spcBef>
            <a:spcAft>
              <a:spcPct val="35000"/>
            </a:spcAft>
            <a:buFont typeface="Arial" panose="020B0604020202020204" pitchFamily="34" charset="0"/>
            <a:buNone/>
          </a:pPr>
          <a:r>
            <a:rPr lang="en-US" sz="2400" kern="1200">
              <a:solidFill>
                <a:schemeClr val="tx1"/>
              </a:solidFill>
              <a:latin typeface="Trade Gothic Next HvyCd" panose="020B0906040303020004" pitchFamily="34" charset="0"/>
              <a:cs typeface="Calibri" panose="020F0502020204030204" pitchFamily="34" charset="0"/>
            </a:rPr>
            <a:t>• Contributes to many cancers including lung, esophagus, kidney, urinary bladder, stomach, and pancreas.</a:t>
          </a:r>
        </a:p>
      </dsp:txBody>
      <dsp:txXfrm>
        <a:off x="1138987" y="591679"/>
        <a:ext cx="2935788" cy="4126373"/>
      </dsp:txXfrm>
    </dsp:sp>
    <dsp:sp modelId="{D6D8FF0D-7E30-4BBD-811F-C405722F17E4}">
      <dsp:nvSpPr>
        <dsp:cNvPr id="0" name=""/>
        <dsp:cNvSpPr/>
      </dsp:nvSpPr>
      <dsp:spPr>
        <a:xfrm>
          <a:off x="0" y="0"/>
          <a:ext cx="821708" cy="235106"/>
        </a:xfrm>
        <a:prstGeom prst="ellipse">
          <a:avLst/>
        </a:prstGeom>
        <a:no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1"/>
            </a:solidFill>
            <a:latin typeface="Trade Gothic Next HvyCd" panose="020B0906040303020004" pitchFamily="34" charset="0"/>
          </a:endParaRPr>
        </a:p>
      </dsp:txBody>
      <dsp:txXfrm>
        <a:off x="120336" y="34430"/>
        <a:ext cx="581036" cy="166246"/>
      </dsp:txXfrm>
    </dsp:sp>
    <dsp:sp modelId="{1F1FE6CA-AE25-4C20-ADE1-12F82129C295}">
      <dsp:nvSpPr>
        <dsp:cNvPr id="0" name=""/>
        <dsp:cNvSpPr/>
      </dsp:nvSpPr>
      <dsp:spPr>
        <a:xfrm>
          <a:off x="5300120" y="532853"/>
          <a:ext cx="2942170" cy="33631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Trade Gothic Next HvyCd" panose="020B0906040303020004" pitchFamily="34" charset="0"/>
              <a:cs typeface="Calibri" panose="020F0502020204030204" pitchFamily="34" charset="0"/>
            </a:rPr>
            <a:t>• </a:t>
          </a:r>
          <a:r>
            <a:rPr lang="en-US" altLang="en-US" sz="2400" kern="1200">
              <a:solidFill>
                <a:schemeClr val="tx1"/>
              </a:solidFill>
              <a:latin typeface="Trade Gothic Next HvyCd" panose="020B0906040303020004" pitchFamily="34" charset="0"/>
              <a:cs typeface="Calibri" panose="020F0502020204030204" pitchFamily="34" charset="0"/>
            </a:rPr>
            <a:t>In 2023, 71% of Delawareans 18 years of age and older were overweight or obese, compared to 69% nationally.</a:t>
          </a:r>
        </a:p>
      </dsp:txBody>
      <dsp:txXfrm>
        <a:off x="5770867" y="532853"/>
        <a:ext cx="2471423" cy="3363120"/>
      </dsp:txXfrm>
    </dsp:sp>
    <dsp:sp modelId="{2DE9DE95-25B7-4600-BE8E-BCCEDB5D6E8C}">
      <dsp:nvSpPr>
        <dsp:cNvPr id="0" name=""/>
        <dsp:cNvSpPr/>
      </dsp:nvSpPr>
      <dsp:spPr>
        <a:xfrm>
          <a:off x="3958930" y="0"/>
          <a:ext cx="2135164" cy="566795"/>
        </a:xfrm>
        <a:prstGeom prst="ellipse">
          <a:avLst/>
        </a:prstGeom>
        <a:no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latin typeface="Trade Gothic Next HvyCd" panose="020B0906040303020004" pitchFamily="34" charset="0"/>
          </a:endParaRPr>
        </a:p>
      </dsp:txBody>
      <dsp:txXfrm>
        <a:off x="4271618" y="83005"/>
        <a:ext cx="1509788" cy="400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758B7-ADFF-4CF8-B8F3-D5194CD1F0AE}">
      <dsp:nvSpPr>
        <dsp:cNvPr id="0" name=""/>
        <dsp:cNvSpPr/>
      </dsp:nvSpPr>
      <dsp:spPr>
        <a:xfrm>
          <a:off x="879483" y="846963"/>
          <a:ext cx="3266026" cy="3202437"/>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Trade Gothic Next HvyCd" panose="020B0906040303020004" pitchFamily="34" charset="0"/>
              <a:cs typeface="Calibri" panose="020F0502020204030204" pitchFamily="34" charset="0"/>
            </a:rPr>
            <a:t>• In 2023, 74% of adults 18 years of age and older participated in any physical activities in the past month, which is lower compared to 76% nationally.</a:t>
          </a:r>
        </a:p>
      </dsp:txBody>
      <dsp:txXfrm>
        <a:off x="1402047" y="846963"/>
        <a:ext cx="2743462" cy="3202437"/>
      </dsp:txXfrm>
    </dsp:sp>
    <dsp:sp modelId="{D6D8FF0D-7E30-4BBD-811F-C405722F17E4}">
      <dsp:nvSpPr>
        <dsp:cNvPr id="0" name=""/>
        <dsp:cNvSpPr/>
      </dsp:nvSpPr>
      <dsp:spPr>
        <a:xfrm flipV="1">
          <a:off x="0" y="106639"/>
          <a:ext cx="1005545" cy="493598"/>
        </a:xfrm>
        <a:prstGeom prst="ellipse">
          <a:avLst/>
        </a:prstGeom>
        <a:no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1"/>
            </a:solidFill>
            <a:latin typeface="Trade Gothic Next HvyCd" panose="020B0906040303020004" pitchFamily="34" charset="0"/>
          </a:endParaRPr>
        </a:p>
      </dsp:txBody>
      <dsp:txXfrm rot="10800000">
        <a:off x="147259" y="178925"/>
        <a:ext cx="711027" cy="349026"/>
      </dsp:txXfrm>
    </dsp:sp>
    <dsp:sp modelId="{1F1FE6CA-AE25-4C20-ADE1-12F82129C295}">
      <dsp:nvSpPr>
        <dsp:cNvPr id="0" name=""/>
        <dsp:cNvSpPr/>
      </dsp:nvSpPr>
      <dsp:spPr>
        <a:xfrm>
          <a:off x="5233071" y="821572"/>
          <a:ext cx="3275933" cy="3227828"/>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Trade Gothic Next HvyCd" panose="020B0906040303020004" pitchFamily="34" charset="0"/>
              <a:cs typeface="Calibri" panose="020F0502020204030204" pitchFamily="34" charset="0"/>
            </a:rPr>
            <a:t>• </a:t>
          </a:r>
          <a:r>
            <a:rPr lang="en-US" altLang="en-US" sz="2400" kern="1200">
              <a:solidFill>
                <a:schemeClr val="tx1"/>
              </a:solidFill>
              <a:latin typeface="Trade Gothic Next HvyCd" panose="020B0906040303020004" pitchFamily="34" charset="0"/>
              <a:cs typeface="Calibri" panose="020F0502020204030204" pitchFamily="34" charset="0"/>
            </a:rPr>
            <a:t>In 2021, 40% of adults consumed fruit less than one time per day, the same as nationally.</a:t>
          </a:r>
        </a:p>
      </dsp:txBody>
      <dsp:txXfrm>
        <a:off x="5757220" y="821572"/>
        <a:ext cx="2751783" cy="3227828"/>
      </dsp:txXfrm>
    </dsp:sp>
    <dsp:sp modelId="{2DE9DE95-25B7-4600-BE8E-BCCEDB5D6E8C}">
      <dsp:nvSpPr>
        <dsp:cNvPr id="0" name=""/>
        <dsp:cNvSpPr/>
      </dsp:nvSpPr>
      <dsp:spPr>
        <a:xfrm>
          <a:off x="4037956" y="97646"/>
          <a:ext cx="692813" cy="339214"/>
        </a:xfrm>
        <a:prstGeom prst="ellipse">
          <a:avLst/>
        </a:prstGeom>
        <a:no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latin typeface="Trade Gothic Next HvyCd" panose="020B0906040303020004" pitchFamily="34" charset="0"/>
          </a:endParaRPr>
        </a:p>
      </dsp:txBody>
      <dsp:txXfrm>
        <a:off x="4139416" y="147323"/>
        <a:ext cx="489893" cy="2398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US"/>
              <a:t>July 2019</a:t>
            </a:r>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B22BC4E-A7B4-4B2A-B2B2-A20B49BCECE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a:t>Cancer data announcement</a:t>
            </a:r>
          </a:p>
        </p:txBody>
      </p:sp>
      <p:sp>
        <p:nvSpPr>
          <p:cNvPr id="3" name="Date Placeholder 2"/>
          <p:cNvSpPr>
            <a:spLocks noGrp="1"/>
          </p:cNvSpPr>
          <p:nvPr>
            <p:ph type="dt" idx="1"/>
          </p:nvPr>
        </p:nvSpPr>
        <p:spPr>
          <a:xfrm>
            <a:off x="3779838" y="0"/>
            <a:ext cx="3011487"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US"/>
              <a:t>April 20, 2026</a:t>
            </a: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Cancer data reports release</a:t>
            </a:r>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FF26934-1940-4BA6-A58C-139A4F1AC55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xfrm>
            <a:off x="1112838" y="4387850"/>
            <a:ext cx="4876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Good morning, everyone. My name is Stephanie Belinske, and I am a Chronic Disease Epidemiologist at the Delaware Division of Public Health.</a:t>
            </a:r>
          </a:p>
          <a:p>
            <a:pPr eaLnBrk="1" hangingPunct="1">
              <a:spcBef>
                <a:spcPct val="0"/>
              </a:spcBef>
            </a:pPr>
            <a:endParaRPr lang="en-US" altLang="en-US" dirty="0"/>
          </a:p>
          <a:p>
            <a:pPr eaLnBrk="1" hangingPunct="1">
              <a:spcBef>
                <a:spcPct val="0"/>
              </a:spcBef>
            </a:pPr>
            <a:r>
              <a:rPr lang="en-US" altLang="en-US" dirty="0"/>
              <a:t>Thank you for attending this presentation of the latest Delaware cancer incidence and mortality report covering the period 2018 to 2022.</a:t>
            </a:r>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68954745-78AF-495E-BACF-82F4DC463448}"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10245"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Arial" panose="020B0604020202020204" pitchFamily="34" charset="0"/>
                <a:ea typeface="+mn-ea"/>
                <a:cs typeface="Arial" panose="020B0604020202020204" pitchFamily="34" charset="0"/>
              </a:rPr>
              <a:t>Incidence rates for all-site cancer decreased an average of 1.0% per year in Delaware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Incidence rates for all-site cancer decreased an average of 1.8% per year among Delaware males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Incidence rates for all-site cancer increased an average of 1.0% per year among Delaware females between 2008 and 2022. There were two distinct trends among Delaware females during this time period:</a:t>
            </a:r>
          </a:p>
          <a:p>
            <a:pPr lvl="1"/>
            <a:r>
              <a:rPr lang="en-US" sz="1600" kern="1200" dirty="0">
                <a:solidFill>
                  <a:schemeClr val="tx1"/>
                </a:solidFill>
                <a:effectLst/>
                <a:latin typeface="Arial" panose="020B0604020202020204" pitchFamily="34" charset="0"/>
                <a:ea typeface="+mn-ea"/>
                <a:cs typeface="Arial" panose="020B0604020202020204" pitchFamily="34" charset="0"/>
              </a:rPr>
              <a:t>A 1.0% annual increase between 2008 and 2013</a:t>
            </a:r>
          </a:p>
          <a:p>
            <a:pPr lvl="1"/>
            <a:r>
              <a:rPr lang="en-US" sz="1600" kern="1200" dirty="0">
                <a:solidFill>
                  <a:schemeClr val="tx1"/>
                </a:solidFill>
                <a:effectLst/>
                <a:latin typeface="Arial" panose="020B0604020202020204" pitchFamily="34" charset="0"/>
                <a:ea typeface="+mn-ea"/>
                <a:cs typeface="Arial" panose="020B0604020202020204" pitchFamily="34" charset="0"/>
              </a:rPr>
              <a:t>A 0.7% annual decrease between 2013 and 2022</a:t>
            </a:r>
          </a:p>
          <a:p>
            <a:endParaRPr lang="en-US" dirty="0"/>
          </a:p>
        </p:txBody>
      </p:sp>
      <p:sp>
        <p:nvSpPr>
          <p:cNvPr id="4" name="Date Placeholder 3"/>
          <p:cNvSpPr>
            <a:spLocks noGrp="1"/>
          </p:cNvSpPr>
          <p:nvPr>
            <p:ph type="dt" idx="1"/>
          </p:nvPr>
        </p:nvSpPr>
        <p:spPr/>
        <p:txBody>
          <a:bodyPr/>
          <a:lstStyle/>
          <a:p>
            <a:pPr>
              <a:defRPr/>
            </a:pPr>
            <a:r>
              <a:rPr lang="en-US"/>
              <a:t>April 20, 2026</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10</a:t>
            </a:fld>
            <a:endParaRPr lang="en-US" altLang="en-US"/>
          </a:p>
        </p:txBody>
      </p:sp>
    </p:spTree>
    <p:extLst>
      <p:ext uri="{BB962C8B-B14F-4D97-AF65-F5344CB8AC3E}">
        <p14:creationId xmlns:p14="http://schemas.microsoft.com/office/powerpoint/2010/main" val="322316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84238" y="4387850"/>
            <a:ext cx="5181600" cy="41560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incidence rates in Delaware from 2008-2022 for males by  race and ethnicity. </a:t>
            </a: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Incidence rates for all-site cancer decreased an average of 1.6% per year among non-Hispanic White males in Delaware between 2008 and 2022 and the trend was consistent over this time period.</a:t>
            </a: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Incidence rates for all-site cancer decreased an average of 2.7% per year among non-Hispanic Black males in Delaware between 2008 and 2022 and the trend was consistent over this time period.</a:t>
            </a: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Incidence rates for all-site cancer decreased an average of 3.2% per year among Hispanic males in Delaware between 2008 and 2022. There were two distinct trends among Hispanic males during this time period:</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Stable rates between 2008 and 2015</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6.2% annual decrease between 2015 and 2022</a:t>
            </a: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20484"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0485"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23D2F30C-67AE-4B94-A3A5-A92A98BF8A3D}"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0886-7635-94A2-4BBE-AEFF298CC7DF}"/>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B5D0E5B-D050-148A-F1A4-CE8F543AD1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E1DEEE-EF7D-2A18-DF4B-4E52E16C1214}"/>
              </a:ext>
            </a:extLst>
          </p:cNvPr>
          <p:cNvSpPr>
            <a:spLocks noGrp="1"/>
          </p:cNvSpPr>
          <p:nvPr>
            <p:ph type="body" idx="1"/>
          </p:nvPr>
        </p:nvSpPr>
        <p:spPr>
          <a:xfrm>
            <a:off x="884238" y="4387850"/>
            <a:ext cx="5181600" cy="41560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incidence rates in Delaware from 2008-2022 by gender and race and ethnicity. </a:t>
            </a: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The trend in incidence rates for all-site cancer was stable among non-Hispanic White females in Delaware between 2008 and 2022. There were two distinct trends among non-Hispanic White females in Delaware during this time period:</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1.4% annual increase between 2008 and 2013</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0.6% annual decrease between 2013 and 2022 </a:t>
            </a: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The trend in incidence rates for all-site cancer was stable among both non-Hispanic Black and Hispanic females in Delaware between 2008 and 2022.</a:t>
            </a: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20484" name="Date Placeholder 3">
            <a:extLst>
              <a:ext uri="{FF2B5EF4-FFF2-40B4-BE49-F238E27FC236}">
                <a16:creationId xmlns:a16="http://schemas.microsoft.com/office/drawing/2014/main" id="{879BF1A7-FDBF-9AF3-354C-63D2BA6AE39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0485" name="Slide Number Placeholder 4">
            <a:extLst>
              <a:ext uri="{FF2B5EF4-FFF2-40B4-BE49-F238E27FC236}">
                <a16:creationId xmlns:a16="http://schemas.microsoft.com/office/drawing/2014/main" id="{EA1951CB-FB8F-BD19-DB3B-C5070803A2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23D2F30C-67AE-4B94-A3A5-A92A98BF8A3D}"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54039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shows the percent distribution</a:t>
            </a:r>
            <a:r>
              <a:rPr lang="en-US" altLang="en-US" baseline="0" dirty="0"/>
              <a:t> of cancer cases by cancer site</a:t>
            </a:r>
            <a:r>
              <a:rPr lang="en-US" altLang="en-US" dirty="0"/>
              <a:t>.</a:t>
            </a:r>
          </a:p>
          <a:p>
            <a:pPr eaLnBrk="1" hangingPunct="1">
              <a:spcBef>
                <a:spcPct val="0"/>
              </a:spcBef>
            </a:pPr>
            <a:endParaRPr lang="en-US" altLang="en-US" dirty="0"/>
          </a:p>
          <a:p>
            <a:pPr eaLnBrk="1" hangingPunct="1">
              <a:spcBef>
                <a:spcPct val="0"/>
              </a:spcBef>
            </a:pPr>
            <a:r>
              <a:rPr lang="en-US" altLang="en-US" dirty="0"/>
              <a:t>The</a:t>
            </a:r>
            <a:r>
              <a:rPr lang="en-US" altLang="en-US" baseline="0" dirty="0"/>
              <a:t> cancers with the highest percent of cases diagnosed from 2018-2022 were female breast, lung and bronchus, prostate, and colorectal cancers.</a:t>
            </a:r>
          </a:p>
          <a:p>
            <a:pPr eaLnBrk="1" hangingPunct="1">
              <a:spcBef>
                <a:spcPct val="0"/>
              </a:spcBef>
            </a:pPr>
            <a:endParaRPr lang="en-US" altLang="en-US" baseline="0" dirty="0"/>
          </a:p>
          <a:p>
            <a:pPr marL="285750" lvl="0" indent="-285750">
              <a:buFont typeface="Arial" panose="020B0604020202020204" pitchFamily="34" charset="0"/>
              <a:buChar char="•"/>
            </a:pPr>
            <a:r>
              <a:rPr lang="en-US" kern="1200" dirty="0">
                <a:solidFill>
                  <a:schemeClr val="tx1"/>
                </a:solidFill>
                <a:effectLst/>
                <a:latin typeface="Arial" panose="020B0604020202020204" pitchFamily="34" charset="0"/>
                <a:ea typeface="+mn-ea"/>
                <a:cs typeface="Arial" panose="020B0604020202020204" pitchFamily="34" charset="0"/>
              </a:rPr>
              <a:t>Female breast cancer accounted for 17% of all new cancer cases in Delaware.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a:solidFill>
                  <a:schemeClr val="tx1"/>
                </a:solidFill>
                <a:effectLst/>
                <a:latin typeface="Arial" panose="020B0604020202020204" pitchFamily="34" charset="0"/>
                <a:ea typeface="+mn-ea"/>
                <a:cs typeface="Arial" panose="020B0604020202020204" pitchFamily="34" charset="0"/>
              </a:rPr>
              <a:t>Prostate cancer accounted for 16% of all new cancer cases in Delaware. </a:t>
            </a:r>
          </a:p>
          <a:p>
            <a:pPr marL="285750" lvl="0" indent="-285750">
              <a:buFont typeface="Arial" panose="020B0604020202020204" pitchFamily="34" charset="0"/>
              <a:buChar char="•"/>
            </a:pPr>
            <a:r>
              <a:rPr lang="en-US" kern="1200" dirty="0">
                <a:solidFill>
                  <a:schemeClr val="tx1"/>
                </a:solidFill>
                <a:effectLst/>
                <a:latin typeface="Arial" panose="020B0604020202020204" pitchFamily="34" charset="0"/>
                <a:ea typeface="+mn-ea"/>
                <a:cs typeface="Arial" panose="020B0604020202020204" pitchFamily="34" charset="0"/>
              </a:rPr>
              <a:t>Lung and bronchus cancer accounted for 14% of all new cancer cases in Delaware.</a:t>
            </a:r>
          </a:p>
          <a:p>
            <a:pPr marL="285750" lvl="0" indent="-285750">
              <a:buFont typeface="Arial" panose="020B0604020202020204" pitchFamily="34" charset="0"/>
              <a:buChar char="•"/>
            </a:pPr>
            <a:r>
              <a:rPr lang="en-US" kern="1200" dirty="0">
                <a:solidFill>
                  <a:schemeClr val="tx1"/>
                </a:solidFill>
                <a:effectLst/>
                <a:latin typeface="Arial" panose="020B0604020202020204" pitchFamily="34" charset="0"/>
                <a:ea typeface="+mn-ea"/>
                <a:cs typeface="Arial" panose="020B0604020202020204" pitchFamily="34" charset="0"/>
              </a:rPr>
              <a:t>Colorectal cancer accounted for 7% of all new cancer cases in Delaware.</a:t>
            </a:r>
          </a:p>
          <a:p>
            <a:pPr eaLnBrk="1" hangingPunct="1">
              <a:spcBef>
                <a:spcPct val="0"/>
              </a:spcBef>
            </a:pPr>
            <a:endParaRPr lang="en-US" altLang="en-US" dirty="0"/>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xfrm>
            <a:off x="1265238" y="4387850"/>
            <a:ext cx="4495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Now we will discuss some site-specific cancer incidence details in Delaware for the five-year period 2018-2022.</a:t>
            </a:r>
          </a:p>
          <a:p>
            <a:pPr eaLnBrk="1" hangingPunct="1">
              <a:spcBef>
                <a:spcPct val="0"/>
              </a:spcBef>
            </a:pPr>
            <a:endParaRPr lang="en-US" altLang="en-US"/>
          </a:p>
        </p:txBody>
      </p:sp>
      <p:sp>
        <p:nvSpPr>
          <p:cNvPr id="36868"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3686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9D175408-E612-4395-A1D8-9BBB53DEC129}"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02152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57760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21CD-FF82-230D-6BB6-B770BD2D23FD}"/>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645BF1D-3799-5598-0915-4DDCECE84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D8DB042-A85A-9959-A906-E55382778AE4}"/>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7119B372-9ACC-5DAC-7F1B-71834019FDC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68B7B8B5-092F-BA1A-DB0F-93A86787BC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28594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4363-EBAB-9248-BAD6-3CDB6BE15677}"/>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3865C27-1A31-5868-8563-91E1E53DB3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7B6CEA4-9B73-6CF6-8DC5-345AA269314E}"/>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5C42E8BE-2449-7325-623D-1C23EE78E96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AA089408-F4BC-263F-FF12-BB02DD1C8C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37345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stratifying incidence rates by race:</a:t>
            </a:r>
          </a:p>
          <a:p>
            <a:pPr eaLnBrk="1" hangingPunct="1">
              <a:spcBef>
                <a:spcPct val="0"/>
              </a:spcBef>
            </a:pPr>
            <a:endParaRPr lang="en-US" altLang="en-US" dirty="0"/>
          </a:p>
          <a:p>
            <a:pPr marL="285750" indent="-285750" eaLnBrk="1" hangingPunct="1">
              <a:spcBef>
                <a:spcPct val="0"/>
              </a:spcBef>
              <a:buFont typeface="Arial" panose="020B0604020202020204" pitchFamily="34" charset="0"/>
              <a:buChar char="•"/>
            </a:pPr>
            <a:r>
              <a:rPr lang="en-US" altLang="en-US" dirty="0"/>
              <a:t>Non-Hispanic Black Delaware men have a higher prostate cancer incidence rate of 195.1 per 100,000 compared to other racial groups and higher than the U.S rate of 185.6 per 100,000</a:t>
            </a:r>
          </a:p>
          <a:p>
            <a:pPr marL="285750" indent="-285750" eaLnBrk="1" hangingPunct="1">
              <a:spcBef>
                <a:spcPct val="0"/>
              </a:spcBef>
              <a:buFont typeface="Arial" panose="020B0604020202020204" pitchFamily="34" charset="0"/>
              <a:buChar char="•"/>
            </a:pPr>
            <a:endParaRPr lang="en-US" altLang="en-US" dirty="0"/>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Non-Hispanic White Delaware women have a higher female breast cancer incidence rate of 150.8 per 100,000 compared to other racial groups and higher than the U.S rate of 137.1 per 100,000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dirty="0"/>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Non-Hispanic White Delawareans have a higher lung cancer incidence rate of 60.7 per 100,000 compared to other racial groups and higher than the U.S rate of 56.9 per 100,000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dirty="0"/>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dirty="0"/>
          </a:p>
          <a:p>
            <a:pPr marL="285750" indent="-285750" eaLnBrk="1" hangingPunct="1">
              <a:spcBef>
                <a:spcPct val="0"/>
              </a:spcBef>
              <a:buFont typeface="Arial" panose="020B0604020202020204" pitchFamily="34" charset="0"/>
              <a:buChar char="•"/>
            </a:pPr>
            <a:endParaRPr lang="en-US" altLang="en-US" dirty="0"/>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1200" dirty="0"/>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1200" dirty="0"/>
          </a:p>
          <a:p>
            <a:pPr marL="285750" indent="-285750" eaLnBrk="1" hangingPunct="1">
              <a:spcBef>
                <a:spcPct val="0"/>
              </a:spcBef>
              <a:buFont typeface="Arial" panose="020B0604020202020204" pitchFamily="34" charset="0"/>
              <a:buChar char="•"/>
            </a:pPr>
            <a:endParaRPr lang="en-US" altLang="en-US" sz="1200" dirty="0"/>
          </a:p>
          <a:p>
            <a:pPr marL="285750" indent="-285750" eaLnBrk="1" hangingPunct="1">
              <a:spcBef>
                <a:spcPct val="0"/>
              </a:spcBef>
              <a:buFont typeface="Arial" panose="020B0604020202020204" pitchFamily="34" charset="0"/>
              <a:buChar char="•"/>
            </a:pPr>
            <a:endParaRPr lang="en-US" altLang="en-US" sz="1200" dirty="0"/>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12846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0515-7122-112E-A2D7-B6E823185802}"/>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EAC9620-2082-079E-8158-B96145D098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AC5BBE5-D7A2-6974-661B-90923EB5375B}"/>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8DE61A2A-1DEB-B191-D08F-A88BD6DF4CF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BF2CE5DF-18C0-861B-57D2-672F6F270E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20507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xfrm>
            <a:off x="503237" y="4237037"/>
            <a:ext cx="6095999" cy="4648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solidFill>
                  <a:srgbClr val="FF0000"/>
                </a:solidFill>
                <a:latin typeface="Arial" panose="020B0604020202020204" pitchFamily="34" charset="0"/>
                <a:cs typeface="Arial" panose="020B0604020202020204" pitchFamily="34" charset="0"/>
              </a:rPr>
              <a:t>The report focuses on all-site cancer and provides trends on cancer incidence and mortality and comparative U.S statistics. Trends are reported from 2008-2022.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solidFill>
                  <a:srgbClr val="FF0000"/>
                </a:solidFill>
                <a:latin typeface="Arial" panose="020B0604020202020204" pitchFamily="34" charset="0"/>
                <a:cs typeface="Arial" panose="020B0604020202020204" pitchFamily="34" charset="0"/>
              </a:rPr>
              <a:t>This report also includes site-specific tables on cancer rates and rankings for the top 23 cancer sites and significance testing by gender and race/ethnicity.  </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1229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
        <p:nvSpPr>
          <p:cNvPr id="1229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B4709E7F-0753-4AA8-A4CE-6D2BD361B15D}"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B031-4FEB-EE77-4F91-CC983F9611D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C42F11F-C24B-C631-A375-4373D42FA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63959E4-E616-1B04-3E1A-3C7280017F91}"/>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95069BEA-E0E9-DD93-39EA-396FEC23BA9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8E6ED9DC-C04E-BD67-7E7F-DA5782FA31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16789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5C5E2-9AF7-4504-F4C3-F7740E748200}"/>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88EBA03-CF87-27CE-C879-BD52BE959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AA932CC-A4DD-23C2-38CC-31632E04E08F}"/>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60D802FA-3101-DD16-D6A0-FF71592661F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45994827-48D5-8336-932D-6C5D17C1EB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4091891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noChangeArrowheads="1"/>
          </p:cNvSpPr>
          <p:nvPr>
            <p:ph type="body" idx="1"/>
          </p:nvPr>
        </p:nvSpPr>
        <p:spPr bwMode="auto">
          <a:xfrm>
            <a:off x="884238" y="4387850"/>
            <a:ext cx="53340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To test for statistical significance, rate ratios were calculated at 95% confidence. In the displayed table, male was used as the reference group.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In 2018-2022. when comparing males to females, females had a statistically higher rate for thyroid cancer compared to men. For most other cancer cancers, females had a statistically lower cancer rate compared to males. </a:t>
            </a:r>
            <a:endParaRPr lang="en-US" altLang="en-US" baseline="0"/>
          </a:p>
          <a:p>
            <a:pPr eaLnBrk="1" hangingPunct="1">
              <a:spcBef>
                <a:spcPct val="0"/>
              </a:spcBef>
            </a:pPr>
            <a:endParaRPr lang="en-US" altLang="en-US"/>
          </a:p>
        </p:txBody>
      </p:sp>
      <p:sp>
        <p:nvSpPr>
          <p:cNvPr id="4301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4301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B79422AC-B5F5-43CF-AB2E-356451F0F75A}"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90346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noChangeArrowheads="1"/>
          </p:cNvSpPr>
          <p:nvPr>
            <p:ph type="body" idx="1"/>
          </p:nvPr>
        </p:nvSpPr>
        <p:spPr bwMode="auto">
          <a:xfrm>
            <a:off x="884238" y="4387850"/>
            <a:ext cx="53340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From 2018-2022, there were</a:t>
            </a:r>
            <a:r>
              <a:rPr lang="en-US" altLang="en-US" baseline="0"/>
              <a:t> significant differences in incidence rates among specific cancers when compared by race and ethnicity.  In the displayed table, Non-Hispanic White was used as the reference group.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a:t>Non-Hispanic Black Delawareans had a statistically higher cancer incidence rate for stomach, prostate, liver, myeloma and pancreatic cancers compared to Non-Hispanic White Delawareans.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a:t>Hispanic Delawareans had a statistically higher cancer incidence rate for stomach compared to Non-Hispanic White Delawareans.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400" baseline="0"/>
          </a:p>
        </p:txBody>
      </p:sp>
      <p:sp>
        <p:nvSpPr>
          <p:cNvPr id="4301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4301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B79422AC-B5F5-43CF-AB2E-356451F0F75A}"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678720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xfrm>
            <a:off x="1165225" y="4387850"/>
            <a:ext cx="46196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Now we will move onto a summary of all-site cancer mortality in Delaware for the five-year period 2018-2022</a:t>
            </a:r>
          </a:p>
          <a:p>
            <a:pPr eaLnBrk="1" hangingPunct="1">
              <a:spcBef>
                <a:spcPct val="0"/>
              </a:spcBef>
            </a:pPr>
            <a:endParaRPr lang="en-US" altLang="en-US"/>
          </a:p>
        </p:txBody>
      </p:sp>
      <p:sp>
        <p:nvSpPr>
          <p:cNvPr id="26628"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662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6B46BF7-D88F-4F9C-B752-8D0B75C79E6A}"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2018-2022, there were a little over 10,600 deaths from cancer in Delaware. </a:t>
            </a:r>
          </a:p>
          <a:p>
            <a:pPr eaLnBrk="1" hangingPunct="1">
              <a:spcBef>
                <a:spcPct val="0"/>
              </a:spcBef>
            </a:pPr>
            <a:endParaRPr lang="en-US" altLang="en-US"/>
          </a:p>
          <a:p>
            <a:pPr eaLnBrk="1" hangingPunct="1">
              <a:spcBef>
                <a:spcPct val="0"/>
              </a:spcBef>
            </a:pPr>
            <a:r>
              <a:rPr lang="en-US" altLang="en-US"/>
              <a:t>53% of cancer deaths were in males compared to females.  78% of cancer deaths were in non-Hispanic White Delawareans compared to other racial groups.  51% of cancer deaths were diagnosed in New Castle County compared to the other counties.</a:t>
            </a:r>
          </a:p>
          <a:p>
            <a:pPr eaLnBrk="1" hangingPunct="1">
              <a:spcBef>
                <a:spcPct val="0"/>
              </a:spcBef>
            </a:pPr>
            <a:endParaRPr lang="en-US" altLang="en-US"/>
          </a:p>
        </p:txBody>
      </p:sp>
      <p:sp>
        <p:nvSpPr>
          <p:cNvPr id="28676"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
        <p:nvSpPr>
          <p:cNvPr id="28677"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4E04A222-63E1-47DC-AC08-39AF95600962}"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xfrm>
            <a:off x="960438" y="4387850"/>
            <a:ext cx="51054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For 2018-2022, the age-adjusted cancer mortality rate for Delaware was 155.6 per 100,00 population which is higher than the U.S.</a:t>
            </a:r>
            <a:r>
              <a:rPr lang="en-US" altLang="en-US" baseline="30000" dirty="0"/>
              <a:t> </a:t>
            </a:r>
            <a:r>
              <a:rPr lang="en-US" altLang="en-US" baseline="0" dirty="0"/>
              <a:t> For this period Delaware was ranked 15</a:t>
            </a:r>
            <a:r>
              <a:rPr lang="en-US" altLang="en-US" baseline="30000" dirty="0"/>
              <a:t>th</a:t>
            </a:r>
            <a:r>
              <a:rPr lang="en-US" altLang="en-US" baseline="0" dirty="0"/>
              <a:t> and for the previous period Delaware was ranked 16</a:t>
            </a:r>
            <a:r>
              <a:rPr lang="en-US" altLang="en-US" baseline="30000" dirty="0"/>
              <a:t>th</a:t>
            </a:r>
            <a:r>
              <a:rPr lang="en-US" altLang="en-US" baseline="0" dirty="0"/>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Both Delaware males and females had higher cancer mortality rates compared to males and females in the U.S.</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For Delaware males, the ranking remained at 16</a:t>
            </a:r>
            <a:r>
              <a:rPr lang="en-US" altLang="en-US" baseline="30000" dirty="0"/>
              <a:t>th</a:t>
            </a:r>
            <a:r>
              <a:rPr lang="en-US" altLang="en-US" baseline="0" dirty="0"/>
              <a:t> when compared to the previous period.  For Delaware females, the ranking went from 22</a:t>
            </a:r>
            <a:r>
              <a:rPr lang="en-US" altLang="en-US" baseline="30000" dirty="0"/>
              <a:t>nd</a:t>
            </a:r>
            <a:r>
              <a:rPr lang="en-US" altLang="en-US" baseline="0" dirty="0"/>
              <a:t> to 14</a:t>
            </a:r>
            <a:r>
              <a:rPr lang="en-US" altLang="en-US" baseline="30000" dirty="0"/>
              <a:t>th</a:t>
            </a:r>
            <a:r>
              <a:rPr lang="en-US" altLang="en-US" baseline="0" dirty="0"/>
              <a:t> compared to the previous 2017-2021 period. </a:t>
            </a:r>
          </a:p>
          <a:p>
            <a:pPr eaLnBrk="1" hangingPunct="1">
              <a:spcBef>
                <a:spcPct val="0"/>
              </a:spcBef>
            </a:pPr>
            <a:endParaRPr lang="en-US" altLang="en-US" dirty="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F2872858-9C55-4155-8BDD-5A4D84872142}" type="slidenum">
              <a:rPr lang="en-US" altLang="en-US">
                <a:latin typeface="Calibri" panose="020F0502020204030204" pitchFamily="34" charset="0"/>
              </a:rPr>
              <a:pPr/>
              <a:t>26</a:t>
            </a:fld>
            <a:endParaRPr lang="en-US" altLang="en-US">
              <a:latin typeface="Calibri" panose="020F0502020204030204" pitchFamily="34" charset="0"/>
            </a:endParaRPr>
          </a:p>
        </p:txBody>
      </p:sp>
      <p:sp>
        <p:nvSpPr>
          <p:cNvPr id="18437"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extLst>
      <p:ext uri="{BB962C8B-B14F-4D97-AF65-F5344CB8AC3E}">
        <p14:creationId xmlns:p14="http://schemas.microsoft.com/office/powerpoint/2010/main" val="4103748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xfrm>
            <a:off x="960438" y="4387850"/>
            <a:ext cx="51054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When comparing among counties, Kent County had the highest cancer mortality rate compared to the other two counties. The rate for Kent County was 169.5 per 100,000 population. </a:t>
            </a:r>
          </a:p>
          <a:p>
            <a:pPr eaLnBrk="1" hangingPunct="1">
              <a:spcBef>
                <a:spcPct val="0"/>
              </a:spcBef>
            </a:pPr>
            <a:endParaRPr lang="en-US" altLang="en-US"/>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F2872858-9C55-4155-8BDD-5A4D84872142}" type="slidenum">
              <a:rPr lang="en-US" altLang="en-US">
                <a:latin typeface="Calibri" panose="020F0502020204030204" pitchFamily="34" charset="0"/>
              </a:rPr>
              <a:pPr/>
              <a:t>27</a:t>
            </a:fld>
            <a:endParaRPr lang="en-US" altLang="en-US">
              <a:latin typeface="Calibri" panose="020F0502020204030204" pitchFamily="34" charset="0"/>
            </a:endParaRPr>
          </a:p>
        </p:txBody>
      </p:sp>
      <p:sp>
        <p:nvSpPr>
          <p:cNvPr id="18437"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extLst>
      <p:ext uri="{BB962C8B-B14F-4D97-AF65-F5344CB8AC3E}">
        <p14:creationId xmlns:p14="http://schemas.microsoft.com/office/powerpoint/2010/main" val="204864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6A91-90B5-01AE-958A-390F39881817}"/>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E398560-D74B-F69A-9247-5E59E0E87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B48D6E6-8D34-753B-42DE-8428F3C29C15}"/>
              </a:ext>
            </a:extLst>
          </p:cNvPr>
          <p:cNvSpPr>
            <a:spLocks noGrp="1"/>
          </p:cNvSpPr>
          <p:nvPr>
            <p:ph type="body" idx="1"/>
          </p:nvPr>
        </p:nvSpPr>
        <p:spPr>
          <a:xfrm>
            <a:off x="655638" y="4313238"/>
            <a:ext cx="5791200" cy="43084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mortality rates in the US and Delaware from 2008-2022 by gender.</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1.5% per year in the U.S. between 2008 and 2022. There were three distinct trends in the U.S. during this time period, where there was an annual decrease of: </a:t>
            </a:r>
          </a:p>
          <a:p>
            <a:pPr lvl="1"/>
            <a:r>
              <a:rPr lang="en-US" sz="1600" kern="1200" dirty="0">
                <a:solidFill>
                  <a:schemeClr val="tx1"/>
                </a:solidFill>
                <a:effectLst/>
                <a:latin typeface="Arial" panose="020B0604020202020204" pitchFamily="34" charset="0"/>
                <a:ea typeface="+mn-ea"/>
                <a:cs typeface="Arial" panose="020B0604020202020204" pitchFamily="34" charset="0"/>
              </a:rPr>
              <a:t>1.3% between 2008 and 2016</a:t>
            </a:r>
          </a:p>
          <a:p>
            <a:pPr lvl="1"/>
            <a:r>
              <a:rPr lang="en-US" sz="1600" kern="1200" dirty="0">
                <a:solidFill>
                  <a:schemeClr val="tx1"/>
                </a:solidFill>
                <a:effectLst/>
                <a:latin typeface="Arial" panose="020B0604020202020204" pitchFamily="34" charset="0"/>
                <a:ea typeface="+mn-ea"/>
                <a:cs typeface="Arial" panose="020B0604020202020204" pitchFamily="34" charset="0"/>
              </a:rPr>
              <a:t>2.0% between 2016 and 2019</a:t>
            </a:r>
          </a:p>
          <a:p>
            <a:pPr lvl="1"/>
            <a:r>
              <a:rPr lang="en-US" sz="1600" kern="1200" dirty="0">
                <a:solidFill>
                  <a:schemeClr val="tx1"/>
                </a:solidFill>
                <a:effectLst/>
                <a:latin typeface="Arial" panose="020B0604020202020204" pitchFamily="34" charset="0"/>
                <a:ea typeface="+mn-ea"/>
                <a:cs typeface="Arial" panose="020B0604020202020204" pitchFamily="34" charset="0"/>
              </a:rPr>
              <a:t>1.3% between 2019 and 2022</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1.7% per year among U.S. males between 2008 and 2022. There were three distinct trends among U.S. males during this time period, where there was an annual decrease of:</a:t>
            </a:r>
          </a:p>
          <a:p>
            <a:pPr lvl="1"/>
            <a:r>
              <a:rPr lang="en-US" sz="1600" kern="1200" dirty="0">
                <a:solidFill>
                  <a:schemeClr val="tx1"/>
                </a:solidFill>
                <a:effectLst/>
                <a:latin typeface="Arial" panose="020B0604020202020204" pitchFamily="34" charset="0"/>
                <a:ea typeface="+mn-ea"/>
                <a:cs typeface="Arial" panose="020B0604020202020204" pitchFamily="34" charset="0"/>
              </a:rPr>
              <a:t>1.6% between 2008 and 2015</a:t>
            </a:r>
          </a:p>
          <a:p>
            <a:pPr lvl="1"/>
            <a:r>
              <a:rPr lang="en-US" sz="1600" kern="1200" dirty="0">
                <a:solidFill>
                  <a:schemeClr val="tx1"/>
                </a:solidFill>
                <a:effectLst/>
                <a:latin typeface="Arial" panose="020B0604020202020204" pitchFamily="34" charset="0"/>
                <a:ea typeface="+mn-ea"/>
                <a:cs typeface="Arial" panose="020B0604020202020204" pitchFamily="34" charset="0"/>
              </a:rPr>
              <a:t>2.1% between 2015 and 2019</a:t>
            </a:r>
          </a:p>
          <a:p>
            <a:pPr lvl="1"/>
            <a:r>
              <a:rPr lang="en-US" sz="1600" kern="1200" dirty="0">
                <a:solidFill>
                  <a:schemeClr val="tx1"/>
                </a:solidFill>
                <a:effectLst/>
                <a:latin typeface="Arial" panose="020B0604020202020204" pitchFamily="34" charset="0"/>
                <a:ea typeface="+mn-ea"/>
                <a:cs typeface="Arial" panose="020B0604020202020204" pitchFamily="34" charset="0"/>
              </a:rPr>
              <a:t>1.6% between 2019 and 2022</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1.2% per year among U.S. females between 2008 and 2022. There were three distinct trends among U.S. females during this time period, where there was an annual decrease of:</a:t>
            </a:r>
          </a:p>
          <a:p>
            <a:pPr lvl="1"/>
            <a:r>
              <a:rPr lang="en-US" sz="1600" kern="1200" dirty="0">
                <a:solidFill>
                  <a:schemeClr val="tx1"/>
                </a:solidFill>
                <a:effectLst/>
                <a:latin typeface="Arial" panose="020B0604020202020204" pitchFamily="34" charset="0"/>
                <a:ea typeface="+mn-ea"/>
                <a:cs typeface="Arial" panose="020B0604020202020204" pitchFamily="34" charset="0"/>
              </a:rPr>
              <a:t>1.1% between 2008 and 2016</a:t>
            </a:r>
          </a:p>
          <a:p>
            <a:pPr lvl="1"/>
            <a:r>
              <a:rPr lang="en-US" sz="1600" kern="1200" dirty="0">
                <a:solidFill>
                  <a:schemeClr val="tx1"/>
                </a:solidFill>
                <a:effectLst/>
                <a:latin typeface="Arial" panose="020B0604020202020204" pitchFamily="34" charset="0"/>
                <a:ea typeface="+mn-ea"/>
                <a:cs typeface="Arial" panose="020B0604020202020204" pitchFamily="34" charset="0"/>
              </a:rPr>
              <a:t>1.8% between 2016 and 2019</a:t>
            </a:r>
          </a:p>
          <a:p>
            <a:pPr lvl="1"/>
            <a:r>
              <a:rPr lang="en-US" sz="1600" kern="1200" dirty="0">
                <a:solidFill>
                  <a:schemeClr val="tx1"/>
                </a:solidFill>
                <a:effectLst/>
                <a:latin typeface="Arial" panose="020B0604020202020204" pitchFamily="34" charset="0"/>
                <a:ea typeface="+mn-ea"/>
                <a:cs typeface="Arial" panose="020B0604020202020204" pitchFamily="34" charset="0"/>
              </a:rPr>
              <a:t>1.0% between 2019 and 2022</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p:txBody>
      </p:sp>
      <p:sp>
        <p:nvSpPr>
          <p:cNvPr id="24580" name="Date Placeholder 3">
            <a:extLst>
              <a:ext uri="{FF2B5EF4-FFF2-40B4-BE49-F238E27FC236}">
                <a16:creationId xmlns:a16="http://schemas.microsoft.com/office/drawing/2014/main" id="{E4DD14AB-E5EC-A53D-4D20-C1057184BA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4581" name="Slide Number Placeholder 4">
            <a:extLst>
              <a:ext uri="{FF2B5EF4-FFF2-40B4-BE49-F238E27FC236}">
                <a16:creationId xmlns:a16="http://schemas.microsoft.com/office/drawing/2014/main" id="{D585F458-E40A-B068-D4CB-6BB8595B41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051AAE2A-75AC-4674-8291-D1181DDB4626}"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265102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55638" y="4313238"/>
            <a:ext cx="5791200" cy="43084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mortality rates in the US and Delaware from 2008-2022 by gender.</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r>
              <a:rPr lang="en-US" sz="1600" kern="1200" dirty="0">
                <a:solidFill>
                  <a:schemeClr val="tx1"/>
                </a:solidFill>
                <a:effectLst/>
                <a:latin typeface="Arial" panose="020B0604020202020204" pitchFamily="34" charset="0"/>
                <a:ea typeface="+mn-ea"/>
                <a:cs typeface="Arial" panose="020B0604020202020204" pitchFamily="34" charset="0"/>
              </a:rPr>
              <a:t> </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1.5% per year in Delaware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1.7% per year among Delaware males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1.3% per year among Delaware females between 2008 and 2022 and the trend was consistent over this time period.</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p:txBody>
      </p:sp>
      <p:sp>
        <p:nvSpPr>
          <p:cNvPr id="24580"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458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051AAE2A-75AC-4674-8291-D1181DDB4626}"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20352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solidFill>
                  <a:srgbClr val="FF0000"/>
                </a:solidFill>
                <a:latin typeface="Arial" panose="020B0604020202020204" pitchFamily="34" charset="0"/>
                <a:cs typeface="Arial" panose="020B0604020202020204" pitchFamily="34" charset="0"/>
              </a:rPr>
              <a:t>Readers will find 2024 Behavior Risk Factor Survey prevalence estimates for cancer screenings, obesity, smoking status, physical activity and nutrition.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solidFill>
                <a:srgbClr val="FF000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pPr>
              <a:defRPr/>
            </a:pPr>
            <a:r>
              <a:rPr lang="en-US"/>
              <a:t>April 20, 2026</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3</a:t>
            </a:fld>
            <a:endParaRPr lang="en-US" altLang="en-US"/>
          </a:p>
        </p:txBody>
      </p:sp>
    </p:spTree>
    <p:extLst>
      <p:ext uri="{BB962C8B-B14F-4D97-AF65-F5344CB8AC3E}">
        <p14:creationId xmlns:p14="http://schemas.microsoft.com/office/powerpoint/2010/main" val="3573860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84238" y="4387850"/>
            <a:ext cx="5181600" cy="41560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mortality rates in Delaware from 2008-2022 by gender and race and ethnicity.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1.5% per year among non-Hispanic White males in Delaware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Mortality rates for all-site cancer decreased an average of 1.6% per year among non-Hispanic Black males in Delaware between 2008 and 2022 and the trend was consistent over this time period.</a:t>
            </a:r>
          </a:p>
          <a:p>
            <a:pPr lvl="0"/>
            <a:r>
              <a:rPr lang="en-US" sz="1600" kern="1200" dirty="0">
                <a:solidFill>
                  <a:schemeClr val="tx1"/>
                </a:solidFill>
                <a:effectLst/>
                <a:latin typeface="Arial" panose="020B0604020202020204" pitchFamily="34" charset="0"/>
                <a:ea typeface="+mn-ea"/>
                <a:cs typeface="Arial" panose="020B0604020202020204" pitchFamily="34" charset="0"/>
              </a:rPr>
              <a:t>The trend in mortality rates for all-site cancer was stable among Hispanic males in Delaware between 2008 and 2022.</a:t>
            </a:r>
          </a:p>
          <a:p>
            <a:pPr lvl="0"/>
            <a:endParaRPr lang="en-US"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Font typeface="Arial" panose="020B0604020202020204" pitchFamily="34" charset="0"/>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eaLnBrk="1" fontAlgn="auto" hangingPunct="1">
              <a:spcBef>
                <a:spcPts val="0"/>
              </a:spcBef>
              <a:spcAft>
                <a:spcPts val="0"/>
              </a:spcAft>
              <a:defRPr/>
            </a:pPr>
            <a:endParaRPr lang="en-US" dirty="0"/>
          </a:p>
        </p:txBody>
      </p:sp>
      <p:sp>
        <p:nvSpPr>
          <p:cNvPr id="20484"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0485"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23D2F30C-67AE-4B94-A3A5-A92A98BF8A3D}"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871973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3A51-13ED-525B-F083-B07D5403992C}"/>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9FED6A9-5A47-1064-3A81-2A70E645BE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EFCDD3-4643-5852-74D0-B6B9C6BC2508}"/>
              </a:ext>
            </a:extLst>
          </p:cNvPr>
          <p:cNvSpPr>
            <a:spLocks noGrp="1"/>
          </p:cNvSpPr>
          <p:nvPr>
            <p:ph type="body" idx="1"/>
          </p:nvPr>
        </p:nvSpPr>
        <p:spPr>
          <a:xfrm>
            <a:off x="884238" y="4387850"/>
            <a:ext cx="5181600" cy="4156075"/>
          </a:xfrm>
        </p:spPr>
        <p:txBody>
          <a:bodyP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This graph depicts the trends in age-adjusted all-site cancer mortality rates in Delaware from 2008-2022 by gender and race and ethnicity.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lvl="0"/>
            <a:r>
              <a:rPr lang="en-US" sz="1600" kern="1200" dirty="0">
                <a:solidFill>
                  <a:schemeClr val="tx1"/>
                </a:solidFill>
                <a:effectLst/>
                <a:latin typeface="Arial" panose="020B0604020202020204" pitchFamily="34" charset="0"/>
                <a:ea typeface="+mn-ea"/>
                <a:cs typeface="Arial" panose="020B0604020202020204" pitchFamily="34" charset="0"/>
              </a:rPr>
              <a:t>The trend in mortality rates for all-site cancer was stable among Delaware females between 2008 and 2022. There were two distinct trends among Delaware females during this time period, but neither were significant.</a:t>
            </a:r>
          </a:p>
          <a:p>
            <a:pPr lvl="0"/>
            <a:r>
              <a:rPr lang="en-US" sz="1600" kern="1200" dirty="0">
                <a:solidFill>
                  <a:schemeClr val="tx1"/>
                </a:solidFill>
                <a:effectLst/>
                <a:latin typeface="Arial" panose="020B0604020202020204" pitchFamily="34" charset="0"/>
                <a:ea typeface="+mn-ea"/>
                <a:cs typeface="Arial" panose="020B0604020202020204" pitchFamily="34" charset="0"/>
              </a:rPr>
              <a:t>The trend in mortality rates for all-site cancer was stable among both non-Hispanic Black and Hispanic females in Delaware between 2008 and 2022.</a:t>
            </a:r>
          </a:p>
          <a:p>
            <a:pPr lvl="0"/>
            <a:endParaRPr lang="en-US"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Font typeface="Arial" panose="020B0604020202020204" pitchFamily="34" charset="0"/>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eaLnBrk="1" fontAlgn="auto" hangingPunct="1">
              <a:spcBef>
                <a:spcPts val="0"/>
              </a:spcBef>
              <a:spcAft>
                <a:spcPts val="0"/>
              </a:spcAft>
              <a:defRPr/>
            </a:pPr>
            <a:endParaRPr lang="en-US" dirty="0"/>
          </a:p>
        </p:txBody>
      </p:sp>
      <p:sp>
        <p:nvSpPr>
          <p:cNvPr id="20484" name="Date Placeholder 3">
            <a:extLst>
              <a:ext uri="{FF2B5EF4-FFF2-40B4-BE49-F238E27FC236}">
                <a16:creationId xmlns:a16="http://schemas.microsoft.com/office/drawing/2014/main" id="{E29E4026-9AE9-63C1-FDFA-51D52273564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0485" name="Slide Number Placeholder 4">
            <a:extLst>
              <a:ext uri="{FF2B5EF4-FFF2-40B4-BE49-F238E27FC236}">
                <a16:creationId xmlns:a16="http://schemas.microsoft.com/office/drawing/2014/main" id="{0C590731-8F3F-4DCD-2CA6-A31A75333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23D2F30C-67AE-4B94-A3A5-A92A98BF8A3D}"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1928087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This slide shows the percent distribution</a:t>
            </a:r>
            <a:r>
              <a:rPr lang="en-US" altLang="en-US" baseline="0" dirty="0">
                <a:latin typeface="Arial" panose="020B0604020202020204" pitchFamily="34" charset="0"/>
                <a:cs typeface="Arial" panose="020B0604020202020204" pitchFamily="34" charset="0"/>
              </a:rPr>
              <a:t> of cancer deaths by cancer site</a:t>
            </a:r>
            <a:r>
              <a:rPr lang="en-US" altLang="en-US" dirty="0">
                <a:latin typeface="Arial" panose="020B0604020202020204" pitchFamily="34" charset="0"/>
                <a:cs typeface="Arial" panose="020B0604020202020204" pitchFamily="34" charset="0"/>
              </a:rPr>
              <a:t>.</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aseline="0" dirty="0">
                <a:latin typeface="Arial" panose="020B0604020202020204" pitchFamily="34" charset="0"/>
                <a:cs typeface="Arial" panose="020B0604020202020204" pitchFamily="34" charset="0"/>
              </a:rPr>
              <a:t>Lung and bronchus accounted for largest percentage of new cancer deaths at 27%.</a:t>
            </a:r>
            <a:endParaRPr lang="en-US"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marL="171450" marR="0" lvl="0" indent="-171450">
              <a:lnSpc>
                <a:spcPct val="105000"/>
              </a:lnSpc>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Colorectal cancer accounted for 9% of all new cancer deaths</a:t>
            </a:r>
          </a:p>
          <a:p>
            <a:pPr marL="171450" marR="0" lvl="0" indent="-171450">
              <a:lnSpc>
                <a:spcPct val="105000"/>
              </a:lnSpc>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Pancreatic cancer also accounted for 9% of all new cancer deaths.</a:t>
            </a:r>
          </a:p>
          <a:p>
            <a:pPr marL="171450" marR="0" lvl="0" indent="-171450">
              <a:lnSpc>
                <a:spcPct val="105000"/>
              </a:lnSpc>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Female breast cancer accounted for 8% of all new cancer deaths.</a:t>
            </a:r>
          </a:p>
          <a:p>
            <a:pPr marL="171450" marR="0" lvl="0" indent="-171450">
              <a:lnSpc>
                <a:spcPct val="105000"/>
              </a:lnSpc>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Prostate cancer accounted for 6% of all new cancer deaths. </a:t>
            </a:r>
          </a:p>
          <a:p>
            <a:pPr marL="0" marR="0" algn="l">
              <a:lnSpc>
                <a:spcPct val="105000"/>
              </a:lnSpc>
              <a:spcBef>
                <a:spcPts val="0"/>
              </a:spcBef>
              <a:spcAft>
                <a:spcPts val="600"/>
              </a:spcAft>
            </a:pPr>
            <a:r>
              <a:rPr lang="en-US" sz="1800" b="1" cap="all"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cap="all"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91305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xfrm>
            <a:off x="1265238" y="4387850"/>
            <a:ext cx="4495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Now we will discuss some site-specific cancer mortality details in Delaware for the five-year period 2018-2022.</a:t>
            </a:r>
          </a:p>
          <a:p>
            <a:pPr eaLnBrk="1" hangingPunct="1">
              <a:spcBef>
                <a:spcPct val="0"/>
              </a:spcBef>
            </a:pPr>
            <a:endParaRPr lang="en-US" altLang="en-US"/>
          </a:p>
        </p:txBody>
      </p:sp>
      <p:sp>
        <p:nvSpPr>
          <p:cNvPr id="36868"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3686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9D175408-E612-4395-A1D8-9BBB53DEC129}"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70175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 displays age-adjusted mortality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Lung cancer is the leading cause of cancer death among both males and females.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mortality rate for all-site, female breast prostate, and lung cancers compared to the U.S.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lower cancer incidence for colorectal and cervical cancers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dirty="0"/>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2168015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4911-F103-D83F-AC8A-14FFC40770E2}"/>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192905E-DF3A-94E0-9649-C99E5399E9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ED47BD4-03C8-2B2B-5E99-7E40FAAF82D0}"/>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440F1D34-9E95-E322-908C-C1C353AE3CE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91A27CE6-C2EB-0646-DFE2-757BD118D2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3686797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74DB-8037-2C7B-8D75-98A180902ED0}"/>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9E9B21C-97DD-CCC6-A001-DB89B41EE7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C56A15B-6A13-9855-4D40-0ADABCC548B3}"/>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B12A16BA-516D-43D9-4BBA-AC13CDE3831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AA125441-046F-3082-477E-DD68E3C63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236519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stratifying mortality rates by race for the 2018-2022 period:</a:t>
            </a:r>
          </a:p>
          <a:p>
            <a:pPr eaLnBrk="1" hangingPunct="1">
              <a:spcBef>
                <a:spcPct val="0"/>
              </a:spcBef>
            </a:pPr>
            <a:endParaRPr lang="en-US" altLang="en-US"/>
          </a:p>
          <a:p>
            <a:pPr marL="285750" indent="-285750" eaLnBrk="1" hangingPunct="1">
              <a:spcBef>
                <a:spcPct val="0"/>
              </a:spcBef>
              <a:buFont typeface="Arial" panose="020B0604020202020204" pitchFamily="34" charset="0"/>
              <a:buChar char="•"/>
            </a:pPr>
            <a:r>
              <a:rPr lang="en-US" altLang="en-US"/>
              <a:t>Non-Hispanic Black Delaware men had a higher prostate cancer mortality rate of 34.7 per 100,000 compared to other racial groups. </a:t>
            </a:r>
          </a:p>
          <a:p>
            <a:pPr marL="285750" indent="-285750" eaLnBrk="1" hangingPunct="1">
              <a:spcBef>
                <a:spcPct val="0"/>
              </a:spcBef>
              <a:buFont typeface="Arial" panose="020B0604020202020204" pitchFamily="34" charset="0"/>
              <a:buChar char="•"/>
            </a:pPr>
            <a:endParaRPr lang="en-US" altLang="en-US"/>
          </a:p>
          <a:p>
            <a:pPr marL="285750" indent="-285750" eaLnBrk="1" hangingPunct="1">
              <a:spcBef>
                <a:spcPct val="0"/>
              </a:spcBef>
              <a:buFont typeface="Arial" panose="020B0604020202020204" pitchFamily="34" charset="0"/>
              <a:buChar char="•"/>
            </a:pPr>
            <a:r>
              <a:rPr lang="en-US" altLang="en-US"/>
              <a:t>Non-Hispanic Black Delaware women had a higher female breast cancer mortality rate of 27.9 per 100,000 compared to other racial groups, which is slightly higher than the U.S. rate of 26.9 per 100,000.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a:t>Non-Hispanic White Delawareans had a higher lung cancer mortality rate of 37.7 per 100,000 compared to other racial groups, which is higher than the U.S rate of 35.8 per 100,000.</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a:p>
          <a:p>
            <a:pPr marL="285750" indent="-285750" eaLnBrk="1" hangingPunct="1">
              <a:spcBef>
                <a:spcPct val="0"/>
              </a:spcBef>
              <a:buFont typeface="Arial" panose="020B0604020202020204" pitchFamily="34" charset="0"/>
              <a:buChar char="•"/>
            </a:pPr>
            <a:endParaRPr lang="en-US" altLang="en-US"/>
          </a:p>
          <a:p>
            <a:pPr eaLnBrk="1" hangingPunct="1">
              <a:spcBef>
                <a:spcPct val="0"/>
              </a:spcBef>
            </a:pPr>
            <a:endParaRPr lang="en-US" altLang="en-US"/>
          </a:p>
        </p:txBody>
      </p:sp>
      <p:sp>
        <p:nvSpPr>
          <p:cNvPr id="2253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1066893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197B-23BE-A501-941F-D448541B32BF}"/>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E2DEF18-CACF-C87D-7ABF-1360D7ED5F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EF4F9E0-20EA-981B-3432-51C48921EA86}"/>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58F3A05B-593E-0D75-261F-258FA9B5704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64282103-5B91-C2F9-1C33-C07F3CD1E8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2376840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389A-B898-DBEA-D3B4-20AF7D2FC692}"/>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FBFA0E6-0BC0-663D-E54B-398EF5917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EA20011-CD8B-A1DC-9C7E-5381BDC4FC2A}"/>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7AF7E243-EAB5-4476-987C-346A8506B05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2AD0A590-B66F-0E54-487B-68355DFCCC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157674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0"/>
              </a:spcBef>
              <a:defRPr/>
            </a:pPr>
            <a:r>
              <a:rPr lang="en-US" altLang="en-US" dirty="0">
                <a:solidFill>
                  <a:srgbClr val="FF0000"/>
                </a:solidFill>
                <a:latin typeface="Arial" panose="020B0604020202020204" pitchFamily="34" charset="0"/>
                <a:cs typeface="Arial" panose="020B0604020202020204" pitchFamily="34" charset="0"/>
              </a:rPr>
              <a:t>In January 2026, we released the Small Area-Level Cancer Incidence Report. That report </a:t>
            </a:r>
            <a:r>
              <a:rPr lang="en-US" altLang="en-US" dirty="0">
                <a:solidFill>
                  <a:srgbClr val="FF0000"/>
                </a:solidFill>
              </a:rPr>
              <a:t>provides cancer rates at the census-tract level and </a:t>
            </a:r>
            <a:r>
              <a:rPr lang="en-US" altLang="en-US" dirty="0">
                <a:solidFill>
                  <a:srgbClr val="FF0000"/>
                </a:solidFill>
                <a:latin typeface="Arial" panose="020B0604020202020204" pitchFamily="34" charset="0"/>
                <a:cs typeface="Arial" panose="020B0604020202020204" pitchFamily="34" charset="0"/>
              </a:rPr>
              <a:t>is published annually by legislative mandate. A link to Title 16, Chapter 20 of the Delaware Code is provided on the slide.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 purpose of this report is to to inform policymakers and program managers on what areas of our state experience a greater burden of cancer compared to others to help in targeted community cancer prevention efforts.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 Small Area-Level Cancer Incidence Report along with all other cancer reports can be accessed at the link I will share at the end of my presentation. </a:t>
            </a:r>
          </a:p>
          <a:p>
            <a:endParaRPr lang="en-US" dirty="0"/>
          </a:p>
        </p:txBody>
      </p:sp>
      <p:sp>
        <p:nvSpPr>
          <p:cNvPr id="4" name="Date Placeholder 3"/>
          <p:cNvSpPr>
            <a:spLocks noGrp="1"/>
          </p:cNvSpPr>
          <p:nvPr>
            <p:ph type="dt" idx="1"/>
          </p:nvPr>
        </p:nvSpPr>
        <p:spPr/>
        <p:txBody>
          <a:bodyPr/>
          <a:lstStyle/>
          <a:p>
            <a:pPr>
              <a:defRPr/>
            </a:pPr>
            <a:r>
              <a:rPr lang="en-US"/>
              <a:t>April 20, 2026</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4</a:t>
            </a:fld>
            <a:endParaRPr lang="en-US" altLang="en-US"/>
          </a:p>
        </p:txBody>
      </p:sp>
    </p:spTree>
    <p:extLst>
      <p:ext uri="{BB962C8B-B14F-4D97-AF65-F5344CB8AC3E}">
        <p14:creationId xmlns:p14="http://schemas.microsoft.com/office/powerpoint/2010/main" val="3560514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A883-5064-397D-BA4C-D3E16B969F8E}"/>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2E67A18-43C1-942E-757B-CC0734ACDF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D48B900-D467-4C5B-B456-25CA2E226429}"/>
              </a:ext>
            </a:extLst>
          </p:cNvPr>
          <p:cNvSpPr>
            <a:spLocks noGrp="1" noChangeArrowheads="1"/>
          </p:cNvSpPr>
          <p:nvPr>
            <p:ph type="body" idx="1"/>
          </p:nvPr>
        </p:nvSpPr>
        <p:spPr bwMode="auto">
          <a:xfrm>
            <a:off x="960438" y="4387850"/>
            <a:ext cx="50292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This tables displays age-adjusted incidence rates for the top 23 cancer sites by gender.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most common cancer among women is breast cancer, prostate cancer is most common among men. With men and women combined, lung cancer is the most common.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From 2018-2022, Delaware had a higher cancer incidence rate for all-site, female breast, prostate, uterine, lung and melanoma cancers compared to the U.S. Delaware had a lower cancer incidence for colorectal cancer compared to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endParaRPr lang="en-US" altLang="en-US" dirty="0"/>
          </a:p>
        </p:txBody>
      </p:sp>
      <p:sp>
        <p:nvSpPr>
          <p:cNvPr id="22532" name="Date Placeholder 3">
            <a:extLst>
              <a:ext uri="{FF2B5EF4-FFF2-40B4-BE49-F238E27FC236}">
                <a16:creationId xmlns:a16="http://schemas.microsoft.com/office/drawing/2014/main" id="{570489BD-8B82-AFFF-E58F-C5FC4B1AF7E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2533" name="Slide Number Placeholder 4">
            <a:extLst>
              <a:ext uri="{FF2B5EF4-FFF2-40B4-BE49-F238E27FC236}">
                <a16:creationId xmlns:a16="http://schemas.microsoft.com/office/drawing/2014/main" id="{02C1FACE-D19B-D9E3-3757-B004BF53EC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E5A1E4E0-E013-40A6-8972-5F1DAC156841}"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332200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noChangeArrowheads="1"/>
          </p:cNvSpPr>
          <p:nvPr>
            <p:ph type="body" idx="1"/>
          </p:nvPr>
        </p:nvSpPr>
        <p:spPr bwMode="auto">
          <a:xfrm>
            <a:off x="884238" y="4387850"/>
            <a:ext cx="53340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Like the incidence tables, to test for statistical significance, rate ratios were modeled at 95% confidence. In the displayed table, male was used as the reference group</a:t>
            </a: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In 2018-2022, when comparing males to females, females had a statistically lower cancer mortality rate for most cancers compared to males. No cancer sites had a statistically higher cancer mortality rate for females. </a:t>
            </a:r>
          </a:p>
        </p:txBody>
      </p:sp>
      <p:sp>
        <p:nvSpPr>
          <p:cNvPr id="4301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4301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B79422AC-B5F5-43CF-AB2E-356451F0F75A}"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4083909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noChangeArrowheads="1"/>
          </p:cNvSpPr>
          <p:nvPr>
            <p:ph type="body" idx="1"/>
          </p:nvPr>
        </p:nvSpPr>
        <p:spPr bwMode="auto">
          <a:xfrm>
            <a:off x="884238" y="4387850"/>
            <a:ext cx="53340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From 2018-2022, there were</a:t>
            </a:r>
            <a:r>
              <a:rPr lang="en-US" altLang="en-US" baseline="0" dirty="0"/>
              <a:t> significant differences in mortality rates among specific cancers when compared by race and ethnicity. In the displayed table, Non-Hispanic White was used as the reference group.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Non-Hispanic Black Delawareans had a statistically higher cancer mortality rate for all-sites, stomach, prostate, liver, myeloma, pancreatic, female breast and uterine cancers compared to Non-Hispanic White Delawareans.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Hispanic Delawareans had a statistically higher cancer mortality rate for stomach cancer compared to Non-Hispanic White Delawareans. </a:t>
            </a:r>
          </a:p>
          <a:p>
            <a:pPr eaLnBrk="1" hangingPunct="1">
              <a:spcBef>
                <a:spcPct val="0"/>
              </a:spcBef>
            </a:pPr>
            <a:endParaRPr lang="en-US" altLang="en-US" dirty="0"/>
          </a:p>
        </p:txBody>
      </p:sp>
      <p:sp>
        <p:nvSpPr>
          <p:cNvPr id="43012"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4301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B79422AC-B5F5-43CF-AB2E-356451F0F75A}"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3983326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45358FF-C2A0-4AF9-AC10-2F7B5D66B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BC472D6-23D8-4D8F-A413-2CCFCEB02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highlight>
                  <a:srgbClr val="FFFF00"/>
                </a:highlight>
              </a:rPr>
              <a:t>Delaware ranked 4</a:t>
            </a:r>
            <a:r>
              <a:rPr lang="en-US" altLang="en-US" b="1" baseline="30000" dirty="0">
                <a:highlight>
                  <a:srgbClr val="FFFF00"/>
                </a:highlight>
              </a:rPr>
              <a:t>th</a:t>
            </a:r>
            <a:r>
              <a:rPr lang="en-US" altLang="en-US" b="1" dirty="0">
                <a:highlight>
                  <a:srgbClr val="FFFF00"/>
                </a:highlight>
              </a:rPr>
              <a:t> nationally for mammography! According to the 2024 Delaware Behavioral Risk Factor Survey, </a:t>
            </a:r>
            <a:r>
              <a:rPr lang="en-US" altLang="en-US" sz="1600" dirty="0">
                <a:highlight>
                  <a:srgbClr val="FFFF00"/>
                </a:highlight>
                <a:latin typeface="Trade Gothic Next Cond" panose="020F0502020204030204" pitchFamily="34" charset="0"/>
                <a:ea typeface="Ebrima" panose="02000000000000000000" pitchFamily="2" charset="0"/>
                <a:cs typeface="Ebrima" panose="02000000000000000000" pitchFamily="2" charset="0"/>
              </a:rPr>
              <a:t>78% of Delaware females 40 and older were screened for breast cancer in the previous 2 years compared to 72% nationally.</a:t>
            </a:r>
            <a:endParaRPr lang="en-US" sz="1600" dirty="0">
              <a:highlight>
                <a:srgbClr val="FFFF00"/>
              </a:highlight>
              <a:latin typeface="Trade Gothic Next Cond" panose="020F0502020204030204" pitchFamily="34" charset="0"/>
              <a:ea typeface="Ebrima" panose="02000000000000000000" pitchFamily="2" charset="0"/>
              <a:cs typeface="Ebrima" panose="02000000000000000000" pitchFamily="2" charset="0"/>
            </a:endParaRPr>
          </a:p>
          <a:p>
            <a:pPr eaLnBrk="1" hangingPunct="1">
              <a:spcBef>
                <a:spcPct val="0"/>
              </a:spcBef>
            </a:pPr>
            <a:endParaRPr lang="en-US" altLang="en-US" b="1" dirty="0">
              <a:highlight>
                <a:srgbClr val="FFFF00"/>
              </a:highlight>
            </a:endParaRPr>
          </a:p>
          <a:p>
            <a:pPr eaLnBrk="1" hangingPunct="1">
              <a:spcBef>
                <a:spcPct val="0"/>
              </a:spcBef>
            </a:pPr>
            <a:endParaRPr lang="en-US" altLang="en-US" b="1" dirty="0">
              <a:highlight>
                <a:srgbClr val="FFFF00"/>
              </a:high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b="0" dirty="0">
                <a:latin typeface="Trade Gothic Next Cond" panose="020B0506040303020004" pitchFamily="34" charset="0"/>
                <a:cs typeface="Calibri" panose="020F0502020204030204" pitchFamily="34" charset="0"/>
              </a:rPr>
              <a:t>67% of Delaware adult females with intact cervix aged 21-65 received a pap test within the past three years compared to 65% nationally. Delaware ranked 16</a:t>
            </a:r>
            <a:r>
              <a:rPr lang="en-US" altLang="en-US" sz="1600" b="0" baseline="30000" dirty="0">
                <a:latin typeface="Trade Gothic Next Cond" panose="020B0506040303020004" pitchFamily="34" charset="0"/>
                <a:cs typeface="Calibri" panose="020F0502020204030204" pitchFamily="34" charset="0"/>
              </a:rPr>
              <a:t>th</a:t>
            </a:r>
            <a:r>
              <a:rPr lang="en-US" altLang="en-US" sz="1600" b="0" dirty="0">
                <a:latin typeface="Trade Gothic Next Cond" panose="020B0506040303020004" pitchFamily="34" charset="0"/>
                <a:cs typeface="Calibri" panose="020F0502020204030204" pitchFamily="34" charset="0"/>
              </a:rPr>
              <a:t> nationally for pap tests</a:t>
            </a:r>
            <a:endParaRPr lang="en-US" sz="1600" b="0" dirty="0">
              <a:latin typeface="Trade Gothic Next Cond" panose="020B0506040303020004" pitchFamily="34" charset="0"/>
            </a:endParaRPr>
          </a:p>
          <a:p>
            <a:pPr eaLnBrk="1" hangingPunct="1">
              <a:spcBef>
                <a:spcPct val="0"/>
              </a:spcBef>
            </a:pPr>
            <a:endParaRPr lang="en-US" altLang="en-US" b="1" dirty="0">
              <a:highlight>
                <a:srgbClr val="FFFF00"/>
              </a:high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latin typeface="Trade Gothic Next Cond" panose="020B0506040303020004" pitchFamily="34" charset="0"/>
                <a:cs typeface="Calibri" panose="020F0502020204030204" pitchFamily="34" charset="0"/>
              </a:rPr>
              <a:t>21% of Delaware adults aged 50-80 who were eligible for lung cancer screening met the United States Preventative Task Force recommendations compared to 24% nationally. Delaware ranked 37</a:t>
            </a:r>
            <a:r>
              <a:rPr lang="en-US" sz="1600" baseline="30000" dirty="0">
                <a:latin typeface="Trade Gothic Next Cond" panose="020B0506040303020004" pitchFamily="34" charset="0"/>
                <a:cs typeface="Calibri" panose="020F0502020204030204" pitchFamily="34" charset="0"/>
              </a:rPr>
              <a:t>th</a:t>
            </a:r>
            <a:r>
              <a:rPr lang="en-US" sz="1600" dirty="0">
                <a:latin typeface="Trade Gothic Next Cond" panose="020B0506040303020004" pitchFamily="34" charset="0"/>
                <a:cs typeface="Calibri" panose="020F0502020204030204" pitchFamily="34" charset="0"/>
              </a:rPr>
              <a:t> nationally for lung cancer screening</a:t>
            </a:r>
            <a:endParaRPr lang="en-US" sz="1600" dirty="0">
              <a:latin typeface="Trade Gothic Next Cond" panose="020B0506040303020004" pitchFamily="34" charset="0"/>
            </a:endParaRPr>
          </a:p>
          <a:p>
            <a:pPr eaLnBrk="1" hangingPunct="1">
              <a:spcBef>
                <a:spcPct val="0"/>
              </a:spcBef>
            </a:pPr>
            <a:endParaRPr lang="en-US" altLang="en-US" b="1" dirty="0">
              <a:highlight>
                <a:srgbClr val="FFFF00"/>
              </a:highlight>
            </a:endParaRPr>
          </a:p>
        </p:txBody>
      </p:sp>
      <p:sp>
        <p:nvSpPr>
          <p:cNvPr id="57348" name="Slide Number Placeholder 3">
            <a:extLst>
              <a:ext uri="{FF2B5EF4-FFF2-40B4-BE49-F238E27FC236}">
                <a16:creationId xmlns:a16="http://schemas.microsoft.com/office/drawing/2014/main" id="{CA7DE5D5-C784-469E-AEF1-A7548301BB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7713" indent="-287338">
              <a:defRPr>
                <a:solidFill>
                  <a:schemeClr val="tx1"/>
                </a:solidFill>
                <a:latin typeface="Palatino Linotype" panose="02040502050505030304" pitchFamily="18" charset="0"/>
              </a:defRPr>
            </a:lvl2pPr>
            <a:lvl3pPr marL="1150938" indent="-230188">
              <a:defRPr>
                <a:solidFill>
                  <a:schemeClr val="tx1"/>
                </a:solidFill>
                <a:latin typeface="Palatino Linotype" panose="02040502050505030304" pitchFamily="18" charset="0"/>
              </a:defRPr>
            </a:lvl3pPr>
            <a:lvl4pPr marL="1611313" indent="-230188">
              <a:defRPr>
                <a:solidFill>
                  <a:schemeClr val="tx1"/>
                </a:solidFill>
                <a:latin typeface="Palatino Linotype" panose="02040502050505030304" pitchFamily="18" charset="0"/>
              </a:defRPr>
            </a:lvl4pPr>
            <a:lvl5pPr marL="2071688" indent="-230188">
              <a:defRPr>
                <a:solidFill>
                  <a:schemeClr val="tx1"/>
                </a:solidFill>
                <a:latin typeface="Palatino Linotype" panose="02040502050505030304" pitchFamily="18" charset="0"/>
              </a:defRPr>
            </a:lvl5pPr>
            <a:lvl6pPr marL="2528888" indent="-230188" eaLnBrk="0" fontAlgn="base" hangingPunct="0">
              <a:spcBef>
                <a:spcPct val="0"/>
              </a:spcBef>
              <a:spcAft>
                <a:spcPct val="0"/>
              </a:spcAft>
              <a:defRPr>
                <a:solidFill>
                  <a:schemeClr val="tx1"/>
                </a:solidFill>
                <a:latin typeface="Palatino Linotype" panose="02040502050505030304" pitchFamily="18" charset="0"/>
              </a:defRPr>
            </a:lvl6pPr>
            <a:lvl7pPr marL="2986088" indent="-230188" eaLnBrk="0" fontAlgn="base" hangingPunct="0">
              <a:spcBef>
                <a:spcPct val="0"/>
              </a:spcBef>
              <a:spcAft>
                <a:spcPct val="0"/>
              </a:spcAft>
              <a:defRPr>
                <a:solidFill>
                  <a:schemeClr val="tx1"/>
                </a:solidFill>
                <a:latin typeface="Palatino Linotype" panose="02040502050505030304" pitchFamily="18" charset="0"/>
              </a:defRPr>
            </a:lvl7pPr>
            <a:lvl8pPr marL="3443288" indent="-230188" eaLnBrk="0" fontAlgn="base" hangingPunct="0">
              <a:spcBef>
                <a:spcPct val="0"/>
              </a:spcBef>
              <a:spcAft>
                <a:spcPct val="0"/>
              </a:spcAft>
              <a:defRPr>
                <a:solidFill>
                  <a:schemeClr val="tx1"/>
                </a:solidFill>
                <a:latin typeface="Palatino Linotype" panose="02040502050505030304" pitchFamily="18" charset="0"/>
              </a:defRPr>
            </a:lvl8pPr>
            <a:lvl9pPr marL="3900488" indent="-230188" eaLnBrk="0" fontAlgn="base" hangingPunct="0">
              <a:spcBef>
                <a:spcPct val="0"/>
              </a:spcBef>
              <a:spcAft>
                <a:spcPct val="0"/>
              </a:spcAft>
              <a:defRPr>
                <a:solidFill>
                  <a:schemeClr val="tx1"/>
                </a:solidFill>
                <a:latin typeface="Palatino Linotype" panose="02040502050505030304" pitchFamily="18" charset="0"/>
              </a:defRPr>
            </a:lvl9pPr>
          </a:lstStyle>
          <a:p>
            <a:fld id="{86A3DDAD-03F0-49B5-8756-1FDCEADEF790}"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
        <p:nvSpPr>
          <p:cNvPr id="57349" name="Date Placeholder 4">
            <a:extLst>
              <a:ext uri="{FF2B5EF4-FFF2-40B4-BE49-F238E27FC236}">
                <a16:creationId xmlns:a16="http://schemas.microsoft.com/office/drawing/2014/main" id="{C61315BB-B36C-436A-87C7-70F671A7B66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7713" indent="-287338">
              <a:defRPr>
                <a:solidFill>
                  <a:schemeClr val="tx1"/>
                </a:solidFill>
                <a:latin typeface="Palatino Linotype" panose="02040502050505030304" pitchFamily="18" charset="0"/>
              </a:defRPr>
            </a:lvl2pPr>
            <a:lvl3pPr marL="1150938" indent="-230188">
              <a:defRPr>
                <a:solidFill>
                  <a:schemeClr val="tx1"/>
                </a:solidFill>
                <a:latin typeface="Palatino Linotype" panose="02040502050505030304" pitchFamily="18" charset="0"/>
              </a:defRPr>
            </a:lvl3pPr>
            <a:lvl4pPr marL="1611313" indent="-230188">
              <a:defRPr>
                <a:solidFill>
                  <a:schemeClr val="tx1"/>
                </a:solidFill>
                <a:latin typeface="Palatino Linotype" panose="02040502050505030304" pitchFamily="18" charset="0"/>
              </a:defRPr>
            </a:lvl4pPr>
            <a:lvl5pPr marL="2071688" indent="-230188">
              <a:defRPr>
                <a:solidFill>
                  <a:schemeClr val="tx1"/>
                </a:solidFill>
                <a:latin typeface="Palatino Linotype" panose="02040502050505030304" pitchFamily="18" charset="0"/>
              </a:defRPr>
            </a:lvl5pPr>
            <a:lvl6pPr marL="2528888" indent="-230188" eaLnBrk="0" fontAlgn="base" hangingPunct="0">
              <a:spcBef>
                <a:spcPct val="0"/>
              </a:spcBef>
              <a:spcAft>
                <a:spcPct val="0"/>
              </a:spcAft>
              <a:defRPr>
                <a:solidFill>
                  <a:schemeClr val="tx1"/>
                </a:solidFill>
                <a:latin typeface="Palatino Linotype" panose="02040502050505030304" pitchFamily="18" charset="0"/>
              </a:defRPr>
            </a:lvl6pPr>
            <a:lvl7pPr marL="2986088" indent="-230188" eaLnBrk="0" fontAlgn="base" hangingPunct="0">
              <a:spcBef>
                <a:spcPct val="0"/>
              </a:spcBef>
              <a:spcAft>
                <a:spcPct val="0"/>
              </a:spcAft>
              <a:defRPr>
                <a:solidFill>
                  <a:schemeClr val="tx1"/>
                </a:solidFill>
                <a:latin typeface="Palatino Linotype" panose="02040502050505030304" pitchFamily="18" charset="0"/>
              </a:defRPr>
            </a:lvl7pPr>
            <a:lvl8pPr marL="3443288" indent="-230188" eaLnBrk="0" fontAlgn="base" hangingPunct="0">
              <a:spcBef>
                <a:spcPct val="0"/>
              </a:spcBef>
              <a:spcAft>
                <a:spcPct val="0"/>
              </a:spcAft>
              <a:defRPr>
                <a:solidFill>
                  <a:schemeClr val="tx1"/>
                </a:solidFill>
                <a:latin typeface="Palatino Linotype" panose="02040502050505030304" pitchFamily="18" charset="0"/>
              </a:defRPr>
            </a:lvl8pPr>
            <a:lvl9pPr marL="3900488" indent="-230188"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 ranked 6</a:t>
            </a:r>
            <a:r>
              <a:rPr lang="en-US" baseline="30000" dirty="0"/>
              <a:t>th</a:t>
            </a:r>
            <a:r>
              <a:rPr lang="en-US" dirty="0"/>
              <a:t> nationally, with 76% of Delaware adults aged 45-75 fully meeting the USPSTF recommendations compared to 71% nationally.</a:t>
            </a:r>
          </a:p>
          <a:p>
            <a:endParaRPr lang="en-US" dirty="0"/>
          </a:p>
          <a:p>
            <a:r>
              <a:rPr lang="en-US" dirty="0"/>
              <a:t>66% of DE males age 55-69 who had a conversation with his health care provider about the risks and benefits of a PSA test went on to choose to receive a PSA test.</a:t>
            </a:r>
          </a:p>
        </p:txBody>
      </p:sp>
      <p:sp>
        <p:nvSpPr>
          <p:cNvPr id="4" name="Date Placeholder 3"/>
          <p:cNvSpPr>
            <a:spLocks noGrp="1"/>
          </p:cNvSpPr>
          <p:nvPr>
            <p:ph type="dt" idx="1"/>
          </p:nvPr>
        </p:nvSpPr>
        <p:spPr/>
        <p:txBody>
          <a:bodyPr/>
          <a:lstStyle/>
          <a:p>
            <a:pPr>
              <a:defRPr/>
            </a:pPr>
            <a:r>
              <a:rPr lang="en-US"/>
              <a:t>April 20, 2026</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44</a:t>
            </a:fld>
            <a:endParaRPr lang="en-US" altLang="en-US"/>
          </a:p>
        </p:txBody>
      </p:sp>
    </p:spTree>
    <p:extLst>
      <p:ext uri="{BB962C8B-B14F-4D97-AF65-F5344CB8AC3E}">
        <p14:creationId xmlns:p14="http://schemas.microsoft.com/office/powerpoint/2010/main" val="444732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5943214-61CC-4D88-BE60-59ED753AB4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CE350C1-1CC2-444F-A4F0-4AF5756C3580}"/>
              </a:ext>
            </a:extLst>
          </p:cNvPr>
          <p:cNvSpPr>
            <a:spLocks noGrp="1" noChangeArrowheads="1"/>
          </p:cNvSpPr>
          <p:nvPr>
            <p:ph type="body" idx="1"/>
          </p:nvPr>
        </p:nvSpPr>
        <p:spPr bwMode="auto">
          <a:xfrm>
            <a:off x="1122363" y="4341813"/>
            <a:ext cx="4687887"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Also, according to the </a:t>
            </a:r>
            <a:r>
              <a:rPr lang="en-US" altLang="en-US" dirty="0">
                <a:highlight>
                  <a:srgbClr val="FFFF00"/>
                </a:highlight>
              </a:rPr>
              <a:t>2023</a:t>
            </a:r>
            <a:r>
              <a:rPr lang="en-US" altLang="en-US" dirty="0"/>
              <a:t> Behavioral Risk Factor survey, 11% of Delawareans reported currently smoking, which is close to the 12% reported nationally.</a:t>
            </a:r>
          </a:p>
          <a:p>
            <a:pPr eaLnBrk="1" hangingPunct="1">
              <a:spcBef>
                <a:spcPct val="0"/>
              </a:spcBef>
            </a:pPr>
            <a:endParaRPr lang="en-US" altLang="en-US" dirty="0"/>
          </a:p>
          <a:p>
            <a:pPr eaLnBrk="1" hangingPunct="1">
              <a:spcBef>
                <a:spcPct val="0"/>
              </a:spcBef>
            </a:pPr>
            <a:r>
              <a:rPr lang="en-US" altLang="en-US" dirty="0"/>
              <a:t>For obesity, 71% of Delawareans were obese, which is higher than 69% nationally. </a:t>
            </a:r>
          </a:p>
          <a:p>
            <a:pPr eaLnBrk="1" hangingPunct="1">
              <a:spcBef>
                <a:spcPct val="0"/>
              </a:spcBef>
            </a:pPr>
            <a:endParaRPr lang="en-US" altLang="en-US" dirty="0"/>
          </a:p>
          <a:p>
            <a:pPr eaLnBrk="1" hangingPunct="1">
              <a:spcBef>
                <a:spcPct val="0"/>
              </a:spcBef>
            </a:pPr>
            <a:r>
              <a:rPr lang="en-US" altLang="en-US" dirty="0"/>
              <a:t>74% of Delawareans participated in physical activities, which is lower than 76% nationally. </a:t>
            </a:r>
          </a:p>
          <a:p>
            <a:pPr eaLnBrk="1" hangingPunct="1">
              <a:spcBef>
                <a:spcPct val="0"/>
              </a:spcBef>
            </a:pPr>
            <a:endParaRPr lang="en-US" altLang="en-US" dirty="0"/>
          </a:p>
          <a:p>
            <a:pPr eaLnBrk="1" hangingPunct="1">
              <a:spcBef>
                <a:spcPct val="0"/>
              </a:spcBef>
            </a:pPr>
            <a:r>
              <a:rPr lang="en-US" altLang="en-US" dirty="0"/>
              <a:t>40% of Delawareans reported consuming the correct number of fruits and vegetables, which is the same nationally. </a:t>
            </a:r>
          </a:p>
          <a:p>
            <a:pPr eaLnBrk="1" hangingPunct="1">
              <a:spcBef>
                <a:spcPct val="0"/>
              </a:spcBef>
            </a:pPr>
            <a:endParaRPr lang="en-US" altLang="en-US" dirty="0"/>
          </a:p>
          <a:p>
            <a:pPr eaLnBrk="1" hangingPunct="1">
              <a:spcBef>
                <a:spcPct val="0"/>
              </a:spcBef>
            </a:pPr>
            <a:endParaRPr lang="en-US" altLang="en-US" dirty="0"/>
          </a:p>
        </p:txBody>
      </p:sp>
      <p:sp>
        <p:nvSpPr>
          <p:cNvPr id="59396" name="Slide Number Placeholder 3">
            <a:extLst>
              <a:ext uri="{FF2B5EF4-FFF2-40B4-BE49-F238E27FC236}">
                <a16:creationId xmlns:a16="http://schemas.microsoft.com/office/drawing/2014/main" id="{B25892D0-63B0-43AC-A8AD-B49E824E78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7713" indent="-287338">
              <a:defRPr>
                <a:solidFill>
                  <a:schemeClr val="tx1"/>
                </a:solidFill>
                <a:latin typeface="Palatino Linotype" panose="02040502050505030304" pitchFamily="18" charset="0"/>
              </a:defRPr>
            </a:lvl2pPr>
            <a:lvl3pPr marL="1150938" indent="-230188">
              <a:defRPr>
                <a:solidFill>
                  <a:schemeClr val="tx1"/>
                </a:solidFill>
                <a:latin typeface="Palatino Linotype" panose="02040502050505030304" pitchFamily="18" charset="0"/>
              </a:defRPr>
            </a:lvl3pPr>
            <a:lvl4pPr marL="1611313" indent="-230188">
              <a:defRPr>
                <a:solidFill>
                  <a:schemeClr val="tx1"/>
                </a:solidFill>
                <a:latin typeface="Palatino Linotype" panose="02040502050505030304" pitchFamily="18" charset="0"/>
              </a:defRPr>
            </a:lvl4pPr>
            <a:lvl5pPr marL="2071688" indent="-230188">
              <a:defRPr>
                <a:solidFill>
                  <a:schemeClr val="tx1"/>
                </a:solidFill>
                <a:latin typeface="Palatino Linotype" panose="02040502050505030304" pitchFamily="18" charset="0"/>
              </a:defRPr>
            </a:lvl5pPr>
            <a:lvl6pPr marL="2528888" indent="-230188" eaLnBrk="0" fontAlgn="base" hangingPunct="0">
              <a:spcBef>
                <a:spcPct val="0"/>
              </a:spcBef>
              <a:spcAft>
                <a:spcPct val="0"/>
              </a:spcAft>
              <a:defRPr>
                <a:solidFill>
                  <a:schemeClr val="tx1"/>
                </a:solidFill>
                <a:latin typeface="Palatino Linotype" panose="02040502050505030304" pitchFamily="18" charset="0"/>
              </a:defRPr>
            </a:lvl6pPr>
            <a:lvl7pPr marL="2986088" indent="-230188" eaLnBrk="0" fontAlgn="base" hangingPunct="0">
              <a:spcBef>
                <a:spcPct val="0"/>
              </a:spcBef>
              <a:spcAft>
                <a:spcPct val="0"/>
              </a:spcAft>
              <a:defRPr>
                <a:solidFill>
                  <a:schemeClr val="tx1"/>
                </a:solidFill>
                <a:latin typeface="Palatino Linotype" panose="02040502050505030304" pitchFamily="18" charset="0"/>
              </a:defRPr>
            </a:lvl7pPr>
            <a:lvl8pPr marL="3443288" indent="-230188" eaLnBrk="0" fontAlgn="base" hangingPunct="0">
              <a:spcBef>
                <a:spcPct val="0"/>
              </a:spcBef>
              <a:spcAft>
                <a:spcPct val="0"/>
              </a:spcAft>
              <a:defRPr>
                <a:solidFill>
                  <a:schemeClr val="tx1"/>
                </a:solidFill>
                <a:latin typeface="Palatino Linotype" panose="02040502050505030304" pitchFamily="18" charset="0"/>
              </a:defRPr>
            </a:lvl8pPr>
            <a:lvl9pPr marL="3900488" indent="-230188" eaLnBrk="0" fontAlgn="base" hangingPunct="0">
              <a:spcBef>
                <a:spcPct val="0"/>
              </a:spcBef>
              <a:spcAft>
                <a:spcPct val="0"/>
              </a:spcAft>
              <a:defRPr>
                <a:solidFill>
                  <a:schemeClr val="tx1"/>
                </a:solidFill>
                <a:latin typeface="Palatino Linotype" panose="02040502050505030304" pitchFamily="18" charset="0"/>
              </a:defRPr>
            </a:lvl9pPr>
          </a:lstStyle>
          <a:p>
            <a:fld id="{EFC07EDE-83AF-4E5C-BB74-9E91FB1A43C5}"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
        <p:nvSpPr>
          <p:cNvPr id="59397" name="Date Placeholder 4">
            <a:extLst>
              <a:ext uri="{FF2B5EF4-FFF2-40B4-BE49-F238E27FC236}">
                <a16:creationId xmlns:a16="http://schemas.microsoft.com/office/drawing/2014/main" id="{8D2EA451-DAC8-4C8E-9B77-3CB5E94DC1E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7713" indent="-287338">
              <a:defRPr>
                <a:solidFill>
                  <a:schemeClr val="tx1"/>
                </a:solidFill>
                <a:latin typeface="Palatino Linotype" panose="02040502050505030304" pitchFamily="18" charset="0"/>
              </a:defRPr>
            </a:lvl2pPr>
            <a:lvl3pPr marL="1150938" indent="-230188">
              <a:defRPr>
                <a:solidFill>
                  <a:schemeClr val="tx1"/>
                </a:solidFill>
                <a:latin typeface="Palatino Linotype" panose="02040502050505030304" pitchFamily="18" charset="0"/>
              </a:defRPr>
            </a:lvl3pPr>
            <a:lvl4pPr marL="1611313" indent="-230188">
              <a:defRPr>
                <a:solidFill>
                  <a:schemeClr val="tx1"/>
                </a:solidFill>
                <a:latin typeface="Palatino Linotype" panose="02040502050505030304" pitchFamily="18" charset="0"/>
              </a:defRPr>
            </a:lvl4pPr>
            <a:lvl5pPr marL="2071688" indent="-230188">
              <a:defRPr>
                <a:solidFill>
                  <a:schemeClr val="tx1"/>
                </a:solidFill>
                <a:latin typeface="Palatino Linotype" panose="02040502050505030304" pitchFamily="18" charset="0"/>
              </a:defRPr>
            </a:lvl5pPr>
            <a:lvl6pPr marL="2528888" indent="-230188" eaLnBrk="0" fontAlgn="base" hangingPunct="0">
              <a:spcBef>
                <a:spcPct val="0"/>
              </a:spcBef>
              <a:spcAft>
                <a:spcPct val="0"/>
              </a:spcAft>
              <a:defRPr>
                <a:solidFill>
                  <a:schemeClr val="tx1"/>
                </a:solidFill>
                <a:latin typeface="Palatino Linotype" panose="02040502050505030304" pitchFamily="18" charset="0"/>
              </a:defRPr>
            </a:lvl6pPr>
            <a:lvl7pPr marL="2986088" indent="-230188" eaLnBrk="0" fontAlgn="base" hangingPunct="0">
              <a:spcBef>
                <a:spcPct val="0"/>
              </a:spcBef>
              <a:spcAft>
                <a:spcPct val="0"/>
              </a:spcAft>
              <a:defRPr>
                <a:solidFill>
                  <a:schemeClr val="tx1"/>
                </a:solidFill>
                <a:latin typeface="Palatino Linotype" panose="02040502050505030304" pitchFamily="18" charset="0"/>
              </a:defRPr>
            </a:lvl7pPr>
            <a:lvl8pPr marL="3443288" indent="-230188" eaLnBrk="0" fontAlgn="base" hangingPunct="0">
              <a:spcBef>
                <a:spcPct val="0"/>
              </a:spcBef>
              <a:spcAft>
                <a:spcPct val="0"/>
              </a:spcAft>
              <a:defRPr>
                <a:solidFill>
                  <a:schemeClr val="tx1"/>
                </a:solidFill>
                <a:latin typeface="Palatino Linotype" panose="02040502050505030304" pitchFamily="18" charset="0"/>
              </a:defRPr>
            </a:lvl8pPr>
            <a:lvl9pPr marL="3900488" indent="-230188"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2023 DE BRFS, 74% of adults participated in any physical activity in the past month, lower than the national median of 76%</a:t>
            </a:r>
          </a:p>
          <a:p>
            <a:endParaRPr lang="en-US" dirty="0"/>
          </a:p>
          <a:p>
            <a:r>
              <a:rPr lang="en-US" dirty="0"/>
              <a:t>The most recent survey year that included the fruit and vegetable questions was 2021. In that year, 40% of DE adults consumed less than 1 fruit per day. This is the same as the national median.</a:t>
            </a:r>
          </a:p>
        </p:txBody>
      </p:sp>
      <p:sp>
        <p:nvSpPr>
          <p:cNvPr id="4" name="Date Placeholder 3"/>
          <p:cNvSpPr>
            <a:spLocks noGrp="1"/>
          </p:cNvSpPr>
          <p:nvPr>
            <p:ph type="dt" idx="1"/>
          </p:nvPr>
        </p:nvSpPr>
        <p:spPr/>
        <p:txBody>
          <a:bodyPr/>
          <a:lstStyle/>
          <a:p>
            <a:pPr>
              <a:defRPr/>
            </a:pPr>
            <a:r>
              <a:rPr lang="en-US"/>
              <a:t>April 20, 2026</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46</a:t>
            </a:fld>
            <a:endParaRPr lang="en-US" altLang="en-US"/>
          </a:p>
        </p:txBody>
      </p:sp>
    </p:spTree>
    <p:extLst>
      <p:ext uri="{BB962C8B-B14F-4D97-AF65-F5344CB8AC3E}">
        <p14:creationId xmlns:p14="http://schemas.microsoft.com/office/powerpoint/2010/main" val="2644806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r>
              <a:rPr lang="en-US" sz="1600" b="0">
                <a:solidFill>
                  <a:schemeClr val="bg1"/>
                </a:solidFill>
                <a:effectLst/>
                <a:latin typeface="Calibri" panose="020F0502020204030204" pitchFamily="34" charset="0"/>
                <a:ea typeface="Calibri" panose="020F0502020204030204" pitchFamily="34" charset="0"/>
                <a:cs typeface="Calibri" panose="020F0502020204030204" pitchFamily="34" charset="0"/>
              </a:rPr>
              <a:t>For the period of 2018-2022:</a:t>
            </a:r>
          </a:p>
          <a:p>
            <a:pPr marL="342900" marR="0" lvl="0" indent="-342900">
              <a:spcBef>
                <a:spcPts val="0"/>
              </a:spcBef>
              <a:spcAft>
                <a:spcPts val="0"/>
              </a:spcAft>
              <a:buFont typeface="Symbol" panose="05050102010706020507" pitchFamily="18" charset="2"/>
              <a:buChar char=""/>
            </a:pP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Delaware remains higher than the U.S. all-site cancer incidence rate and currently ranks 14th among the states for highest all-site cancer incidence.</a:t>
            </a:r>
          </a:p>
          <a:p>
            <a:pPr marL="457200" marR="0" indent="-347472">
              <a:spcBef>
                <a:spcPts val="0"/>
              </a:spcBef>
              <a:spcAft>
                <a:spcPts val="0"/>
              </a:spcAft>
              <a:buNone/>
            </a:pPr>
            <a:endPar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Delaware has higher lung cancer and breast cancer mortality rates compared to the U.S.</a:t>
            </a:r>
          </a:p>
          <a:p>
            <a:pPr marL="457200" marR="0" indent="-347472">
              <a:spcBef>
                <a:spcPts val="0"/>
              </a:spcBef>
              <a:spcAft>
                <a:spcPts val="0"/>
              </a:spcAft>
            </a:pPr>
            <a:endPar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Non-Hispanic Black Delawareans have disproportionately higher </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age-adjusted mortality rates for female</a:t>
            </a: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 breast and prostate cancers compared to Non-Hispanic White Delawareans.</a:t>
            </a: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Date Placeholder 3"/>
          <p:cNvSpPr>
            <a:spLocks noGrp="1"/>
          </p:cNvSpPr>
          <p:nvPr>
            <p:ph type="dt" idx="1"/>
          </p:nvPr>
        </p:nvSpPr>
        <p:spPr/>
        <p:txBody>
          <a:bodyPr/>
          <a:lstStyle/>
          <a:p>
            <a:pPr>
              <a:defRPr/>
            </a:pPr>
            <a:r>
              <a:rPr lang="en-US"/>
              <a:t>October 11, 2021</a:t>
            </a:r>
          </a:p>
        </p:txBody>
      </p:sp>
      <p:sp>
        <p:nvSpPr>
          <p:cNvPr id="5" name="Slide Number Placeholder 4"/>
          <p:cNvSpPr>
            <a:spLocks noGrp="1"/>
          </p:cNvSpPr>
          <p:nvPr>
            <p:ph type="sldNum" sz="quarter" idx="5"/>
          </p:nvPr>
        </p:nvSpPr>
        <p:spPr/>
        <p:txBody>
          <a:bodyPr/>
          <a:lstStyle/>
          <a:p>
            <a:fld id="{9FF26934-1940-4BA6-A58C-139A4F1AC55B}" type="slidenum">
              <a:rPr lang="en-US" altLang="en-US" smtClean="0"/>
              <a:pPr/>
              <a:t>47</a:t>
            </a:fld>
            <a:endParaRPr lang="en-US" altLang="en-US"/>
          </a:p>
        </p:txBody>
      </p:sp>
    </p:spTree>
    <p:extLst>
      <p:ext uri="{BB962C8B-B14F-4D97-AF65-F5344CB8AC3E}">
        <p14:creationId xmlns:p14="http://schemas.microsoft.com/office/powerpoint/2010/main" val="4102615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1395-1D50-D65E-0A06-955006AAC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0593D-2764-D8DA-39AB-6AA8FF79C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61C39-5DD4-A97B-781F-29A096ADFF7E}"/>
              </a:ext>
            </a:extLst>
          </p:cNvPr>
          <p:cNvSpPr>
            <a:spLocks noGrp="1"/>
          </p:cNvSpPr>
          <p:nvPr>
            <p:ph type="body" idx="1"/>
          </p:nvPr>
        </p:nvSpPr>
        <p:spPr/>
        <p:txBody>
          <a:bodyPr/>
          <a:lstStyle/>
          <a:p>
            <a:pPr marL="0" marR="0" lvl="0" indent="0">
              <a:spcBef>
                <a:spcPts val="0"/>
              </a:spcBef>
              <a:spcAft>
                <a:spcPts val="0"/>
              </a:spcAft>
              <a:buNone/>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the period of 2018-2022:</a:t>
            </a:r>
          </a:p>
          <a:p>
            <a:pPr marL="342900" marR="0" lvl="0" indent="-342900">
              <a:spcBef>
                <a:spcPts val="0"/>
              </a:spcBef>
              <a:spcAft>
                <a:spcPts val="0"/>
              </a:spcAft>
              <a:buFont typeface="Symbol" panose="05050102010706020507" pitchFamily="18" charset="2"/>
              <a:buChar char=""/>
            </a:pPr>
            <a:endParaRPr lang="en-US" sz="1600"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1600" b="0" dirty="0">
                <a:solidFill>
                  <a:schemeClr val="bg1"/>
                </a:solidFill>
                <a:latin typeface="Calibri" panose="020F0502020204030204" pitchFamily="34" charset="0"/>
                <a:ea typeface="Calibri" panose="020F0502020204030204" pitchFamily="34" charset="0"/>
                <a:cs typeface="Calibri" panose="020F0502020204030204" pitchFamily="34" charset="0"/>
              </a:rPr>
              <a:t>Hispanic Delawareans have statistically higher age-adjusted mortality rates for stomach cancer compared to Non-Hispanic White and Black Delawareans.</a:t>
            </a:r>
          </a:p>
          <a:p>
            <a:pPr>
              <a:spcBef>
                <a:spcPts val="0"/>
              </a:spcBef>
              <a:spcAft>
                <a:spcPts val="0"/>
              </a:spcAft>
              <a:buFont typeface="Symbol" panose="05050102010706020507" pitchFamily="18" charset="2"/>
              <a:buChar char=""/>
            </a:pPr>
            <a:endParaRPr lang="en-US" sz="1600"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600" b="0" dirty="0">
                <a:solidFill>
                  <a:schemeClr val="bg1"/>
                </a:solidFill>
                <a:latin typeface="Calibri" panose="020F0502020204030204" pitchFamily="34" charset="0"/>
                <a:ea typeface="Calibri" panose="020F0502020204030204" pitchFamily="34" charset="0"/>
                <a:cs typeface="Calibri" panose="020F0502020204030204" pitchFamily="34" charset="0"/>
              </a:rPr>
              <a:t>According to 2024 Behavioral Risk Factor Survey (BRFS):</a:t>
            </a:r>
          </a:p>
          <a:p>
            <a:pPr>
              <a:spcBef>
                <a:spcPts val="0"/>
              </a:spcBef>
              <a:spcAft>
                <a:spcPts val="0"/>
              </a:spcAft>
              <a:buFont typeface="Symbol" panose="05050102010706020507" pitchFamily="18" charset="2"/>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Delaware was higher than the national median for colorectal and breast cancer screenings.</a:t>
            </a:r>
          </a:p>
          <a:p>
            <a:pPr marL="457200">
              <a:spcBef>
                <a:spcPts val="0"/>
              </a:spcBef>
              <a:spcAft>
                <a:spcPts val="0"/>
              </a:spcAft>
              <a:buFont typeface="Symbol" panose="05050102010706020507" pitchFamily="18" charset="2"/>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Delaware had similar prevalence of cigarette smoking, overweight and obesity, physical activity, and dietary fruit and vegetable intake as the national median.</a:t>
            </a:r>
          </a:p>
          <a:p>
            <a:endParaRPr lang="en-US" dirty="0"/>
          </a:p>
        </p:txBody>
      </p:sp>
      <p:sp>
        <p:nvSpPr>
          <p:cNvPr id="4" name="Date Placeholder 3">
            <a:extLst>
              <a:ext uri="{FF2B5EF4-FFF2-40B4-BE49-F238E27FC236}">
                <a16:creationId xmlns:a16="http://schemas.microsoft.com/office/drawing/2014/main" id="{5F6B3238-4564-59F3-6E15-2DA1ECFA006A}"/>
              </a:ext>
            </a:extLst>
          </p:cNvPr>
          <p:cNvSpPr>
            <a:spLocks noGrp="1"/>
          </p:cNvSpPr>
          <p:nvPr>
            <p:ph type="dt" idx="1"/>
          </p:nvPr>
        </p:nvSpPr>
        <p:spPr/>
        <p:txBody>
          <a:bodyPr/>
          <a:lstStyle/>
          <a:p>
            <a:pPr>
              <a:defRPr/>
            </a:pPr>
            <a:r>
              <a:rPr lang="en-US"/>
              <a:t>October 11, 2021</a:t>
            </a:r>
          </a:p>
        </p:txBody>
      </p:sp>
      <p:sp>
        <p:nvSpPr>
          <p:cNvPr id="5" name="Slide Number Placeholder 4">
            <a:extLst>
              <a:ext uri="{FF2B5EF4-FFF2-40B4-BE49-F238E27FC236}">
                <a16:creationId xmlns:a16="http://schemas.microsoft.com/office/drawing/2014/main" id="{7A87EE4D-47AF-5B52-3654-D1BADA501519}"/>
              </a:ext>
            </a:extLst>
          </p:cNvPr>
          <p:cNvSpPr>
            <a:spLocks noGrp="1"/>
          </p:cNvSpPr>
          <p:nvPr>
            <p:ph type="sldNum" sz="quarter" idx="5"/>
          </p:nvPr>
        </p:nvSpPr>
        <p:spPr/>
        <p:txBody>
          <a:bodyPr/>
          <a:lstStyle/>
          <a:p>
            <a:fld id="{9FF26934-1940-4BA6-A58C-139A4F1AC55B}" type="slidenum">
              <a:rPr lang="en-US" altLang="en-US" smtClean="0"/>
              <a:pPr/>
              <a:t>48</a:t>
            </a:fld>
            <a:endParaRPr lang="en-US" altLang="en-US"/>
          </a:p>
        </p:txBody>
      </p:sp>
    </p:spTree>
    <p:extLst>
      <p:ext uri="{BB962C8B-B14F-4D97-AF65-F5344CB8AC3E}">
        <p14:creationId xmlns:p14="http://schemas.microsoft.com/office/powerpoint/2010/main" val="1680748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xfrm>
            <a:off x="1112838" y="4387850"/>
            <a:ext cx="4876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68954745-78AF-495E-BACF-82F4DC463448}" type="slidenum">
              <a:rPr lang="en-US" altLang="en-US">
                <a:latin typeface="Calibri" panose="020F0502020204030204" pitchFamily="34" charset="0"/>
              </a:rPr>
              <a:pPr/>
              <a:t>49</a:t>
            </a:fld>
            <a:endParaRPr lang="en-US" altLang="en-US">
              <a:latin typeface="Calibri" panose="020F0502020204030204" pitchFamily="34" charset="0"/>
            </a:endParaRPr>
          </a:p>
        </p:txBody>
      </p:sp>
      <p:sp>
        <p:nvSpPr>
          <p:cNvPr id="10245"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Tree>
    <p:extLst>
      <p:ext uri="{BB962C8B-B14F-4D97-AF65-F5344CB8AC3E}">
        <p14:creationId xmlns:p14="http://schemas.microsoft.com/office/powerpoint/2010/main" val="211500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xfrm>
            <a:off x="1036638" y="4387850"/>
            <a:ext cx="4876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We’re going to start with a summary of all-site cancer incidence in Delaware for the five-year period 2018-2022.</a:t>
            </a:r>
          </a:p>
          <a:p>
            <a:pPr eaLnBrk="1" hangingPunct="1">
              <a:spcBef>
                <a:spcPct val="0"/>
              </a:spcBef>
            </a:pPr>
            <a:endParaRPr lang="en-US" altLang="en-US"/>
          </a:p>
        </p:txBody>
      </p:sp>
      <p:sp>
        <p:nvSpPr>
          <p:cNvPr id="14340"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
        <p:nvSpPr>
          <p:cNvPr id="1434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0E395CD6-65C8-4F03-BABB-F7584587E2BA}"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xfrm>
            <a:off x="1112838" y="4387850"/>
            <a:ext cx="48768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all for joining us today to hear about the 2018-2022 cancer incidence and mortality report. I am happy to answer any questions. </a:t>
            </a:r>
          </a:p>
          <a:p>
            <a:pPr eaLnBrk="1" hangingPunct="1">
              <a:spcBef>
                <a:spcPct val="0"/>
              </a:spcBef>
            </a:pPr>
            <a:endParaRPr lang="en-US" altLang="en-US" dirty="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68954745-78AF-495E-BACF-82F4DC463448}" type="slidenum">
              <a:rPr lang="en-US" altLang="en-US">
                <a:latin typeface="Calibri" panose="020F0502020204030204" pitchFamily="34" charset="0"/>
              </a:rPr>
              <a:pPr/>
              <a:t>50</a:t>
            </a:fld>
            <a:endParaRPr lang="en-US" altLang="en-US">
              <a:latin typeface="Calibri" panose="020F0502020204030204" pitchFamily="34" charset="0"/>
            </a:endParaRPr>
          </a:p>
        </p:txBody>
      </p:sp>
      <p:sp>
        <p:nvSpPr>
          <p:cNvPr id="10245"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p:txBody>
      </p:sp>
    </p:spTree>
    <p:extLst>
      <p:ext uri="{BB962C8B-B14F-4D97-AF65-F5344CB8AC3E}">
        <p14:creationId xmlns:p14="http://schemas.microsoft.com/office/powerpoint/2010/main" val="21150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xfrm>
            <a:off x="960438" y="4387850"/>
            <a:ext cx="5029200" cy="381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In 2018-2022 there were just over 32,000 new cancers diagnosed in Delaware. Here you’ll see a breakdown of cases by sex, race/ethnicity, and county.</a:t>
            </a:r>
          </a:p>
          <a:p>
            <a:pPr eaLnBrk="1" hangingPunct="1">
              <a:spcBef>
                <a:spcPct val="0"/>
              </a:spcBef>
            </a:pPr>
            <a:endParaRPr lang="en-US" altLang="en-US" sz="1200" dirty="0"/>
          </a:p>
          <a:p>
            <a:pPr eaLnBrk="1" hangingPunct="1">
              <a:spcBef>
                <a:spcPct val="0"/>
              </a:spcBef>
            </a:pPr>
            <a:r>
              <a:rPr lang="en-US" altLang="en-US" sz="1200" dirty="0"/>
              <a:t>51% of cases were diagnosed in males compared to females.  76% of cases were diagnosed in non-Hispanic Whites compared to other racial groups.  53% of cases were in New Castle County compared to other counties.</a:t>
            </a:r>
          </a:p>
          <a:p>
            <a:pPr eaLnBrk="1" hangingPunct="1">
              <a:spcBef>
                <a:spcPct val="0"/>
              </a:spcBef>
            </a:pPr>
            <a:endParaRPr lang="en-US" altLang="en-US" sz="1200" dirty="0"/>
          </a:p>
        </p:txBody>
      </p:sp>
      <p:sp>
        <p:nvSpPr>
          <p:cNvPr id="16388"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1638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D673D422-E282-4CE6-B51C-7F9DE6FFD35B}"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xfrm>
            <a:off x="960438" y="4387850"/>
            <a:ext cx="51054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aseline="0" dirty="0"/>
              <a:t>For 2018-2022, the age-adjusted cancer incidence rate for Delaware was 469.9 per 100,00 population which is higher than the U.S.</a:t>
            </a:r>
            <a:r>
              <a:rPr lang="en-US" altLang="en-US" sz="1200" baseline="30000" dirty="0"/>
              <a:t> </a:t>
            </a:r>
            <a:r>
              <a:rPr lang="en-US" altLang="en-US" sz="1200" baseline="0" dirty="0"/>
              <a:t> For this period Delaware was ranked 14</a:t>
            </a:r>
            <a:r>
              <a:rPr lang="en-US" altLang="en-US" sz="1200" baseline="30000" dirty="0"/>
              <a:t>th</a:t>
            </a:r>
            <a:r>
              <a:rPr lang="en-US" altLang="en-US" sz="1200" baseline="0" dirty="0"/>
              <a:t> and for the previous period Delaware was ranked 15</a:t>
            </a:r>
            <a:r>
              <a:rPr lang="en-US" altLang="en-US" sz="1200" baseline="30000" dirty="0"/>
              <a:t>th</a:t>
            </a:r>
            <a:r>
              <a:rPr lang="en-US" altLang="en-US" sz="1200" baseline="0" dirty="0"/>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aseline="0" dirty="0"/>
              <a:t>Both Delaware males and females had higher cancer incidence rates compared to males and females in the U.S.</a:t>
            </a:r>
          </a:p>
          <a:p>
            <a:pPr eaLnBrk="1" hangingPunct="1">
              <a:spcBef>
                <a:spcPct val="0"/>
              </a:spcBef>
            </a:pPr>
            <a:endParaRPr lang="en-US" altLang="en-US" sz="1200" dirty="0"/>
          </a:p>
          <a:p>
            <a:pPr eaLnBrk="1" hangingPunct="1">
              <a:spcBef>
                <a:spcPct val="0"/>
              </a:spcBef>
            </a:pPr>
            <a:r>
              <a:rPr lang="en-US" altLang="en-US" sz="1200" dirty="0"/>
              <a:t>For</a:t>
            </a:r>
            <a:r>
              <a:rPr lang="en-US" altLang="en-US" sz="1200" baseline="0" dirty="0"/>
              <a:t> Delaware males, the ranking went from 16</a:t>
            </a:r>
            <a:r>
              <a:rPr lang="en-US" altLang="en-US" sz="1200" baseline="30000" dirty="0"/>
              <a:t>th</a:t>
            </a:r>
            <a:r>
              <a:rPr lang="en-US" altLang="en-US" sz="1200" baseline="0" dirty="0"/>
              <a:t> to 13</a:t>
            </a:r>
            <a:r>
              <a:rPr lang="en-US" altLang="en-US" sz="1200" baseline="30000" dirty="0"/>
              <a:t>th</a:t>
            </a:r>
            <a:r>
              <a:rPr lang="en-US" altLang="en-US" sz="1200" baseline="0" dirty="0"/>
              <a:t> compared to the previous period. For Delaware females, the ranking went from 16</a:t>
            </a:r>
            <a:r>
              <a:rPr lang="en-US" altLang="en-US" sz="1200" baseline="30000" dirty="0"/>
              <a:t>th</a:t>
            </a:r>
            <a:r>
              <a:rPr lang="en-US" altLang="en-US" sz="1200" baseline="0" dirty="0"/>
              <a:t> to 10</a:t>
            </a:r>
            <a:r>
              <a:rPr lang="en-US" altLang="en-US" sz="1200" baseline="30000" dirty="0"/>
              <a:t>th</a:t>
            </a:r>
            <a:r>
              <a:rPr lang="en-US" altLang="en-US" sz="1200" baseline="0" dirty="0"/>
              <a:t> compared to the previous period. </a:t>
            </a:r>
          </a:p>
          <a:p>
            <a:pPr eaLnBrk="1" hangingPunct="1">
              <a:spcBef>
                <a:spcPct val="0"/>
              </a:spcBef>
            </a:pPr>
            <a:endParaRPr lang="en-US" altLang="en-US" sz="1200" baseline="0" dirty="0"/>
          </a:p>
          <a:p>
            <a:pPr eaLnBrk="1" hangingPunct="1">
              <a:spcBef>
                <a:spcPct val="0"/>
              </a:spcBef>
            </a:pPr>
            <a:endParaRPr lang="en-US" altLang="en-US" sz="1200" baseline="0" dirty="0"/>
          </a:p>
          <a:p>
            <a:pPr eaLnBrk="1" hangingPunct="1">
              <a:spcBef>
                <a:spcPct val="0"/>
              </a:spcBef>
            </a:pPr>
            <a:endParaRPr lang="en-US" altLang="en-US" dirty="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F2872858-9C55-4155-8BDD-5A4D84872142}" type="slidenum">
              <a:rPr lang="en-US" altLang="en-US">
                <a:latin typeface="Calibri" panose="020F0502020204030204" pitchFamily="34" charset="0"/>
              </a:rPr>
              <a:pPr/>
              <a:t>7</a:t>
            </a:fld>
            <a:endParaRPr lang="en-US" altLang="en-US">
              <a:latin typeface="Calibri" panose="020F0502020204030204" pitchFamily="34" charset="0"/>
            </a:endParaRPr>
          </a:p>
        </p:txBody>
      </p:sp>
      <p:sp>
        <p:nvSpPr>
          <p:cNvPr id="18437"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xfrm>
            <a:off x="960438" y="4387850"/>
            <a:ext cx="510540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a:t>When comparing among counties, Kent County had the highest cancer incidence rate compared to the other two counties. The rate for Kent County was 511.7 per 100,000 population. </a:t>
            </a:r>
          </a:p>
          <a:p>
            <a:pPr eaLnBrk="1" hangingPunct="1">
              <a:spcBef>
                <a:spcPct val="0"/>
              </a:spcBef>
            </a:pPr>
            <a:endParaRPr lang="en-US" altLang="en-US" sz="120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F2872858-9C55-4155-8BDD-5A4D84872142}" type="slidenum">
              <a:rPr lang="en-US" altLang="en-US">
                <a:latin typeface="Calibri" panose="020F0502020204030204" pitchFamily="34" charset="0"/>
              </a:rPr>
              <a:pPr/>
              <a:t>8</a:t>
            </a:fld>
            <a:endParaRPr lang="en-US" altLang="en-US">
              <a:latin typeface="Calibri" panose="020F0502020204030204" pitchFamily="34" charset="0"/>
            </a:endParaRPr>
          </a:p>
        </p:txBody>
      </p:sp>
      <p:sp>
        <p:nvSpPr>
          <p:cNvPr id="18437"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Tree>
    <p:extLst>
      <p:ext uri="{BB962C8B-B14F-4D97-AF65-F5344CB8AC3E}">
        <p14:creationId xmlns:p14="http://schemas.microsoft.com/office/powerpoint/2010/main" val="251150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55638" y="4313238"/>
            <a:ext cx="5791200" cy="4308475"/>
          </a:xfrm>
        </p:spPr>
        <p:txBody>
          <a:bodyPr/>
          <a:lstStyle/>
          <a:p>
            <a:pP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This graph depicts the trends in age-adjusted all-site cancer incidence rates in the US and Delaware from 2008-2022 by gender.</a:t>
            </a:r>
          </a:p>
          <a:p>
            <a:pPr eaLnBrk="1" fontAlgn="auto" hangingPunct="1">
              <a:spcBef>
                <a:spcPts val="0"/>
              </a:spcBef>
              <a:spcAft>
                <a:spcPts val="0"/>
              </a:spcAft>
              <a:defRPr/>
            </a:pPr>
            <a:endParaRPr lang="en-US" dirty="0"/>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Incidence rates for all-site cancer decreased an average of 0.7% per year in the U.S. between 2008 and 2022. There were three distinct trends in the U.S. during this time period: </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1.1% annual decrease between 2008 and 2013</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Stable rates between 2013 and 2019</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1.4% annual decrease between 2019 and 2022</a:t>
            </a: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Incidence rates for all-site cancer decreased an average of 1.2% per year among U.S. males between 2008 and 2022. There were three distinct trends among U.S. males during this time period:</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2.2% annual decrease between 2008 and 2013</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Stable rates between 2013 and 2019</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1.7% annual decrease between 2019 and 2022</a:t>
            </a:r>
          </a:p>
          <a:p>
            <a:pPr lvl="0"/>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The trend in incidence rates for all-site cancer was stable among U.S. females between 2008 and 2022. There were two distinct trends among U.S. females during this time period:</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A 0.2% annual increase between 2008 and 2019</a:t>
            </a:r>
          </a:p>
          <a:p>
            <a:pPr lvl="1"/>
            <a:r>
              <a:rPr lang="en-US" sz="1600" kern="1200" dirty="0">
                <a:solidFill>
                  <a:schemeClr val="tx1"/>
                </a:solidFill>
                <a:effectLst/>
                <a:highlight>
                  <a:srgbClr val="FFFF00"/>
                </a:highlight>
                <a:latin typeface="Arial" panose="020B0604020202020204" pitchFamily="34" charset="0"/>
                <a:ea typeface="+mn-ea"/>
                <a:cs typeface="Arial" panose="020B0604020202020204" pitchFamily="34" charset="0"/>
              </a:rPr>
              <a:t>Stable rates between 2019 and 2022</a:t>
            </a:r>
          </a:p>
        </p:txBody>
      </p:sp>
      <p:sp>
        <p:nvSpPr>
          <p:cNvPr id="24580"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en-US" altLang="en-US">
                <a:latin typeface="Calibri" panose="020F0502020204030204" pitchFamily="34" charset="0"/>
              </a:rPr>
              <a:t>October 10, 2022</a:t>
            </a:r>
          </a:p>
          <a:p>
            <a:pPr fontAlgn="base">
              <a:spcBef>
                <a:spcPct val="0"/>
              </a:spcBef>
              <a:spcAft>
                <a:spcPct val="0"/>
              </a:spcAft>
            </a:pPr>
            <a:endParaRPr lang="en-US" altLang="en-US">
              <a:latin typeface="Calibri" panose="020F0502020204030204" pitchFamily="34" charset="0"/>
            </a:endParaRPr>
          </a:p>
        </p:txBody>
      </p:sp>
      <p:sp>
        <p:nvSpPr>
          <p:cNvPr id="2458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fld id="{051AAE2A-75AC-4674-8291-D1181DDB4626}"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75C2AA91-1154-4973-B00D-2F17262AB4BA}" type="slidenum">
              <a:rPr lang="en-US" altLang="en-US"/>
              <a:pPr/>
              <a:t>‹#›</a:t>
            </a:fld>
            <a:endParaRPr lang="en-US" altLang="en-US"/>
          </a:p>
        </p:txBody>
      </p:sp>
    </p:spTree>
    <p:extLst>
      <p:ext uri="{BB962C8B-B14F-4D97-AF65-F5344CB8AC3E}">
        <p14:creationId xmlns:p14="http://schemas.microsoft.com/office/powerpoint/2010/main" val="66132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D90CBFFE-17A8-4FEE-B3AA-157B66C30DB1}" type="slidenum">
              <a:rPr lang="en-US" altLang="en-US"/>
              <a:pPr/>
              <a:t>‹#›</a:t>
            </a:fld>
            <a:endParaRPr lang="en-US" altLang="en-US"/>
          </a:p>
        </p:txBody>
      </p:sp>
    </p:spTree>
    <p:extLst>
      <p:ext uri="{BB962C8B-B14F-4D97-AF65-F5344CB8AC3E}">
        <p14:creationId xmlns:p14="http://schemas.microsoft.com/office/powerpoint/2010/main" val="64707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B6C549F4-507A-4E88-8C26-3AE7F67DA9B3}" type="slidenum">
              <a:rPr lang="en-US" altLang="en-US"/>
              <a:pPr/>
              <a:t>‹#›</a:t>
            </a:fld>
            <a:endParaRPr lang="en-US" altLang="en-US"/>
          </a:p>
        </p:txBody>
      </p:sp>
    </p:spTree>
    <p:extLst>
      <p:ext uri="{BB962C8B-B14F-4D97-AF65-F5344CB8AC3E}">
        <p14:creationId xmlns:p14="http://schemas.microsoft.com/office/powerpoint/2010/main" val="81041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solidFill>
                  <a:schemeClr val="bg1">
                    <a:lumMod val="95000"/>
                  </a:schemeClr>
                </a:solidFill>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33DE70CE-143A-42EA-BB31-288049BF0222}" type="slidenum">
              <a:rPr lang="en-US" altLang="en-US"/>
              <a:pPr/>
              <a:t>‹#›</a:t>
            </a:fld>
            <a:endParaRPr lang="en-US" altLang="en-US"/>
          </a:p>
        </p:txBody>
      </p:sp>
    </p:spTree>
    <p:extLst>
      <p:ext uri="{BB962C8B-B14F-4D97-AF65-F5344CB8AC3E}">
        <p14:creationId xmlns:p14="http://schemas.microsoft.com/office/powerpoint/2010/main" val="786629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9E1DD215-B173-4CC3-A1D8-92C1862252E2}" type="slidenum">
              <a:rPr lang="en-US" altLang="en-US"/>
              <a:pPr/>
              <a:t>‹#›</a:t>
            </a:fld>
            <a:endParaRPr lang="en-US" altLang="en-US"/>
          </a:p>
        </p:txBody>
      </p:sp>
    </p:spTree>
    <p:extLst>
      <p:ext uri="{BB962C8B-B14F-4D97-AF65-F5344CB8AC3E}">
        <p14:creationId xmlns:p14="http://schemas.microsoft.com/office/powerpoint/2010/main" val="377072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0A1C616A-C83F-4874-8C16-0AC0354FCA60}" type="slidenum">
              <a:rPr lang="en-US" altLang="en-US"/>
              <a:pPr/>
              <a:t>‹#›</a:t>
            </a:fld>
            <a:endParaRPr lang="en-US" altLang="en-US"/>
          </a:p>
        </p:txBody>
      </p:sp>
    </p:spTree>
    <p:extLst>
      <p:ext uri="{BB962C8B-B14F-4D97-AF65-F5344CB8AC3E}">
        <p14:creationId xmlns:p14="http://schemas.microsoft.com/office/powerpoint/2010/main" val="148955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10/11/2021</a:t>
            </a:r>
          </a:p>
        </p:txBody>
      </p:sp>
      <p:sp>
        <p:nvSpPr>
          <p:cNvPr id="6" name="Slide Number Placeholder 5"/>
          <p:cNvSpPr>
            <a:spLocks noGrp="1"/>
          </p:cNvSpPr>
          <p:nvPr>
            <p:ph type="sldNum" sz="quarter" idx="11"/>
          </p:nvPr>
        </p:nvSpPr>
        <p:spPr/>
        <p:txBody>
          <a:bodyPr/>
          <a:lstStyle>
            <a:lvl1pPr>
              <a:defRPr/>
            </a:lvl1pPr>
          </a:lstStyle>
          <a:p>
            <a:fld id="{83456513-7C89-4A9E-AB84-696EAE2480BC}" type="slidenum">
              <a:rPr lang="en-US" altLang="en-US"/>
              <a:pPr/>
              <a:t>‹#›</a:t>
            </a:fld>
            <a:endParaRPr lang="en-US" altLang="en-US"/>
          </a:p>
        </p:txBody>
      </p:sp>
    </p:spTree>
    <p:extLst>
      <p:ext uri="{BB962C8B-B14F-4D97-AF65-F5344CB8AC3E}">
        <p14:creationId xmlns:p14="http://schemas.microsoft.com/office/powerpoint/2010/main" val="104131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10/11/2021</a:t>
            </a:r>
          </a:p>
        </p:txBody>
      </p:sp>
      <p:sp>
        <p:nvSpPr>
          <p:cNvPr id="8" name="Slide Number Placeholder 5"/>
          <p:cNvSpPr>
            <a:spLocks noGrp="1"/>
          </p:cNvSpPr>
          <p:nvPr>
            <p:ph type="sldNum" sz="quarter" idx="11"/>
          </p:nvPr>
        </p:nvSpPr>
        <p:spPr/>
        <p:txBody>
          <a:bodyPr/>
          <a:lstStyle>
            <a:lvl1pPr>
              <a:defRPr/>
            </a:lvl1pPr>
          </a:lstStyle>
          <a:p>
            <a:fld id="{A52CC9C3-3108-454E-82A2-9434B123C098}" type="slidenum">
              <a:rPr lang="en-US" altLang="en-US"/>
              <a:pPr/>
              <a:t>‹#›</a:t>
            </a:fld>
            <a:endParaRPr lang="en-US" altLang="en-US"/>
          </a:p>
        </p:txBody>
      </p:sp>
    </p:spTree>
    <p:extLst>
      <p:ext uri="{BB962C8B-B14F-4D97-AF65-F5344CB8AC3E}">
        <p14:creationId xmlns:p14="http://schemas.microsoft.com/office/powerpoint/2010/main" val="30474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10/11/2021</a:t>
            </a:r>
          </a:p>
        </p:txBody>
      </p:sp>
      <p:sp>
        <p:nvSpPr>
          <p:cNvPr id="4" name="Slide Number Placeholder 5"/>
          <p:cNvSpPr>
            <a:spLocks noGrp="1"/>
          </p:cNvSpPr>
          <p:nvPr>
            <p:ph type="sldNum" sz="quarter" idx="11"/>
          </p:nvPr>
        </p:nvSpPr>
        <p:spPr/>
        <p:txBody>
          <a:bodyPr/>
          <a:lstStyle>
            <a:lvl1pPr>
              <a:defRPr/>
            </a:lvl1pPr>
          </a:lstStyle>
          <a:p>
            <a:fld id="{D395C8DF-A28B-4703-B0D9-74C66E8EF8C6}" type="slidenum">
              <a:rPr lang="en-US" altLang="en-US"/>
              <a:pPr/>
              <a:t>‹#›</a:t>
            </a:fld>
            <a:endParaRPr lang="en-US" altLang="en-US"/>
          </a:p>
        </p:txBody>
      </p:sp>
    </p:spTree>
    <p:extLst>
      <p:ext uri="{BB962C8B-B14F-4D97-AF65-F5344CB8AC3E}">
        <p14:creationId xmlns:p14="http://schemas.microsoft.com/office/powerpoint/2010/main" val="242539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10/11/2021</a:t>
            </a:r>
          </a:p>
        </p:txBody>
      </p:sp>
      <p:sp>
        <p:nvSpPr>
          <p:cNvPr id="3" name="Slide Number Placeholder 5"/>
          <p:cNvSpPr>
            <a:spLocks noGrp="1"/>
          </p:cNvSpPr>
          <p:nvPr>
            <p:ph type="sldNum" sz="quarter" idx="11"/>
          </p:nvPr>
        </p:nvSpPr>
        <p:spPr/>
        <p:txBody>
          <a:bodyPr/>
          <a:lstStyle>
            <a:lvl1pPr>
              <a:defRPr/>
            </a:lvl1pPr>
          </a:lstStyle>
          <a:p>
            <a:fld id="{2CC14CFA-97D7-4F2B-BC3E-C59D0B5FD1A2}" type="slidenum">
              <a:rPr lang="en-US" altLang="en-US"/>
              <a:pPr/>
              <a:t>‹#›</a:t>
            </a:fld>
            <a:endParaRPr lang="en-US" altLang="en-US"/>
          </a:p>
        </p:txBody>
      </p:sp>
    </p:spTree>
    <p:extLst>
      <p:ext uri="{BB962C8B-B14F-4D97-AF65-F5344CB8AC3E}">
        <p14:creationId xmlns:p14="http://schemas.microsoft.com/office/powerpoint/2010/main" val="176866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10/11/2021</a:t>
            </a:r>
          </a:p>
        </p:txBody>
      </p:sp>
      <p:sp>
        <p:nvSpPr>
          <p:cNvPr id="6" name="Slide Number Placeholder 5"/>
          <p:cNvSpPr>
            <a:spLocks noGrp="1"/>
          </p:cNvSpPr>
          <p:nvPr>
            <p:ph type="sldNum" sz="quarter" idx="11"/>
          </p:nvPr>
        </p:nvSpPr>
        <p:spPr/>
        <p:txBody>
          <a:bodyPr/>
          <a:lstStyle>
            <a:lvl1pPr>
              <a:defRPr/>
            </a:lvl1pPr>
          </a:lstStyle>
          <a:p>
            <a:fld id="{FBB539C2-BA47-463B-80FA-0106B29F138D}" type="slidenum">
              <a:rPr lang="en-US" altLang="en-US"/>
              <a:pPr/>
              <a:t>‹#›</a:t>
            </a:fld>
            <a:endParaRPr lang="en-US" altLang="en-US"/>
          </a:p>
        </p:txBody>
      </p:sp>
    </p:spTree>
    <p:extLst>
      <p:ext uri="{BB962C8B-B14F-4D97-AF65-F5344CB8AC3E}">
        <p14:creationId xmlns:p14="http://schemas.microsoft.com/office/powerpoint/2010/main" val="19227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7239000" y="6326188"/>
            <a:ext cx="1143000" cy="425450"/>
          </a:xfrm>
        </p:spPr>
        <p:txBody>
          <a:bodyPr/>
          <a:lstStyle>
            <a:lvl1pPr>
              <a:defRPr>
                <a:solidFill>
                  <a:schemeClr val="bg1">
                    <a:lumMod val="95000"/>
                  </a:schemeClr>
                </a:solidFill>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34C6D080-CAAC-498B-A227-469DFE20E6B1}" type="slidenum">
              <a:rPr lang="en-US" altLang="en-US"/>
              <a:pPr/>
              <a:t>‹#›</a:t>
            </a:fld>
            <a:endParaRPr lang="en-US" altLang="en-US"/>
          </a:p>
        </p:txBody>
      </p:sp>
    </p:spTree>
    <p:extLst>
      <p:ext uri="{BB962C8B-B14F-4D97-AF65-F5344CB8AC3E}">
        <p14:creationId xmlns:p14="http://schemas.microsoft.com/office/powerpoint/2010/main" val="37649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10/11/2021</a:t>
            </a:r>
          </a:p>
        </p:txBody>
      </p:sp>
      <p:sp>
        <p:nvSpPr>
          <p:cNvPr id="6" name="Slide Number Placeholder 5"/>
          <p:cNvSpPr>
            <a:spLocks noGrp="1"/>
          </p:cNvSpPr>
          <p:nvPr>
            <p:ph type="sldNum" sz="quarter" idx="11"/>
          </p:nvPr>
        </p:nvSpPr>
        <p:spPr/>
        <p:txBody>
          <a:bodyPr/>
          <a:lstStyle>
            <a:lvl1pPr>
              <a:defRPr/>
            </a:lvl1pPr>
          </a:lstStyle>
          <a:p>
            <a:fld id="{1CF62E8A-DB2F-4AD6-B33F-348A8C8019A3}" type="slidenum">
              <a:rPr lang="en-US" altLang="en-US"/>
              <a:pPr/>
              <a:t>‹#›</a:t>
            </a:fld>
            <a:endParaRPr lang="en-US" altLang="en-US"/>
          </a:p>
        </p:txBody>
      </p:sp>
    </p:spTree>
    <p:extLst>
      <p:ext uri="{BB962C8B-B14F-4D97-AF65-F5344CB8AC3E}">
        <p14:creationId xmlns:p14="http://schemas.microsoft.com/office/powerpoint/2010/main" val="266487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6B1A8DAA-F18E-4AB8-A660-127C7F5B99B0}" type="slidenum">
              <a:rPr lang="en-US" altLang="en-US"/>
              <a:pPr/>
              <a:t>‹#›</a:t>
            </a:fld>
            <a:endParaRPr lang="en-US" altLang="en-US"/>
          </a:p>
        </p:txBody>
      </p:sp>
    </p:spTree>
    <p:extLst>
      <p:ext uri="{BB962C8B-B14F-4D97-AF65-F5344CB8AC3E}">
        <p14:creationId xmlns:p14="http://schemas.microsoft.com/office/powerpoint/2010/main" val="1149496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10/11/2021</a:t>
            </a:r>
          </a:p>
        </p:txBody>
      </p:sp>
      <p:sp>
        <p:nvSpPr>
          <p:cNvPr id="5" name="Slide Number Placeholder 5"/>
          <p:cNvSpPr>
            <a:spLocks noGrp="1"/>
          </p:cNvSpPr>
          <p:nvPr>
            <p:ph type="sldNum" sz="quarter" idx="11"/>
          </p:nvPr>
        </p:nvSpPr>
        <p:spPr/>
        <p:txBody>
          <a:bodyPr/>
          <a:lstStyle>
            <a:lvl1pPr>
              <a:defRPr/>
            </a:lvl1pPr>
          </a:lstStyle>
          <a:p>
            <a:fld id="{34C4B11D-6EA4-4C49-B88B-FCE489CA7B3A}" type="slidenum">
              <a:rPr lang="en-US" altLang="en-US"/>
              <a:pPr/>
              <a:t>‹#›</a:t>
            </a:fld>
            <a:endParaRPr lang="en-US" altLang="en-US"/>
          </a:p>
        </p:txBody>
      </p:sp>
    </p:spTree>
    <p:extLst>
      <p:ext uri="{BB962C8B-B14F-4D97-AF65-F5344CB8AC3E}">
        <p14:creationId xmlns:p14="http://schemas.microsoft.com/office/powerpoint/2010/main" val="139638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defRPr>
                <a:solidFill>
                  <a:schemeClr val="bg1">
                    <a:lumMod val="95000"/>
                  </a:schemeClr>
                </a:solidFill>
              </a:defRPr>
            </a:lvl1pPr>
          </a:lstStyle>
          <a:p>
            <a:pPr>
              <a:defRPr/>
            </a:pPr>
            <a:r>
              <a:rPr lang="en-US"/>
              <a:t>10/11/2021</a:t>
            </a:r>
          </a:p>
        </p:txBody>
      </p:sp>
      <p:sp>
        <p:nvSpPr>
          <p:cNvPr id="8" name="Slide Number Placeholder 5"/>
          <p:cNvSpPr>
            <a:spLocks noGrp="1"/>
          </p:cNvSpPr>
          <p:nvPr>
            <p:ph type="sldNum" sz="quarter" idx="11"/>
          </p:nvPr>
        </p:nvSpPr>
        <p:spPr/>
        <p:txBody>
          <a:bodyPr/>
          <a:lstStyle>
            <a:lvl1pPr>
              <a:defRPr/>
            </a:lvl1pPr>
          </a:lstStyle>
          <a:p>
            <a:fld id="{338FAA85-56B5-4610-BED7-05E7C0CE569C}" type="slidenum">
              <a:rPr lang="en-US" altLang="en-US"/>
              <a:pPr/>
              <a:t>‹#›</a:t>
            </a:fld>
            <a:endParaRPr lang="en-US" altLang="en-US"/>
          </a:p>
        </p:txBody>
      </p:sp>
    </p:spTree>
    <p:extLst>
      <p:ext uri="{BB962C8B-B14F-4D97-AF65-F5344CB8AC3E}">
        <p14:creationId xmlns:p14="http://schemas.microsoft.com/office/powerpoint/2010/main" val="403826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4"/>
          </p:nvPr>
        </p:nvSpPr>
        <p:spPr/>
        <p:txBody>
          <a:bodyPr/>
          <a:lstStyle>
            <a:lvl1pPr>
              <a:defRPr/>
            </a:lvl1pPr>
          </a:lstStyle>
          <a:p>
            <a:pPr>
              <a:defRPr/>
            </a:pPr>
            <a:r>
              <a:rPr lang="en-US"/>
              <a:t>10/11/2021</a:t>
            </a:r>
          </a:p>
        </p:txBody>
      </p:sp>
      <p:sp>
        <p:nvSpPr>
          <p:cNvPr id="6" name="Slide Number Placeholder 5"/>
          <p:cNvSpPr>
            <a:spLocks noGrp="1"/>
          </p:cNvSpPr>
          <p:nvPr>
            <p:ph type="sldNum" sz="quarter" idx="15"/>
          </p:nvPr>
        </p:nvSpPr>
        <p:spPr/>
        <p:txBody>
          <a:bodyPr/>
          <a:lstStyle>
            <a:lvl1pPr>
              <a:defRPr/>
            </a:lvl1pPr>
          </a:lstStyle>
          <a:p>
            <a:fld id="{53F88D4A-5E02-4054-B951-2B8DE999091B}" type="slidenum">
              <a:rPr lang="en-US" altLang="en-US"/>
              <a:pPr/>
              <a:t>‹#›</a:t>
            </a:fld>
            <a:endParaRPr lang="en-US" altLang="en-US"/>
          </a:p>
        </p:txBody>
      </p:sp>
    </p:spTree>
    <p:extLst>
      <p:ext uri="{BB962C8B-B14F-4D97-AF65-F5344CB8AC3E}">
        <p14:creationId xmlns:p14="http://schemas.microsoft.com/office/powerpoint/2010/main" val="45248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5"/>
          </p:nvPr>
        </p:nvSpPr>
        <p:spPr>
          <a:xfrm>
            <a:off x="7391400" y="6416675"/>
            <a:ext cx="1095375" cy="244475"/>
          </a:xfrm>
          <a:prstGeom prst="rect">
            <a:avLst/>
          </a:prstGeom>
        </p:spPr>
        <p:txBody>
          <a:bodyPr/>
          <a:lstStyle>
            <a:lvl1pPr eaLnBrk="1" fontAlgn="auto" hangingPunct="1">
              <a:spcBef>
                <a:spcPts val="0"/>
              </a:spcBef>
              <a:spcAft>
                <a:spcPts val="0"/>
              </a:spcAft>
              <a:defRPr sz="1000">
                <a:solidFill>
                  <a:schemeClr val="bg1">
                    <a:lumMod val="95000"/>
                  </a:schemeClr>
                </a:solidFill>
                <a:latin typeface="+mj-lt"/>
              </a:defRPr>
            </a:lvl1pPr>
          </a:lstStyle>
          <a:p>
            <a:pPr>
              <a:defRPr/>
            </a:pPr>
            <a:r>
              <a:rPr lang="en-US"/>
              <a:t>10/11/2021</a:t>
            </a:r>
          </a:p>
        </p:txBody>
      </p:sp>
      <p:sp>
        <p:nvSpPr>
          <p:cNvPr id="8" name="Slide Number Placeholder 8"/>
          <p:cNvSpPr>
            <a:spLocks noGrp="1"/>
          </p:cNvSpPr>
          <p:nvPr>
            <p:ph type="sldNum" sz="quarter" idx="16"/>
          </p:nvPr>
        </p:nvSpPr>
        <p:spPr/>
        <p:txBody>
          <a:bodyPr/>
          <a:lstStyle>
            <a:lvl1pPr>
              <a:defRPr/>
            </a:lvl1pPr>
          </a:lstStyle>
          <a:p>
            <a:fld id="{22DABD0A-7578-4D8E-9A5A-8083C8C375B1}" type="slidenum">
              <a:rPr lang="en-US" altLang="en-US"/>
              <a:pPr/>
              <a:t>‹#›</a:t>
            </a:fld>
            <a:endParaRPr lang="en-US" altLang="en-US"/>
          </a:p>
        </p:txBody>
      </p:sp>
    </p:spTree>
    <p:extLst>
      <p:ext uri="{BB962C8B-B14F-4D97-AF65-F5344CB8AC3E}">
        <p14:creationId xmlns:p14="http://schemas.microsoft.com/office/powerpoint/2010/main" val="274064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10/11/2021</a:t>
            </a:r>
          </a:p>
        </p:txBody>
      </p:sp>
      <p:sp>
        <p:nvSpPr>
          <p:cNvPr id="4" name="Slide Number Placeholder 5"/>
          <p:cNvSpPr>
            <a:spLocks noGrp="1"/>
          </p:cNvSpPr>
          <p:nvPr>
            <p:ph type="sldNum" sz="quarter" idx="11"/>
          </p:nvPr>
        </p:nvSpPr>
        <p:spPr/>
        <p:txBody>
          <a:bodyPr/>
          <a:lstStyle>
            <a:lvl1pPr>
              <a:defRPr/>
            </a:lvl1pPr>
          </a:lstStyle>
          <a:p>
            <a:fld id="{E8F72B2C-B0FF-450D-85BB-2EDAEF0F7AB8}" type="slidenum">
              <a:rPr lang="en-US" altLang="en-US"/>
              <a:pPr/>
              <a:t>‹#›</a:t>
            </a:fld>
            <a:endParaRPr lang="en-US" altLang="en-US"/>
          </a:p>
        </p:txBody>
      </p:sp>
    </p:spTree>
    <p:extLst>
      <p:ext uri="{BB962C8B-B14F-4D97-AF65-F5344CB8AC3E}">
        <p14:creationId xmlns:p14="http://schemas.microsoft.com/office/powerpoint/2010/main" val="318609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10/11/2021</a:t>
            </a:r>
          </a:p>
        </p:txBody>
      </p:sp>
      <p:sp>
        <p:nvSpPr>
          <p:cNvPr id="3" name="Slide Number Placeholder 5"/>
          <p:cNvSpPr>
            <a:spLocks noGrp="1"/>
          </p:cNvSpPr>
          <p:nvPr>
            <p:ph type="sldNum" sz="quarter" idx="11"/>
          </p:nvPr>
        </p:nvSpPr>
        <p:spPr/>
        <p:txBody>
          <a:bodyPr/>
          <a:lstStyle>
            <a:lvl1pPr>
              <a:defRPr/>
            </a:lvl1pPr>
          </a:lstStyle>
          <a:p>
            <a:fld id="{EBBF0316-06AA-41DB-B019-114ADC8AE256}" type="slidenum">
              <a:rPr lang="en-US" altLang="en-US"/>
              <a:pPr/>
              <a:t>‹#›</a:t>
            </a:fld>
            <a:endParaRPr lang="en-US" altLang="en-US"/>
          </a:p>
        </p:txBody>
      </p:sp>
    </p:spTree>
    <p:extLst>
      <p:ext uri="{BB962C8B-B14F-4D97-AF65-F5344CB8AC3E}">
        <p14:creationId xmlns:p14="http://schemas.microsoft.com/office/powerpoint/2010/main" val="1421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10/11/2021</a:t>
            </a:r>
          </a:p>
        </p:txBody>
      </p:sp>
      <p:sp>
        <p:nvSpPr>
          <p:cNvPr id="6" name="Slide Number Placeholder 5"/>
          <p:cNvSpPr>
            <a:spLocks noGrp="1"/>
          </p:cNvSpPr>
          <p:nvPr>
            <p:ph type="sldNum" sz="quarter" idx="11"/>
          </p:nvPr>
        </p:nvSpPr>
        <p:spPr/>
        <p:txBody>
          <a:bodyPr/>
          <a:lstStyle>
            <a:lvl1pPr>
              <a:defRPr/>
            </a:lvl1pPr>
          </a:lstStyle>
          <a:p>
            <a:fld id="{E1D6657E-F716-415C-8409-76787812C8A9}" type="slidenum">
              <a:rPr lang="en-US" altLang="en-US"/>
              <a:pPr/>
              <a:t>‹#›</a:t>
            </a:fld>
            <a:endParaRPr lang="en-US" altLang="en-US"/>
          </a:p>
        </p:txBody>
      </p:sp>
    </p:spTree>
    <p:extLst>
      <p:ext uri="{BB962C8B-B14F-4D97-AF65-F5344CB8AC3E}">
        <p14:creationId xmlns:p14="http://schemas.microsoft.com/office/powerpoint/2010/main" val="45929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10/11/2021</a:t>
            </a:r>
          </a:p>
        </p:txBody>
      </p:sp>
      <p:sp>
        <p:nvSpPr>
          <p:cNvPr id="6" name="Slide Number Placeholder 5"/>
          <p:cNvSpPr>
            <a:spLocks noGrp="1"/>
          </p:cNvSpPr>
          <p:nvPr>
            <p:ph type="sldNum" sz="quarter" idx="11"/>
          </p:nvPr>
        </p:nvSpPr>
        <p:spPr/>
        <p:txBody>
          <a:bodyPr/>
          <a:lstStyle>
            <a:lvl1pPr>
              <a:defRPr/>
            </a:lvl1pPr>
          </a:lstStyle>
          <a:p>
            <a:fld id="{B7C0F9ED-2D5C-4804-B9BF-B82B5C2CBB55}" type="slidenum">
              <a:rPr lang="en-US" altLang="en-US"/>
              <a:pPr/>
              <a:t>‹#›</a:t>
            </a:fld>
            <a:endParaRPr lang="en-US" altLang="en-US"/>
          </a:p>
        </p:txBody>
      </p:sp>
    </p:spTree>
    <p:extLst>
      <p:ext uri="{BB962C8B-B14F-4D97-AF65-F5344CB8AC3E}">
        <p14:creationId xmlns:p14="http://schemas.microsoft.com/office/powerpoint/2010/main" val="285890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7315200" y="6356350"/>
            <a:ext cx="1065213" cy="365125"/>
          </a:xfrm>
          <a:prstGeom prst="rect">
            <a:avLst/>
          </a:prstGeom>
        </p:spPr>
        <p:txBody>
          <a:bodyPr vert="horz" lIns="45720" tIns="45720" rIns="91440" bIns="45720" rtlCol="0" anchor="ctr"/>
          <a:lstStyle>
            <a:lvl1pPr algn="l" eaLnBrk="1" fontAlgn="auto" hangingPunct="1">
              <a:spcBef>
                <a:spcPts val="0"/>
              </a:spcBef>
              <a:spcAft>
                <a:spcPts val="0"/>
              </a:spcAft>
              <a:defRPr sz="1000">
                <a:solidFill>
                  <a:schemeClr val="bg1">
                    <a:lumMod val="95000"/>
                  </a:schemeClr>
                </a:solidFill>
                <a:latin typeface="Century Gothic" pitchFamily="34" charset="0"/>
              </a:defRPr>
            </a:lvl1pPr>
          </a:lstStyle>
          <a:p>
            <a:pPr>
              <a:defRPr/>
            </a:pPr>
            <a:r>
              <a:rPr lang="en-US"/>
              <a:t>10/11/2021</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000">
                <a:solidFill>
                  <a:srgbClr val="F2F2F2"/>
                </a:solidFill>
                <a:latin typeface="Century Gothic" panose="020B0502020202020204" pitchFamily="34" charset="0"/>
              </a:defRPr>
            </a:lvl1pPr>
          </a:lstStyle>
          <a:p>
            <a:fld id="{29C25792-F2DE-4010-88D9-8BE8864297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0" r:id="rId1"/>
    <p:sldLayoutId id="2147484158" r:id="rId2"/>
    <p:sldLayoutId id="2147484159" r:id="rId3"/>
    <p:sldLayoutId id="2147484141" r:id="rId4"/>
    <p:sldLayoutId id="2147484160" r:id="rId5"/>
    <p:sldLayoutId id="2147484142" r:id="rId6"/>
    <p:sldLayoutId id="2147484143" r:id="rId7"/>
    <p:sldLayoutId id="2147484144" r:id="rId8"/>
    <p:sldLayoutId id="2147484145" r:id="rId9"/>
    <p:sldLayoutId id="2147484146" r:id="rId10"/>
    <p:sldLayoutId id="2147484147" r:id="rId11"/>
  </p:sldLayoutIdLst>
  <p:hf hdr="0" ftr="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7086600" y="6324600"/>
            <a:ext cx="1066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bg1">
                    <a:lumMod val="85000"/>
                  </a:schemeClr>
                </a:solidFill>
                <a:latin typeface="Century Gothic" panose="020B0502020202020204" pitchFamily="34" charset="0"/>
                <a:cs typeface="Calibri" panose="020F0502020204030204" pitchFamily="34" charset="0"/>
              </a:defRPr>
            </a:lvl1pPr>
          </a:lstStyle>
          <a:p>
            <a:pPr>
              <a:defRPr/>
            </a:pPr>
            <a:r>
              <a:rPr lang="en-US"/>
              <a:t>10/11/2021</a:t>
            </a:r>
          </a:p>
        </p:txBody>
      </p:sp>
      <p:sp>
        <p:nvSpPr>
          <p:cNvPr id="6" name="Slide Number Placeholder 5"/>
          <p:cNvSpPr>
            <a:spLocks noGrp="1"/>
          </p:cNvSpPr>
          <p:nvPr>
            <p:ph type="sldNum" sz="quarter" idx="4"/>
          </p:nvPr>
        </p:nvSpPr>
        <p:spPr>
          <a:xfrm>
            <a:off x="8229600" y="6324600"/>
            <a:ext cx="457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2F2F2"/>
                </a:solidFill>
                <a:latin typeface="Century Gothic" panose="020B0502020202020204" pitchFamily="34" charset="0"/>
              </a:defRPr>
            </a:lvl1pPr>
          </a:lstStyle>
          <a:p>
            <a:fld id="{EDABAA1C-3DF6-4D6C-A26D-746BA78368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1"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57_A00CF74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lcode.delaware.gov/title16/c020/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dhss.delaware.gov/wp-content/uploads/sites/10/2026/01/2018-2022-SMALL-AREA-LEVEL-CANCER-INCIDENCE-_FINAL.pdf" TargetMode="External"/><Relationship Id="rId7"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hyperlink" Target="https://gis.cdc.gov/Cancer/USCS/#/AtAGlance/" TargetMode="External"/><Relationship Id="rId5" Type="http://schemas.openxmlformats.org/officeDocument/2006/relationships/hyperlink" Target="https://publichealthalerts.delaware.gov/wp-content/blogs.dir/203/files/sites/203/2026/04/2018-2022-IM-site-specific-tables_FINAL.pdf" TargetMode="External"/><Relationship Id="rId4" Type="http://schemas.openxmlformats.org/officeDocument/2006/relationships/hyperlink" Target="https://publichealthalerts.delaware.gov/wp-content/blogs.dir/203/files/sites/203/2026/04/2018-2022-IM-Report_FINAL.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47_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77_A79672B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3352800"/>
          </a:xfrm>
        </p:spPr>
        <p:txBody>
          <a:bodyPr anchor="ctr"/>
          <a:lstStyle/>
          <a:p>
            <a:pPr eaLnBrk="1" fontAlgn="auto" hangingPunct="1">
              <a:spcAft>
                <a:spcPts val="0"/>
              </a:spcAft>
              <a:defRPr/>
            </a:pP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INCIDENCE AND MORTALITY </a:t>
            </a:r>
            <a:b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DELAWARE, 2018-2022</a:t>
            </a:r>
            <a:br>
              <a:rPr lang="en-US" sz="3600" b="1" dirty="0">
                <a:effectLst/>
                <a:latin typeface="Calibri" panose="020F0502020204030204" pitchFamily="34" charset="0"/>
                <a:cs typeface="Calibri" panose="020F0502020204030204" pitchFamily="34" charset="0"/>
              </a:rPr>
            </a:br>
            <a:r>
              <a:rPr lang="en-US" sz="3600" dirty="0">
                <a:effectLst/>
                <a:latin typeface="Calibri" panose="020F0502020204030204" pitchFamily="34" charset="0"/>
                <a:cs typeface="Calibri" panose="020F0502020204030204" pitchFamily="34" charset="0"/>
              </a:rPr>
              <a:t>___________________________</a:t>
            </a:r>
          </a:p>
        </p:txBody>
      </p:sp>
      <p:sp>
        <p:nvSpPr>
          <p:cNvPr id="9219" name="Subtitle 2"/>
          <p:cNvSpPr>
            <a:spLocks noGrp="1" noChangeArrowheads="1"/>
          </p:cNvSpPr>
          <p:nvPr>
            <p:ph type="subTitle" idx="1"/>
          </p:nvPr>
        </p:nvSpPr>
        <p:spPr>
          <a:xfrm>
            <a:off x="457200" y="3429000"/>
            <a:ext cx="8153400" cy="2438400"/>
          </a:xfrm>
        </p:spPr>
        <p:txBody>
          <a:bodyPr/>
          <a:lstStyle/>
          <a:p>
            <a:pPr eaLnBrk="1" hangingPunct="1">
              <a:spcBef>
                <a:spcPct val="0"/>
              </a:spcBef>
              <a:spcAft>
                <a:spcPts val="300"/>
              </a:spcAft>
            </a:pPr>
            <a:r>
              <a:rPr lang="en-US" altLang="en-US">
                <a:latin typeface="Calibri" panose="020F0502020204030204" pitchFamily="34" charset="0"/>
                <a:cs typeface="Calibri" panose="020F0502020204030204" pitchFamily="34" charset="0"/>
              </a:rPr>
              <a:t>Stephanie Belinske, DrPH, MPH</a:t>
            </a:r>
          </a:p>
          <a:p>
            <a:pPr eaLnBrk="1" hangingPunct="1">
              <a:spcBef>
                <a:spcPct val="0"/>
              </a:spcBef>
              <a:spcAft>
                <a:spcPts val="300"/>
              </a:spcAft>
            </a:pPr>
            <a:r>
              <a:rPr lang="en-US" altLang="en-US">
                <a:latin typeface="Calibri" panose="020F0502020204030204" pitchFamily="34" charset="0"/>
                <a:cs typeface="Calibri" panose="020F0502020204030204" pitchFamily="34" charset="0"/>
              </a:rPr>
              <a:t>Chronic Disease Epidemiologist</a:t>
            </a:r>
          </a:p>
          <a:p>
            <a:pPr eaLnBrk="1" hangingPunct="1">
              <a:spcBef>
                <a:spcPct val="0"/>
              </a:spcBef>
              <a:spcAft>
                <a:spcPts val="300"/>
              </a:spcAft>
            </a:pPr>
            <a:r>
              <a:rPr lang="en-US" altLang="en-US">
                <a:latin typeface="Calibri" panose="020F0502020204030204" pitchFamily="34" charset="0"/>
                <a:cs typeface="Calibri" panose="020F0502020204030204" pitchFamily="34" charset="0"/>
              </a:rPr>
              <a:t>Delaware Cancer Registry, Division of Public Health </a:t>
            </a:r>
          </a:p>
          <a:p>
            <a:pPr eaLnBrk="1" hangingPunct="1"/>
            <a:r>
              <a:rPr lang="en-US" altLang="en-US">
                <a:latin typeface="Calibri" panose="020F0502020204030204" pitchFamily="34" charset="0"/>
                <a:cs typeface="Calibri" panose="020F0502020204030204" pitchFamily="34" charset="0"/>
              </a:rPr>
              <a:t>April 20, 2026</a:t>
            </a:r>
          </a:p>
        </p:txBody>
      </p:sp>
      <p:sp>
        <p:nvSpPr>
          <p:cNvPr id="9220" name="TextBox 4"/>
          <p:cNvSpPr txBox="1">
            <a:spLocks noChangeArrowheads="1"/>
          </p:cNvSpPr>
          <p:nvPr/>
        </p:nvSpPr>
        <p:spPr bwMode="auto">
          <a:xfrm>
            <a:off x="457200" y="58562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Palatino Linotype" panose="02040502050505030304" pitchFamily="18" charset="0"/>
            </a:endParaRPr>
          </a:p>
        </p:txBody>
      </p:sp>
      <p:sp>
        <p:nvSpPr>
          <p:cNvPr id="9221" name="TextBox 5"/>
          <p:cNvSpPr txBox="1">
            <a:spLocks noChangeArrowheads="1"/>
          </p:cNvSpPr>
          <p:nvPr/>
        </p:nvSpPr>
        <p:spPr bwMode="auto">
          <a:xfrm>
            <a:off x="0" y="57150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endParaRPr lang="en-US" altLang="en-US" sz="1800">
              <a:solidFill>
                <a:schemeClr val="tx1"/>
              </a:solidFill>
              <a:latin typeface="Palatino Linotype" panose="02040502050505030304" pitchFamily="18" charset="0"/>
            </a:endParaRPr>
          </a:p>
        </p:txBody>
      </p:sp>
      <p:pic>
        <p:nvPicPr>
          <p:cNvPr id="4" name="Picture 3" descr="Text&#10;&#10;Description automatically generated">
            <a:extLst>
              <a:ext uri="{FF2B5EF4-FFF2-40B4-BE49-F238E27FC236}">
                <a16:creationId xmlns:a16="http://schemas.microsoft.com/office/drawing/2014/main" id="{A45E6374-5DEE-56D5-E372-3400CA82C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5791200"/>
            <a:ext cx="3934976" cy="633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39DB-7878-E1C4-166B-FBDFD9D4360A}"/>
              </a:ext>
            </a:extLst>
          </p:cNvPr>
          <p:cNvSpPr>
            <a:spLocks noGrp="1"/>
          </p:cNvSpPr>
          <p:nvPr>
            <p:ph type="title"/>
          </p:nvPr>
        </p:nvSpPr>
        <p:spPr>
          <a:xfrm>
            <a:off x="457200" y="0"/>
            <a:ext cx="8229600" cy="1133341"/>
          </a:xfrm>
        </p:spPr>
        <p:txBody>
          <a:bodyPr/>
          <a:lstStyle/>
          <a:p>
            <a:pPr>
              <a:lnSpc>
                <a:spcPct val="100000"/>
              </a:lnSpc>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Trend by Sex; Delaware, 2008-2022</a:t>
            </a:r>
            <a:endParaRPr lang="en-US" sz="2800" dirty="0"/>
          </a:p>
        </p:txBody>
      </p:sp>
      <p:sp>
        <p:nvSpPr>
          <p:cNvPr id="3" name="Text Placeholder 2">
            <a:extLst>
              <a:ext uri="{FF2B5EF4-FFF2-40B4-BE49-F238E27FC236}">
                <a16:creationId xmlns:a16="http://schemas.microsoft.com/office/drawing/2014/main" id="{C53AAB42-0404-8262-1103-F0A1AA29A659}"/>
              </a:ext>
            </a:extLst>
          </p:cNvPr>
          <p:cNvSpPr>
            <a:spLocks noGrp="1"/>
          </p:cNvSpPr>
          <p:nvPr>
            <p:ph type="body" idx="1"/>
          </p:nvPr>
        </p:nvSpPr>
        <p:spPr>
          <a:xfrm>
            <a:off x="457202" y="1235075"/>
            <a:ext cx="8229598" cy="609600"/>
          </a:xfrm>
        </p:spPr>
        <p:txBody>
          <a:bodyPr/>
          <a:lstStyle/>
          <a:p>
            <a:r>
              <a:rPr lang="en-US" dirty="0">
                <a:solidFill>
                  <a:schemeClr val="bg1"/>
                </a:solidFill>
                <a:latin typeface="Calibri" panose="020F0502020204030204" pitchFamily="34" charset="0"/>
                <a:ea typeface="Times New Roman" panose="02020603050405020304" pitchFamily="18" charset="0"/>
              </a:rPr>
              <a:t>All-site incidence rate decreased an average of 1.0% per year</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DF0A1305-66F1-75C5-3334-C6DFC89B4E56}"/>
              </a:ext>
            </a:extLst>
          </p:cNvPr>
          <p:cNvSpPr>
            <a:spLocks noGrp="1"/>
          </p:cNvSpPr>
          <p:nvPr>
            <p:ph type="sldNum" sz="quarter" idx="16"/>
          </p:nvPr>
        </p:nvSpPr>
        <p:spPr/>
        <p:txBody>
          <a:bodyPr/>
          <a:lstStyle/>
          <a:p>
            <a:fld id="{22DABD0A-7578-4D8E-9A5A-8083C8C375B1}" type="slidenum">
              <a:rPr lang="en-US" altLang="en-US" smtClean="0"/>
              <a:pPr/>
              <a:t>10</a:t>
            </a:fld>
            <a:endParaRPr lang="en-US" altLang="en-US"/>
          </a:p>
        </p:txBody>
      </p:sp>
      <p:pic>
        <p:nvPicPr>
          <p:cNvPr id="11" name="Content Placeholder 10">
            <a:extLst>
              <a:ext uri="{FF2B5EF4-FFF2-40B4-BE49-F238E27FC236}">
                <a16:creationId xmlns:a16="http://schemas.microsoft.com/office/drawing/2014/main" id="{7E8BF8FB-24FE-4B8B-E6E8-A77FD76E2B1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30616" y="1946409"/>
            <a:ext cx="6482768" cy="4326636"/>
          </a:xfrm>
          <a:prstGeom prst="rect">
            <a:avLst/>
          </a:prstGeom>
          <a:noFill/>
        </p:spPr>
      </p:pic>
      <p:sp>
        <p:nvSpPr>
          <p:cNvPr id="10" name="TextBox 9">
            <a:extLst>
              <a:ext uri="{FF2B5EF4-FFF2-40B4-BE49-F238E27FC236}">
                <a16:creationId xmlns:a16="http://schemas.microsoft.com/office/drawing/2014/main" id="{0C641A4F-295F-131F-A36E-33C41ED9F4E2}"/>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48932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 y="0"/>
            <a:ext cx="9052560" cy="1600200"/>
          </a:xfrm>
        </p:spPr>
        <p:txBody>
          <a:bodyPr anchor="ctr"/>
          <a:lstStyle/>
          <a:p>
            <a:pPr eaLnBrk="1" fontAlgn="auto" hangingPunct="1">
              <a:lnSpc>
                <a:spcPts val="31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Trend                                 for Males by Race/Ethnicity; Delaware, 2008-2022</a:t>
            </a:r>
          </a:p>
        </p:txBody>
      </p:sp>
      <p:sp>
        <p:nvSpPr>
          <p:cNvPr id="3" name="Text Placeholder 2">
            <a:extLst>
              <a:ext uri="{FF2B5EF4-FFF2-40B4-BE49-F238E27FC236}">
                <a16:creationId xmlns:a16="http://schemas.microsoft.com/office/drawing/2014/main" id="{E25F51CA-13D5-CE44-350E-93B5FB903D2C}"/>
              </a:ext>
            </a:extLst>
          </p:cNvPr>
          <p:cNvSpPr>
            <a:spLocks noGrp="1"/>
          </p:cNvSpPr>
          <p:nvPr>
            <p:ph type="body" idx="1"/>
          </p:nvPr>
        </p:nvSpPr>
        <p:spPr>
          <a:xfrm>
            <a:off x="4704854" y="4124049"/>
            <a:ext cx="2159772" cy="609600"/>
          </a:xfrm>
        </p:spPr>
        <p:txBody>
          <a:bodyPr/>
          <a:lstStyle/>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1800" dirty="0">
                <a:solidFill>
                  <a:schemeClr val="bg1"/>
                </a:solidFill>
                <a:latin typeface="Calibri" panose="020F0502020204030204" pitchFamily="34" charset="0"/>
                <a:ea typeface="+mj-ea"/>
                <a:cs typeface="Calibri" panose="020F0502020204030204" pitchFamily="34" charset="0"/>
              </a:rPr>
              <a:t>Non-Hispanic White incidence rate ↓</a:t>
            </a:r>
          </a:p>
          <a:p>
            <a:r>
              <a:rPr lang="en-US" sz="1800" dirty="0">
                <a:solidFill>
                  <a:schemeClr val="bg1"/>
                </a:solidFill>
                <a:latin typeface="Calibri" panose="020F0502020204030204" pitchFamily="34" charset="0"/>
                <a:ea typeface="+mj-ea"/>
                <a:cs typeface="Calibri" panose="020F0502020204030204" pitchFamily="34" charset="0"/>
              </a:rPr>
              <a:t>Non-Hispanic Black incidence rate ↓</a:t>
            </a:r>
          </a:p>
          <a:p>
            <a:r>
              <a:rPr lang="en-US" sz="1800" dirty="0">
                <a:solidFill>
                  <a:schemeClr val="bg1"/>
                </a:solidFill>
                <a:latin typeface="Calibri" panose="020F0502020204030204" pitchFamily="34" charset="0"/>
                <a:ea typeface="+mj-ea"/>
                <a:cs typeface="Calibri" panose="020F0502020204030204" pitchFamily="34" charset="0"/>
              </a:rPr>
              <a:t>Hispanic incidence rate ↓</a:t>
            </a:r>
          </a:p>
        </p:txBody>
      </p:sp>
      <p:sp>
        <p:nvSpPr>
          <p:cNvPr id="19459"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A2AFE07-57AE-4549-A92A-DFD692D758B8}" type="slidenum">
              <a:rPr lang="en-US" altLang="en-US" sz="1000">
                <a:solidFill>
                  <a:srgbClr val="F2F2F2"/>
                </a:solidFill>
              </a:rPr>
              <a:pPr>
                <a:spcBef>
                  <a:spcPct val="0"/>
                </a:spcBef>
                <a:buFontTx/>
                <a:buNone/>
              </a:pPr>
              <a:t>11</a:t>
            </a:fld>
            <a:endParaRPr lang="en-US" altLang="en-US" sz="1000">
              <a:solidFill>
                <a:srgbClr val="F2F2F2"/>
              </a:solidFill>
            </a:endParaRPr>
          </a:p>
        </p:txBody>
      </p:sp>
      <p:sp>
        <p:nvSpPr>
          <p:cNvPr id="13" name="TextBox 12">
            <a:extLst>
              <a:ext uri="{FF2B5EF4-FFF2-40B4-BE49-F238E27FC236}">
                <a16:creationId xmlns:a16="http://schemas.microsoft.com/office/drawing/2014/main" id="{776C9367-B38E-3404-853B-034B74072953}"/>
              </a:ext>
            </a:extLst>
          </p:cNvPr>
          <p:cNvSpPr txBox="1"/>
          <p:nvPr/>
        </p:nvSpPr>
        <p:spPr>
          <a:xfrm>
            <a:off x="3034748" y="3954772"/>
            <a:ext cx="3631142" cy="338554"/>
          </a:xfrm>
          <a:prstGeom prst="rect">
            <a:avLst/>
          </a:prstGeom>
          <a:noFill/>
        </p:spPr>
        <p:txBody>
          <a:bodyPr wrap="square">
            <a:spAutoFit/>
          </a:bodyPr>
          <a:lstStyle/>
          <a:p>
            <a:pPr eaLnBrk="1" fontAlgn="auto" hangingPunct="1">
              <a:spcBef>
                <a:spcPts val="0"/>
              </a:spcBef>
              <a:spcAft>
                <a:spcPts val="0"/>
              </a:spcAft>
              <a:defRPr/>
            </a:pPr>
            <a:r>
              <a:rPr lang="en-US" sz="1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Increase ↓ Decrease → Stable </a:t>
            </a:r>
          </a:p>
        </p:txBody>
      </p:sp>
      <p:pic>
        <p:nvPicPr>
          <p:cNvPr id="6" name="Content Placeholder 5">
            <a:extLst>
              <a:ext uri="{FF2B5EF4-FFF2-40B4-BE49-F238E27FC236}">
                <a16:creationId xmlns:a16="http://schemas.microsoft.com/office/drawing/2014/main" id="{BFD1557D-4311-6D63-6AA0-5D4435D3D248}"/>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808173" y="1431461"/>
            <a:ext cx="7606957" cy="4680414"/>
          </a:xfrm>
          <a:prstGeom prst="rect">
            <a:avLst/>
          </a:prstGeom>
          <a:noFill/>
        </p:spPr>
      </p:pic>
      <p:sp>
        <p:nvSpPr>
          <p:cNvPr id="10" name="TextBox 9">
            <a:extLst>
              <a:ext uri="{FF2B5EF4-FFF2-40B4-BE49-F238E27FC236}">
                <a16:creationId xmlns:a16="http://schemas.microsoft.com/office/drawing/2014/main" id="{5A042961-6F1B-50A2-F902-DF9152834F9A}"/>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E7982-DF9C-7F2D-C406-488F252F3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58772-3CA3-9F0C-F477-51717C580C9E}"/>
              </a:ext>
            </a:extLst>
          </p:cNvPr>
          <p:cNvSpPr>
            <a:spLocks noGrp="1"/>
          </p:cNvSpPr>
          <p:nvPr>
            <p:ph type="title"/>
          </p:nvPr>
        </p:nvSpPr>
        <p:spPr>
          <a:xfrm>
            <a:off x="53340" y="0"/>
            <a:ext cx="9052560" cy="1600200"/>
          </a:xfrm>
        </p:spPr>
        <p:txBody>
          <a:bodyPr anchor="ctr"/>
          <a:lstStyle/>
          <a:p>
            <a:pPr eaLnBrk="1" fontAlgn="auto" hangingPunct="1">
              <a:lnSpc>
                <a:spcPts val="31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Trend                                 for Females and Race/Ethnicity; Delaware, 2008-2022</a:t>
            </a:r>
          </a:p>
        </p:txBody>
      </p:sp>
      <p:sp>
        <p:nvSpPr>
          <p:cNvPr id="7" name="Text Placeholder 6">
            <a:extLst>
              <a:ext uri="{FF2B5EF4-FFF2-40B4-BE49-F238E27FC236}">
                <a16:creationId xmlns:a16="http://schemas.microsoft.com/office/drawing/2014/main" id="{3F9AFD9A-B26D-497F-539E-FB13657EF855}"/>
              </a:ext>
            </a:extLst>
          </p:cNvPr>
          <p:cNvSpPr>
            <a:spLocks noGrp="1"/>
          </p:cNvSpPr>
          <p:nvPr>
            <p:ph type="body" sz="quarter" idx="3"/>
          </p:nvPr>
        </p:nvSpPr>
        <p:spPr>
          <a:xfrm>
            <a:off x="2448246" y="3416151"/>
            <a:ext cx="4041775" cy="609600"/>
          </a:xfrm>
        </p:spPr>
        <p:txBody>
          <a:bodyPr/>
          <a:lstStyle/>
          <a:p>
            <a:r>
              <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Females</a:t>
            </a:r>
          </a:p>
          <a:p>
            <a:r>
              <a:rPr lang="en-US" sz="1800" dirty="0">
                <a:solidFill>
                  <a:schemeClr val="bg1"/>
                </a:solidFill>
                <a:latin typeface="Calibri" panose="020F0502020204030204" pitchFamily="34" charset="0"/>
                <a:ea typeface="+mj-ea"/>
                <a:cs typeface="Calibri" panose="020F0502020204030204" pitchFamily="34" charset="0"/>
              </a:rPr>
              <a:t>Non-Hispanic White incidence rate →</a:t>
            </a:r>
          </a:p>
          <a:p>
            <a:r>
              <a:rPr lang="en-US" sz="1800" dirty="0">
                <a:solidFill>
                  <a:schemeClr val="bg1"/>
                </a:solidFill>
                <a:latin typeface="Calibri" panose="020F0502020204030204" pitchFamily="34" charset="0"/>
                <a:ea typeface="+mj-ea"/>
                <a:cs typeface="Calibri" panose="020F0502020204030204" pitchFamily="34" charset="0"/>
              </a:rPr>
              <a:t>Non-Hispanic Black incidence rate →</a:t>
            </a:r>
          </a:p>
          <a:p>
            <a:r>
              <a:rPr lang="en-US" sz="1800" dirty="0">
                <a:solidFill>
                  <a:schemeClr val="bg1"/>
                </a:solidFill>
                <a:latin typeface="Calibri" panose="020F0502020204030204" pitchFamily="34" charset="0"/>
                <a:ea typeface="+mj-ea"/>
                <a:cs typeface="Calibri" panose="020F0502020204030204" pitchFamily="34" charset="0"/>
              </a:rPr>
              <a:t>Hispanic incidence rate →</a:t>
            </a:r>
          </a:p>
        </p:txBody>
      </p:sp>
      <p:sp>
        <p:nvSpPr>
          <p:cNvPr id="19459" name="Slide Number Placeholder 3">
            <a:extLst>
              <a:ext uri="{FF2B5EF4-FFF2-40B4-BE49-F238E27FC236}">
                <a16:creationId xmlns:a16="http://schemas.microsoft.com/office/drawing/2014/main" id="{327276B3-7770-B7F1-F177-B006B8BA64BC}"/>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A2AFE07-57AE-4549-A92A-DFD692D758B8}" type="slidenum">
              <a:rPr lang="en-US" altLang="en-US" sz="1000">
                <a:solidFill>
                  <a:srgbClr val="F2F2F2"/>
                </a:solidFill>
              </a:rPr>
              <a:pPr>
                <a:spcBef>
                  <a:spcPct val="0"/>
                </a:spcBef>
                <a:buFontTx/>
                <a:buNone/>
              </a:pPr>
              <a:t>12</a:t>
            </a:fld>
            <a:endParaRPr lang="en-US" altLang="en-US" sz="1000">
              <a:solidFill>
                <a:srgbClr val="F2F2F2"/>
              </a:solidFill>
            </a:endParaRPr>
          </a:p>
        </p:txBody>
      </p:sp>
      <p:sp>
        <p:nvSpPr>
          <p:cNvPr id="13" name="TextBox 12">
            <a:extLst>
              <a:ext uri="{FF2B5EF4-FFF2-40B4-BE49-F238E27FC236}">
                <a16:creationId xmlns:a16="http://schemas.microsoft.com/office/drawing/2014/main" id="{C4B3AFC3-B517-75A9-9E08-981EF7F032BF}"/>
              </a:ext>
            </a:extLst>
          </p:cNvPr>
          <p:cNvSpPr txBox="1"/>
          <p:nvPr/>
        </p:nvSpPr>
        <p:spPr>
          <a:xfrm>
            <a:off x="2529840" y="4025751"/>
            <a:ext cx="3631142" cy="338554"/>
          </a:xfrm>
          <a:prstGeom prst="rect">
            <a:avLst/>
          </a:prstGeom>
          <a:noFill/>
        </p:spPr>
        <p:txBody>
          <a:bodyPr wrap="square">
            <a:spAutoFit/>
          </a:bodyPr>
          <a:lstStyle/>
          <a:p>
            <a:pPr eaLnBrk="1" fontAlgn="auto" hangingPunct="1">
              <a:spcBef>
                <a:spcPts val="0"/>
              </a:spcBef>
              <a:spcAft>
                <a:spcPts val="0"/>
              </a:spcAft>
              <a:defRPr/>
            </a:pPr>
            <a:r>
              <a:rPr lang="en-US" sz="1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Increase ↓ Decrease → Stable </a:t>
            </a:r>
          </a:p>
        </p:txBody>
      </p:sp>
      <p:pic>
        <p:nvPicPr>
          <p:cNvPr id="9" name="Content Placeholder 8">
            <a:extLst>
              <a:ext uri="{FF2B5EF4-FFF2-40B4-BE49-F238E27FC236}">
                <a16:creationId xmlns:a16="http://schemas.microsoft.com/office/drawing/2014/main" id="{D6807383-1CC4-3EE7-EB9A-2F3775A62276}"/>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808173" y="1431462"/>
            <a:ext cx="7606957" cy="4680414"/>
          </a:xfrm>
          <a:prstGeom prst="rect">
            <a:avLst/>
          </a:prstGeom>
          <a:noFill/>
        </p:spPr>
      </p:pic>
      <p:sp>
        <p:nvSpPr>
          <p:cNvPr id="12" name="TextBox 11">
            <a:extLst>
              <a:ext uri="{FF2B5EF4-FFF2-40B4-BE49-F238E27FC236}">
                <a16:creationId xmlns:a16="http://schemas.microsoft.com/office/drawing/2014/main" id="{8A71D2F5-3BC8-445C-E22B-BAA4F21EED80}"/>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0973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51"/>
            <a:ext cx="9144000" cy="1219200"/>
          </a:xfrm>
        </p:spPr>
        <p:txBody>
          <a:bodyPr anchor="ctr"/>
          <a:lstStyle/>
          <a:p>
            <a:pPr eaLnBrk="1" fontAlgn="auto" hangingPunct="1">
              <a:lnSpc>
                <a:spcPct val="100000"/>
              </a:lnSpc>
              <a:spcAft>
                <a:spcPts val="0"/>
              </a:spcAft>
              <a:defRPr/>
            </a:pP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Percent Distribution of Cancer Cases by Cancer Site, Delaware, 2018-2022</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13</a:t>
            </a:fld>
            <a:endParaRPr lang="en-US" altLang="en-US" sz="1000">
              <a:solidFill>
                <a:srgbClr val="F2F2F2"/>
              </a:solidFill>
            </a:endParaRPr>
          </a:p>
        </p:txBody>
      </p:sp>
      <p:pic>
        <p:nvPicPr>
          <p:cNvPr id="7" name="Picture 6">
            <a:extLst>
              <a:ext uri="{FF2B5EF4-FFF2-40B4-BE49-F238E27FC236}">
                <a16:creationId xmlns:a16="http://schemas.microsoft.com/office/drawing/2014/main" id="{01BED7E7-E457-1E37-2061-034156C1E01C}"/>
              </a:ext>
            </a:extLst>
          </p:cNvPr>
          <p:cNvPicPr>
            <a:picLocks noChangeAspect="1"/>
          </p:cNvPicPr>
          <p:nvPr/>
        </p:nvPicPr>
        <p:blipFill>
          <a:blip r:embed="rId4"/>
          <a:stretch>
            <a:fillRect/>
          </a:stretch>
        </p:blipFill>
        <p:spPr>
          <a:xfrm>
            <a:off x="1185729" y="1350335"/>
            <a:ext cx="6772541" cy="4924887"/>
          </a:xfrm>
          <a:prstGeom prst="rect">
            <a:avLst/>
          </a:prstGeom>
        </p:spPr>
      </p:pic>
      <p:sp>
        <p:nvSpPr>
          <p:cNvPr id="5" name="TextBox 4">
            <a:extLst>
              <a:ext uri="{FF2B5EF4-FFF2-40B4-BE49-F238E27FC236}">
                <a16:creationId xmlns:a16="http://schemas.microsoft.com/office/drawing/2014/main" id="{5F5302AC-0DD1-CA86-858C-026D32D68CB8}"/>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534400" cy="1600200"/>
          </a:xfrm>
        </p:spPr>
        <p:txBody>
          <a:bodyPr anchor="ctr"/>
          <a:lstStyle/>
          <a:p>
            <a:pPr eaLnBrk="1" fontAlgn="auto" hangingPunct="1">
              <a:spcAft>
                <a:spcPts val="0"/>
              </a:spcAft>
              <a:defRPr/>
            </a:pP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NOTABLE SITE-SPECIFIC CANCER DETAILS</a:t>
            </a: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4BF0F1A4-AC32-42CD-9C55-CDE6BE4BF11A}" type="slidenum">
              <a:rPr lang="en-US" altLang="en-US" sz="1000">
                <a:solidFill>
                  <a:srgbClr val="F2F2F2"/>
                </a:solidFill>
              </a:rPr>
              <a:pPr>
                <a:spcBef>
                  <a:spcPct val="0"/>
                </a:spcBef>
                <a:buFontTx/>
                <a:buNone/>
              </a:pPr>
              <a:t>14</a:t>
            </a:fld>
            <a:endParaRPr lang="en-US" altLang="en-US" sz="1000">
              <a:solidFill>
                <a:srgbClr val="F2F2F2"/>
              </a:solidFill>
            </a:endParaRPr>
          </a:p>
        </p:txBody>
      </p:sp>
    </p:spTree>
    <p:extLst>
      <p:ext uri="{BB962C8B-B14F-4D97-AF65-F5344CB8AC3E}">
        <p14:creationId xmlns:p14="http://schemas.microsoft.com/office/powerpoint/2010/main" val="101605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by Sex,                   U.S. and Delaware, 2018-2022</a:t>
            </a:r>
          </a:p>
        </p:txBody>
      </p:sp>
      <p:sp>
        <p:nvSpPr>
          <p:cNvPr id="21507" name="Slide Number Placeholder 4"/>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15</a:t>
            </a:fld>
            <a:endParaRPr lang="en-US" altLang="en-US" sz="1000">
              <a:solidFill>
                <a:srgbClr val="F2F2F2"/>
              </a:solidFill>
            </a:endParaRPr>
          </a:p>
        </p:txBody>
      </p:sp>
      <p:pic>
        <p:nvPicPr>
          <p:cNvPr id="5" name="Picture 4">
            <a:extLst>
              <a:ext uri="{FF2B5EF4-FFF2-40B4-BE49-F238E27FC236}">
                <a16:creationId xmlns:a16="http://schemas.microsoft.com/office/drawing/2014/main" id="{6B2CAA50-D986-4DE2-C484-78DD8130C1BF}"/>
              </a:ext>
            </a:extLst>
          </p:cNvPr>
          <p:cNvPicPr>
            <a:picLocks noChangeAspect="1"/>
          </p:cNvPicPr>
          <p:nvPr/>
        </p:nvPicPr>
        <p:blipFill>
          <a:blip r:embed="rId3"/>
          <a:stretch>
            <a:fillRect/>
          </a:stretch>
        </p:blipFill>
        <p:spPr>
          <a:xfrm>
            <a:off x="160406" y="1228846"/>
            <a:ext cx="8823188" cy="5301886"/>
          </a:xfrm>
          <a:prstGeom prst="rect">
            <a:avLst/>
          </a:prstGeom>
        </p:spPr>
      </p:pic>
    </p:spTree>
    <p:extLst>
      <p:ext uri="{BB962C8B-B14F-4D97-AF65-F5344CB8AC3E}">
        <p14:creationId xmlns:p14="http://schemas.microsoft.com/office/powerpoint/2010/main" val="288992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1CEA-4289-5721-3E90-D5215644C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3011B-4C55-257D-D9B4-154BDCD9111D}"/>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by Sex,                   U.S. and Delaware, 2018-2022</a:t>
            </a:r>
          </a:p>
        </p:txBody>
      </p:sp>
      <p:sp>
        <p:nvSpPr>
          <p:cNvPr id="21507" name="Slide Number Placeholder 4">
            <a:extLst>
              <a:ext uri="{FF2B5EF4-FFF2-40B4-BE49-F238E27FC236}">
                <a16:creationId xmlns:a16="http://schemas.microsoft.com/office/drawing/2014/main" id="{E9B9A384-E844-F07D-C34C-80FC32B0D5C6}"/>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16</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A2129D3F-0B9D-A4D3-6EA2-BE2472F12F2F}"/>
              </a:ext>
            </a:extLst>
          </p:cNvPr>
          <p:cNvGraphicFramePr>
            <a:graphicFrameLocks noGrp="1"/>
          </p:cNvGraphicFramePr>
          <p:nvPr>
            <p:extLst>
              <p:ext uri="{D42A27DB-BD31-4B8C-83A1-F6EECF244321}">
                <p14:modId xmlns:p14="http://schemas.microsoft.com/office/powerpoint/2010/main" val="2549961335"/>
              </p:ext>
            </p:extLst>
          </p:nvPr>
        </p:nvGraphicFramePr>
        <p:xfrm>
          <a:off x="766292" y="1422758"/>
          <a:ext cx="7611415" cy="5029200"/>
        </p:xfrm>
        <a:graphic>
          <a:graphicData uri="http://schemas.openxmlformats.org/drawingml/2006/table">
            <a:tbl>
              <a:tblPr firstRow="1" bandRow="1">
                <a:tableStyleId>{21E4AEA4-8DFA-4A89-87EB-49C32662AFE0}</a:tableStyleId>
              </a:tblPr>
              <a:tblGrid>
                <a:gridCol w="1522283">
                  <a:extLst>
                    <a:ext uri="{9D8B030D-6E8A-4147-A177-3AD203B41FA5}">
                      <a16:colId xmlns:a16="http://schemas.microsoft.com/office/drawing/2014/main" val="2368928312"/>
                    </a:ext>
                  </a:extLst>
                </a:gridCol>
                <a:gridCol w="1522283">
                  <a:extLst>
                    <a:ext uri="{9D8B030D-6E8A-4147-A177-3AD203B41FA5}">
                      <a16:colId xmlns:a16="http://schemas.microsoft.com/office/drawing/2014/main" val="1006832806"/>
                    </a:ext>
                  </a:extLst>
                </a:gridCol>
                <a:gridCol w="1522283">
                  <a:extLst>
                    <a:ext uri="{9D8B030D-6E8A-4147-A177-3AD203B41FA5}">
                      <a16:colId xmlns:a16="http://schemas.microsoft.com/office/drawing/2014/main" val="3067900992"/>
                    </a:ext>
                  </a:extLst>
                </a:gridCol>
                <a:gridCol w="1522283">
                  <a:extLst>
                    <a:ext uri="{9D8B030D-6E8A-4147-A177-3AD203B41FA5}">
                      <a16:colId xmlns:a16="http://schemas.microsoft.com/office/drawing/2014/main" val="1161576601"/>
                    </a:ext>
                  </a:extLst>
                </a:gridCol>
                <a:gridCol w="1522283">
                  <a:extLst>
                    <a:ext uri="{9D8B030D-6E8A-4147-A177-3AD203B41FA5}">
                      <a16:colId xmlns:a16="http://schemas.microsoft.com/office/drawing/2014/main" val="1594006083"/>
                    </a:ext>
                  </a:extLst>
                </a:gridCol>
              </a:tblGrid>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Ranking</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All-Site</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469.9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448.6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507.1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484.8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443.7</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424.8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10</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2161818"/>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Lung and Bronchus</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56.0</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52.5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18</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59.6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58.2</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53.1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48.2</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67901"/>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Colon and Rectal</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33.6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36.7</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36</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03126463"/>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37.9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41.5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35</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808003"/>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30.0</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32.4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36</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5544224"/>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305194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994E6-823F-319C-3EAC-5DBA87C9E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196A3-90EF-35DB-8ED3-A92A534396CA}"/>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by Sex,                   U.S. and Delaware, 2018-2022</a:t>
            </a:r>
          </a:p>
        </p:txBody>
      </p:sp>
      <p:sp>
        <p:nvSpPr>
          <p:cNvPr id="21507" name="Slide Number Placeholder 4">
            <a:extLst>
              <a:ext uri="{FF2B5EF4-FFF2-40B4-BE49-F238E27FC236}">
                <a16:creationId xmlns:a16="http://schemas.microsoft.com/office/drawing/2014/main" id="{1280BA70-40C0-0173-7C6C-DAF6DD6C6D54}"/>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17</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1B2C8890-831D-AD86-6F93-D4C37282D9D4}"/>
              </a:ext>
            </a:extLst>
          </p:cNvPr>
          <p:cNvGraphicFramePr>
            <a:graphicFrameLocks noGrp="1"/>
          </p:cNvGraphicFramePr>
          <p:nvPr>
            <p:extLst>
              <p:ext uri="{D42A27DB-BD31-4B8C-83A1-F6EECF244321}">
                <p14:modId xmlns:p14="http://schemas.microsoft.com/office/powerpoint/2010/main" val="1116039988"/>
              </p:ext>
            </p:extLst>
          </p:nvPr>
        </p:nvGraphicFramePr>
        <p:xfrm>
          <a:off x="766292" y="1422758"/>
          <a:ext cx="7611415" cy="2743200"/>
        </p:xfrm>
        <a:graphic>
          <a:graphicData uri="http://schemas.openxmlformats.org/drawingml/2006/table">
            <a:tbl>
              <a:tblPr firstRow="1" bandRow="1">
                <a:tableStyleId>{21E4AEA4-8DFA-4A89-87EB-49C32662AFE0}</a:tableStyleId>
              </a:tblPr>
              <a:tblGrid>
                <a:gridCol w="1522283">
                  <a:extLst>
                    <a:ext uri="{9D8B030D-6E8A-4147-A177-3AD203B41FA5}">
                      <a16:colId xmlns:a16="http://schemas.microsoft.com/office/drawing/2014/main" val="2368928312"/>
                    </a:ext>
                  </a:extLst>
                </a:gridCol>
                <a:gridCol w="1522283">
                  <a:extLst>
                    <a:ext uri="{9D8B030D-6E8A-4147-A177-3AD203B41FA5}">
                      <a16:colId xmlns:a16="http://schemas.microsoft.com/office/drawing/2014/main" val="1006832806"/>
                    </a:ext>
                  </a:extLst>
                </a:gridCol>
                <a:gridCol w="1522283">
                  <a:extLst>
                    <a:ext uri="{9D8B030D-6E8A-4147-A177-3AD203B41FA5}">
                      <a16:colId xmlns:a16="http://schemas.microsoft.com/office/drawing/2014/main" val="3067900992"/>
                    </a:ext>
                  </a:extLst>
                </a:gridCol>
                <a:gridCol w="1522283">
                  <a:extLst>
                    <a:ext uri="{9D8B030D-6E8A-4147-A177-3AD203B41FA5}">
                      <a16:colId xmlns:a16="http://schemas.microsoft.com/office/drawing/2014/main" val="1161576601"/>
                    </a:ext>
                  </a:extLst>
                </a:gridCol>
                <a:gridCol w="1522283">
                  <a:extLst>
                    <a:ext uri="{9D8B030D-6E8A-4147-A177-3AD203B41FA5}">
                      <a16:colId xmlns:a16="http://schemas.microsoft.com/office/drawing/2014/main" val="1594006083"/>
                    </a:ext>
                  </a:extLst>
                </a:gridCol>
              </a:tblGrid>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Ranking</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Prostate</a:t>
                      </a:r>
                    </a:p>
                  </a:txBody>
                  <a:tcPr/>
                </a:tc>
                <a:tc hMerge="1">
                  <a:txBody>
                    <a:bodyPr/>
                    <a:lstStyle/>
                    <a:p>
                      <a:endParaRPr lang="en-US" dirty="0"/>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136.3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116.4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6</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05609258"/>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 Breast</a:t>
                      </a:r>
                    </a:p>
                  </a:txBody>
                  <a:tcPr/>
                </a:tc>
                <a:tc hMerge="1">
                  <a:txBody>
                    <a:bodyPr/>
                    <a:lstStyle/>
                    <a:p>
                      <a:endParaRPr lang="en-US" dirty="0"/>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144.9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131.3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a:t>
                      </a:r>
                      <a:r>
                        <a:rPr lang="en-US" sz="2400" baseline="30000" dirty="0">
                          <a:latin typeface="Calibri" panose="020F0502020204030204" pitchFamily="34" charset="0"/>
                          <a:ea typeface="Calibri" panose="020F0502020204030204" pitchFamily="34" charset="0"/>
                          <a:cs typeface="Calibri" panose="020F0502020204030204" pitchFamily="34" charset="0"/>
                        </a:rPr>
                        <a:t>nd</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67901"/>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11622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4"/>
            <a:ext cx="9105900" cy="962025"/>
          </a:xfrm>
        </p:spPr>
        <p:txBody>
          <a:bodyPr anchor="ctr"/>
          <a:lstStyle/>
          <a:p>
            <a:pPr eaLnBrk="1" fontAlgn="auto" hangingPunct="1">
              <a:lnSpc>
                <a:spcPct val="1000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Delaware, 2018-2022</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18</a:t>
            </a:fld>
            <a:endParaRPr lang="en-US" altLang="en-US" sz="1000">
              <a:solidFill>
                <a:srgbClr val="F2F2F2"/>
              </a:solidFill>
            </a:endParaRPr>
          </a:p>
        </p:txBody>
      </p:sp>
      <p:pic>
        <p:nvPicPr>
          <p:cNvPr id="5" name="Picture 4">
            <a:extLst>
              <a:ext uri="{FF2B5EF4-FFF2-40B4-BE49-F238E27FC236}">
                <a16:creationId xmlns:a16="http://schemas.microsoft.com/office/drawing/2014/main" id="{126AAE4A-40A8-757A-FA63-FDFA29480A92}"/>
              </a:ext>
            </a:extLst>
          </p:cNvPr>
          <p:cNvPicPr>
            <a:picLocks noChangeAspect="1"/>
          </p:cNvPicPr>
          <p:nvPr/>
        </p:nvPicPr>
        <p:blipFill>
          <a:blip r:embed="rId3"/>
          <a:stretch>
            <a:fillRect/>
          </a:stretch>
        </p:blipFill>
        <p:spPr>
          <a:xfrm>
            <a:off x="158769" y="1251489"/>
            <a:ext cx="8826462" cy="4951920"/>
          </a:xfrm>
          <a:prstGeom prst="rect">
            <a:avLst/>
          </a:prstGeom>
        </p:spPr>
      </p:pic>
    </p:spTree>
    <p:extLst>
      <p:ext uri="{BB962C8B-B14F-4D97-AF65-F5344CB8AC3E}">
        <p14:creationId xmlns:p14="http://schemas.microsoft.com/office/powerpoint/2010/main" val="339580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A0FFB-CA56-E4CD-F065-6837E07A0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7AC1A-47F6-C0EE-EEF1-A72BB619B002}"/>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5498DC70-58DF-1EB9-D543-8AF1C645B400}"/>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19</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7A319A2A-7FF8-CFDA-E545-84322B008A3C}"/>
              </a:ext>
            </a:extLst>
          </p:cNvPr>
          <p:cNvGraphicFramePr>
            <a:graphicFrameLocks noGrp="1"/>
          </p:cNvGraphicFramePr>
          <p:nvPr>
            <p:extLst>
              <p:ext uri="{D42A27DB-BD31-4B8C-83A1-F6EECF244321}">
                <p14:modId xmlns:p14="http://schemas.microsoft.com/office/powerpoint/2010/main" val="3475211301"/>
              </p:ext>
            </p:extLst>
          </p:nvPr>
        </p:nvGraphicFramePr>
        <p:xfrm>
          <a:off x="766292" y="1422758"/>
          <a:ext cx="7691908" cy="4572000"/>
        </p:xfrm>
        <a:graphic>
          <a:graphicData uri="http://schemas.openxmlformats.org/drawingml/2006/table">
            <a:tbl>
              <a:tblPr firstRow="1" bandRow="1">
                <a:tableStyleId>{21E4AEA4-8DFA-4A89-87EB-49C32662AFE0}</a:tableStyleId>
              </a:tblPr>
              <a:tblGrid>
                <a:gridCol w="821578">
                  <a:extLst>
                    <a:ext uri="{9D8B030D-6E8A-4147-A177-3AD203B41FA5}">
                      <a16:colId xmlns:a16="http://schemas.microsoft.com/office/drawing/2014/main" val="2368928312"/>
                    </a:ext>
                  </a:extLst>
                </a:gridCol>
                <a:gridCol w="3024376">
                  <a:extLst>
                    <a:ext uri="{9D8B030D-6E8A-4147-A177-3AD203B41FA5}">
                      <a16:colId xmlns:a16="http://schemas.microsoft.com/office/drawing/2014/main" val="2217177928"/>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All-Site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469.9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448.6</a:t>
                      </a: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485.8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467.1</a:t>
                      </a:r>
                    </a:p>
                  </a:txBody>
                  <a:tcPr/>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440.4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452.3</a:t>
                      </a:r>
                    </a:p>
                  </a:txBody>
                  <a:tcPr/>
                </a:tc>
                <a:extLst>
                  <a:ext uri="{0D108BD9-81ED-4DB2-BD59-A6C34878D82A}">
                    <a16:rowId xmlns:a16="http://schemas.microsoft.com/office/drawing/2014/main" val="371216181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325.6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354.7</a:t>
                      </a:r>
                    </a:p>
                  </a:txBody>
                  <a:tcPr/>
                </a:tc>
                <a:extLst>
                  <a:ext uri="{0D108BD9-81ED-4DB2-BD59-A6C34878D82A}">
                    <a16:rowId xmlns:a16="http://schemas.microsoft.com/office/drawing/2014/main" val="2745908999"/>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Lung and Bronchus</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56.0</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52.5</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60.7</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56.9</a:t>
                      </a:r>
                    </a:p>
                  </a:txBody>
                  <a:tcPr/>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47.1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54.0</a:t>
                      </a:r>
                    </a:p>
                  </a:txBody>
                  <a:tcPr/>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29.6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27.7</a:t>
                      </a:r>
                    </a:p>
                  </a:txBody>
                  <a:tcPr/>
                </a:tc>
                <a:extLst>
                  <a:ext uri="{0D108BD9-81ED-4DB2-BD59-A6C34878D82A}">
                    <a16:rowId xmlns:a16="http://schemas.microsoft.com/office/drawing/2014/main" val="2755544224"/>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279520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90" y="304800"/>
            <a:ext cx="8153400" cy="762000"/>
          </a:xfrm>
        </p:spPr>
        <p:txBody>
          <a:bodyPr anchor="ctr"/>
          <a:lstStyle/>
          <a:p>
            <a:pPr eaLnBrk="1" fontAlgn="auto" hangingPunct="1">
              <a:spcAft>
                <a:spcPts val="0"/>
              </a:spcAft>
              <a:defRPr/>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Incidence and Mortality Updates</a:t>
            </a:r>
          </a:p>
        </p:txBody>
      </p:sp>
      <p:sp>
        <p:nvSpPr>
          <p:cNvPr id="3" name="Content Placeholder 2"/>
          <p:cNvSpPr>
            <a:spLocks noGrp="1"/>
          </p:cNvSpPr>
          <p:nvPr>
            <p:ph idx="1"/>
          </p:nvPr>
        </p:nvSpPr>
        <p:spPr>
          <a:xfrm>
            <a:off x="391790" y="1403797"/>
            <a:ext cx="8458200" cy="5149403"/>
          </a:xfrm>
        </p:spPr>
        <p:txBody>
          <a:bodyPr rtlCol="0">
            <a:normAutofit/>
          </a:bodyPr>
          <a:lstStyle/>
          <a:p>
            <a:r>
              <a:rPr lang="en-US" sz="2800" dirty="0">
                <a:solidFill>
                  <a:schemeClr val="bg1"/>
                </a:solidFill>
                <a:latin typeface="Calibri" panose="020F0502020204030204" pitchFamily="34" charset="0"/>
                <a:cs typeface="Calibri" panose="020F0502020204030204" pitchFamily="34" charset="0"/>
              </a:rPr>
              <a:t>All-site incidence and mortality rates cancer rates</a:t>
            </a:r>
          </a:p>
          <a:p>
            <a:pPr lvl="1"/>
            <a:r>
              <a:rPr lang="en-US" sz="2400" dirty="0">
                <a:solidFill>
                  <a:schemeClr val="bg1"/>
                </a:solidFill>
                <a:latin typeface="Calibri" panose="020F0502020204030204" pitchFamily="34" charset="0"/>
                <a:cs typeface="Calibri" panose="020F0502020204030204" pitchFamily="34" charset="0"/>
              </a:rPr>
              <a:t>Trends on cancer incidence from 2008-2022</a:t>
            </a:r>
          </a:p>
          <a:p>
            <a:pPr lvl="1"/>
            <a:r>
              <a:rPr lang="en-US" sz="2400" dirty="0">
                <a:solidFill>
                  <a:schemeClr val="bg1"/>
                </a:solidFill>
                <a:latin typeface="Calibri" panose="020F0502020204030204" pitchFamily="34" charset="0"/>
                <a:cs typeface="Calibri" panose="020F0502020204030204" pitchFamily="34" charset="0"/>
              </a:rPr>
              <a:t>Trends on cancer mortality from 2008-2022</a:t>
            </a:r>
          </a:p>
          <a:p>
            <a:pPr lvl="1"/>
            <a:r>
              <a:rPr lang="en-US" sz="2400" dirty="0">
                <a:solidFill>
                  <a:schemeClr val="bg1"/>
                </a:solidFill>
                <a:latin typeface="Calibri" panose="020F0502020204030204" pitchFamily="34" charset="0"/>
                <a:cs typeface="Calibri" panose="020F0502020204030204" pitchFamily="34" charset="0"/>
              </a:rPr>
              <a:t>Comparative U.S statistics</a:t>
            </a:r>
          </a:p>
          <a:p>
            <a:pPr lvl="1"/>
            <a:endParaRPr lang="en-US" sz="24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Four summary site-specific tables (top 23 cancer sites)</a:t>
            </a:r>
          </a:p>
          <a:p>
            <a:pPr lvl="1"/>
            <a:r>
              <a:rPr lang="en-US" sz="2400" dirty="0">
                <a:solidFill>
                  <a:schemeClr val="bg1"/>
                </a:solidFill>
                <a:latin typeface="Calibri" panose="020F0502020204030204" pitchFamily="34" charset="0"/>
                <a:cs typeface="Calibri" panose="020F0502020204030204" pitchFamily="34" charset="0"/>
              </a:rPr>
              <a:t>By gender (Male, Female)</a:t>
            </a:r>
          </a:p>
          <a:p>
            <a:pPr lvl="1"/>
            <a:r>
              <a:rPr lang="en-US" sz="2400" dirty="0">
                <a:solidFill>
                  <a:schemeClr val="bg1"/>
                </a:solidFill>
                <a:latin typeface="Calibri" panose="020F0502020204030204" pitchFamily="34" charset="0"/>
                <a:cs typeface="Calibri" panose="020F0502020204030204" pitchFamily="34" charset="0"/>
              </a:rPr>
              <a:t>By race and ethnicity (Non-Hispanic White, Non-Hispanic Black, Hispanic)</a:t>
            </a:r>
          </a:p>
          <a:p>
            <a:pPr lvl="1"/>
            <a:r>
              <a:rPr lang="en-US" sz="2400" dirty="0">
                <a:solidFill>
                  <a:schemeClr val="bg1"/>
                </a:solidFill>
                <a:latin typeface="Calibri" panose="020F0502020204030204" pitchFamily="34" charset="0"/>
                <a:cs typeface="Calibri" panose="020F0502020204030204" pitchFamily="34" charset="0"/>
              </a:rPr>
              <a:t>Statistically significant differences by gender</a:t>
            </a:r>
          </a:p>
          <a:p>
            <a:pPr lvl="1"/>
            <a:r>
              <a:rPr lang="en-US" sz="2400" dirty="0">
                <a:solidFill>
                  <a:schemeClr val="bg1"/>
                </a:solidFill>
                <a:latin typeface="Calibri" panose="020F0502020204030204" pitchFamily="34" charset="0"/>
                <a:cs typeface="Calibri" panose="020F0502020204030204" pitchFamily="34" charset="0"/>
              </a:rPr>
              <a:t>Statistically significant differences by race and ethnicity </a:t>
            </a:r>
          </a:p>
          <a:p>
            <a:pPr marL="457200" lvl="1" indent="0">
              <a:buNone/>
            </a:pPr>
            <a:endParaRPr lang="en-US" dirty="0">
              <a:solidFill>
                <a:schemeClr val="bg1"/>
              </a:solidFill>
              <a:latin typeface="Calibri" panose="020F0502020204030204" pitchFamily="34" charset="0"/>
              <a:cs typeface="Calibri" panose="020F0502020204030204" pitchFamily="34" charset="0"/>
            </a:endParaRPr>
          </a:p>
        </p:txBody>
      </p:sp>
      <p:sp>
        <p:nvSpPr>
          <p:cNvPr id="112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2AA181A3-D589-4F5B-882A-982872C975C7}" type="slidenum">
              <a:rPr lang="en-US" altLang="en-US" sz="1000">
                <a:solidFill>
                  <a:srgbClr val="F2F2F2"/>
                </a:solidFill>
              </a:rPr>
              <a:pPr>
                <a:spcBef>
                  <a:spcPct val="0"/>
                </a:spcBef>
                <a:buFontTx/>
                <a:buNone/>
              </a:pPr>
              <a:t>2</a:t>
            </a:fld>
            <a:endParaRPr lang="en-US" altLang="en-US" sz="1000">
              <a:solidFill>
                <a:srgbClr val="F2F2F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DE452-EC48-470B-2ABB-1D30556BF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F1A1D-A433-87D0-1FE9-3094208C9457}"/>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6D9381FA-78BC-7ABD-2376-5D0A1A14FF84}"/>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20</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96415ED6-26E3-5CBF-1106-793352D3797C}"/>
              </a:ext>
            </a:extLst>
          </p:cNvPr>
          <p:cNvGraphicFramePr>
            <a:graphicFrameLocks noGrp="1"/>
          </p:cNvGraphicFramePr>
          <p:nvPr>
            <p:extLst>
              <p:ext uri="{D42A27DB-BD31-4B8C-83A1-F6EECF244321}">
                <p14:modId xmlns:p14="http://schemas.microsoft.com/office/powerpoint/2010/main" val="3251759850"/>
              </p:ext>
            </p:extLst>
          </p:nvPr>
        </p:nvGraphicFramePr>
        <p:xfrm>
          <a:off x="766292" y="1422758"/>
          <a:ext cx="7691908" cy="4572000"/>
        </p:xfrm>
        <a:graphic>
          <a:graphicData uri="http://schemas.openxmlformats.org/drawingml/2006/table">
            <a:tbl>
              <a:tblPr firstRow="1" bandRow="1">
                <a:tableStyleId>{21E4AEA4-8DFA-4A89-87EB-49C32662AFE0}</a:tableStyleId>
              </a:tblPr>
              <a:tblGrid>
                <a:gridCol w="821578">
                  <a:extLst>
                    <a:ext uri="{9D8B030D-6E8A-4147-A177-3AD203B41FA5}">
                      <a16:colId xmlns:a16="http://schemas.microsoft.com/office/drawing/2014/main" val="2368928312"/>
                    </a:ext>
                  </a:extLst>
                </a:gridCol>
                <a:gridCol w="3024376">
                  <a:extLst>
                    <a:ext uri="{9D8B030D-6E8A-4147-A177-3AD203B41FA5}">
                      <a16:colId xmlns:a16="http://schemas.microsoft.com/office/drawing/2014/main" val="2217177928"/>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Colon and Rectum</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33.6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36.7</a:t>
                      </a: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35.4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36.8</a:t>
                      </a:r>
                    </a:p>
                  </a:txBody>
                  <a:tcPr/>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31.6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40.9</a:t>
                      </a:r>
                    </a:p>
                  </a:txBody>
                  <a:tcPr/>
                </a:tc>
                <a:extLst>
                  <a:ext uri="{0D108BD9-81ED-4DB2-BD59-A6C34878D82A}">
                    <a16:rowId xmlns:a16="http://schemas.microsoft.com/office/drawing/2014/main" val="371216181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23.2</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33.1</a:t>
                      </a:r>
                    </a:p>
                  </a:txBody>
                  <a:tcPr/>
                </a:tc>
                <a:extLst>
                  <a:ext uri="{0D108BD9-81ED-4DB2-BD59-A6C34878D82A}">
                    <a16:rowId xmlns:a16="http://schemas.microsoft.com/office/drawing/2014/main" val="2745908999"/>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 Prostate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136.3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116.4</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119.8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111.1</a:t>
                      </a:r>
                    </a:p>
                  </a:txBody>
                  <a:tcPr/>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195.1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185.6</a:t>
                      </a:r>
                    </a:p>
                  </a:txBody>
                  <a:tcPr/>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75.2</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88.6</a:t>
                      </a:r>
                    </a:p>
                  </a:txBody>
                  <a:tcPr/>
                </a:tc>
                <a:extLst>
                  <a:ext uri="{0D108BD9-81ED-4DB2-BD59-A6C34878D82A}">
                    <a16:rowId xmlns:a16="http://schemas.microsoft.com/office/drawing/2014/main" val="2755544224"/>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351388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7027-A3F2-4273-C3DA-CB1CAEAD1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5F0DE-8784-DCE4-1189-DEA9D622A67C}"/>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Incidence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D048EFB4-5079-1A92-C780-BE7133399206}"/>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21</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9B2B57DF-B952-AA43-E8E5-4CA50D1829AC}"/>
              </a:ext>
            </a:extLst>
          </p:cNvPr>
          <p:cNvGraphicFramePr>
            <a:graphicFrameLocks noGrp="1"/>
          </p:cNvGraphicFramePr>
          <p:nvPr>
            <p:extLst>
              <p:ext uri="{D42A27DB-BD31-4B8C-83A1-F6EECF244321}">
                <p14:modId xmlns:p14="http://schemas.microsoft.com/office/powerpoint/2010/main" val="966008370"/>
              </p:ext>
            </p:extLst>
          </p:nvPr>
        </p:nvGraphicFramePr>
        <p:xfrm>
          <a:off x="766292" y="1422758"/>
          <a:ext cx="7691908" cy="3108960"/>
        </p:xfrm>
        <a:graphic>
          <a:graphicData uri="http://schemas.openxmlformats.org/drawingml/2006/table">
            <a:tbl>
              <a:tblPr firstRow="1" bandRow="1">
                <a:tableStyleId>{21E4AEA4-8DFA-4A89-87EB-49C32662AFE0}</a:tableStyleId>
              </a:tblPr>
              <a:tblGrid>
                <a:gridCol w="637505">
                  <a:extLst>
                    <a:ext uri="{9D8B030D-6E8A-4147-A177-3AD203B41FA5}">
                      <a16:colId xmlns:a16="http://schemas.microsoft.com/office/drawing/2014/main" val="2368928312"/>
                    </a:ext>
                  </a:extLst>
                </a:gridCol>
                <a:gridCol w="3208449">
                  <a:extLst>
                    <a:ext uri="{9D8B030D-6E8A-4147-A177-3AD203B41FA5}">
                      <a16:colId xmlns:a16="http://schemas.microsoft.com/office/drawing/2014/main" val="1006832806"/>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 Breast</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144.9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131.3</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150.8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137.1</a:t>
                      </a:r>
                    </a:p>
                  </a:txBody>
                  <a:tcPr/>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137.8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130.5</a:t>
                      </a:r>
                    </a:p>
                  </a:txBody>
                  <a:tcPr/>
                </a:tc>
                <a:extLst>
                  <a:ext uri="{0D108BD9-81ED-4DB2-BD59-A6C34878D82A}">
                    <a16:rowId xmlns:a16="http://schemas.microsoft.com/office/drawing/2014/main" val="1550307887"/>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108.9</a:t>
                      </a:r>
                    </a:p>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102.9</a:t>
                      </a:r>
                    </a:p>
                  </a:txBody>
                  <a:tcPr/>
                </a:tc>
                <a:extLst>
                  <a:ext uri="{0D108BD9-81ED-4DB2-BD59-A6C34878D82A}">
                    <a16:rowId xmlns:a16="http://schemas.microsoft.com/office/drawing/2014/main" val="1530631561"/>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202804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62"/>
            <a:ext cx="9220200" cy="609600"/>
          </a:xfrm>
        </p:spPr>
        <p:txBody>
          <a:bodyPr anchor="ctr"/>
          <a:lstStyle/>
          <a:p>
            <a:pPr eaLnBrk="1" fontAlgn="auto" hangingPunct="1">
              <a:lnSpc>
                <a:spcPts val="2700"/>
              </a:lnSpc>
              <a:spcAft>
                <a:spcPts val="0"/>
              </a:spcAft>
              <a:defRP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Sites with Statistically Significant Differences by Sex, Delaware, 2018-2022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2001813"/>
              </p:ext>
            </p:extLst>
          </p:nvPr>
        </p:nvGraphicFramePr>
        <p:xfrm>
          <a:off x="1905000" y="572460"/>
          <a:ext cx="5083695" cy="6042049"/>
        </p:xfrm>
        <a:graphic>
          <a:graphicData uri="http://schemas.openxmlformats.org/drawingml/2006/table">
            <a:tbl>
              <a:tblPr firstRow="1" bandRow="1">
                <a:tableStyleId>{21E4AEA4-8DFA-4A89-87EB-49C32662AFE0}</a:tableStyleId>
              </a:tblPr>
              <a:tblGrid>
                <a:gridCol w="3925379">
                  <a:extLst>
                    <a:ext uri="{9D8B030D-6E8A-4147-A177-3AD203B41FA5}">
                      <a16:colId xmlns:a16="http://schemas.microsoft.com/office/drawing/2014/main" val="20000"/>
                    </a:ext>
                  </a:extLst>
                </a:gridCol>
                <a:gridCol w="1158316">
                  <a:extLst>
                    <a:ext uri="{9D8B030D-6E8A-4147-A177-3AD203B41FA5}">
                      <a16:colId xmlns:a16="http://schemas.microsoft.com/office/drawing/2014/main" val="2948688983"/>
                    </a:ext>
                  </a:extLst>
                </a:gridCol>
              </a:tblGrid>
              <a:tr h="343989">
                <a:tc rowSpan="2">
                  <a:txBody>
                    <a:bodyPr/>
                    <a:lstStyle/>
                    <a:p>
                      <a:pPr algn="ctr"/>
                      <a:r>
                        <a:rPr lang="en-US" sz="1600" baseline="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Incidence Rate Statistically Significantly Different From Male</a:t>
                      </a:r>
                      <a:endParaRPr lang="en-US" sz="16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endParaRPr lang="en-US" sz="1600" b="1" kern="1200" baseline="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marT="45670" marB="45670"/>
                </a:tc>
                <a:extLst>
                  <a:ext uri="{0D108BD9-81ED-4DB2-BD59-A6C34878D82A}">
                    <a16:rowId xmlns:a16="http://schemas.microsoft.com/office/drawing/2014/main" val="1317161685"/>
                  </a:ext>
                </a:extLst>
              </a:tr>
              <a:tr h="153577">
                <a:tc vMerge="1">
                  <a:txBody>
                    <a:bodyPr/>
                    <a:lstStyle/>
                    <a:p>
                      <a:pPr algn="ctr"/>
                      <a:endParaRPr lang="en-US" sz="2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r>
                        <a:rPr lang="en-US" sz="16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Female</a:t>
                      </a:r>
                    </a:p>
                  </a:txBody>
                  <a:tcPr marT="45670" marB="45670">
                    <a:solidFill>
                      <a:schemeClr val="accent2"/>
                    </a:solidFill>
                  </a:tcPr>
                </a:tc>
                <a:extLst>
                  <a:ext uri="{0D108BD9-81ED-4DB2-BD59-A6C34878D82A}">
                    <a16:rowId xmlns:a16="http://schemas.microsoft.com/office/drawing/2014/main" val="10000"/>
                  </a:ext>
                </a:extLst>
              </a:tr>
              <a:tr h="315315">
                <a:tc>
                  <a:txBody>
                    <a:bodyPr/>
                    <a:lstStyle/>
                    <a:p>
                      <a:pPr algn="ctr"/>
                      <a:r>
                        <a:rPr lang="en-US" sz="1600" b="0">
                          <a:latin typeface="Calibri" panose="020F0502020204030204" pitchFamily="34" charset="0"/>
                          <a:cs typeface="Calibri" panose="020F0502020204030204" pitchFamily="34" charset="0"/>
                        </a:rPr>
                        <a:t>All-Site</a:t>
                      </a:r>
                    </a:p>
                  </a:txBody>
                  <a:tcPr marT="45670" marB="45670"/>
                </a:tc>
                <a:tc>
                  <a:txBody>
                    <a:bodyPr/>
                    <a:lstStyle/>
                    <a:p>
                      <a:pPr algn="ctr"/>
                      <a:r>
                        <a:rPr lang="en-US" sz="1600" b="0">
                          <a:solidFill>
                            <a:schemeClr val="tx1"/>
                          </a:solidFill>
                          <a:latin typeface="Calibri" panose="020F0502020204030204" pitchFamily="34" charset="0"/>
                          <a:cs typeface="Calibri" panose="020F0502020204030204" pitchFamily="34" charset="0"/>
                        </a:rPr>
                        <a:t>Lower</a:t>
                      </a:r>
                    </a:p>
                  </a:txBody>
                  <a:tcPr marT="45670" marB="45670" anchor="ctr"/>
                </a:tc>
                <a:extLst>
                  <a:ext uri="{0D108BD9-81ED-4DB2-BD59-A6C34878D82A}">
                    <a16:rowId xmlns:a16="http://schemas.microsoft.com/office/drawing/2014/main" val="10001"/>
                  </a:ext>
                </a:extLst>
              </a:tr>
              <a:tr h="315315">
                <a:tc>
                  <a:txBody>
                    <a:bodyPr/>
                    <a:lstStyle/>
                    <a:p>
                      <a:pPr algn="ctr"/>
                      <a:r>
                        <a:rPr lang="en-US" sz="1600" b="0">
                          <a:latin typeface="Calibri" panose="020F0502020204030204" pitchFamily="34" charset="0"/>
                          <a:cs typeface="Calibri" panose="020F0502020204030204" pitchFamily="34" charset="0"/>
                        </a:rPr>
                        <a:t>Oral Cavity and Pharynx</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2"/>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Esophagus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3"/>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Stomach</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4"/>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Colon and Rectum</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215082671"/>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Liver and Intrahepatic Bile Duct</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064621976"/>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Larynx</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915523153"/>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Lung and Bronchus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742926112"/>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Melanoma of the Skin</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219115356"/>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Urinary Bladder</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340865654"/>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Kidney and Renal Pelvis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756252120"/>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Brain and Other Nervous System</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24844281"/>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Thyroid</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extLst>
                  <a:ext uri="{0D108BD9-81ED-4DB2-BD59-A6C34878D82A}">
                    <a16:rowId xmlns:a16="http://schemas.microsoft.com/office/drawing/2014/main" val="959572376"/>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Non-Hodgkin Lymphoma</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629321048"/>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Myeloma</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768887958"/>
                  </a:ext>
                </a:extLst>
              </a:tr>
              <a:tr h="31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latin typeface="Calibri" panose="020F0502020204030204" pitchFamily="34" charset="0"/>
                          <a:cs typeface="Calibri" panose="020F0502020204030204" pitchFamily="34" charset="0"/>
                        </a:rPr>
                        <a:t>Leukemia</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896360830"/>
                  </a:ext>
                </a:extLst>
              </a:tr>
            </a:tbl>
          </a:graphicData>
        </a:graphic>
      </p:graphicFrame>
      <p:sp>
        <p:nvSpPr>
          <p:cNvPr id="420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232B5B1-3617-47AF-A838-24D2BB43C468}" type="slidenum">
              <a:rPr lang="en-US" altLang="en-US" sz="1000">
                <a:solidFill>
                  <a:srgbClr val="F2F2F2"/>
                </a:solidFill>
              </a:rPr>
              <a:pPr>
                <a:spcBef>
                  <a:spcPct val="0"/>
                </a:spcBef>
                <a:buFontTx/>
                <a:buNone/>
              </a:pPr>
              <a:t>22</a:t>
            </a:fld>
            <a:endParaRPr lang="en-US" altLang="en-US" sz="1000">
              <a:solidFill>
                <a:srgbClr val="F2F2F2"/>
              </a:solidFill>
            </a:endParaRPr>
          </a:p>
        </p:txBody>
      </p:sp>
      <p:sp>
        <p:nvSpPr>
          <p:cNvPr id="3" name="Rectangle 2">
            <a:extLst>
              <a:ext uri="{FF2B5EF4-FFF2-40B4-BE49-F238E27FC236}">
                <a16:creationId xmlns:a16="http://schemas.microsoft.com/office/drawing/2014/main" id="{940A696C-DF87-6864-D608-9A221FE34661}"/>
              </a:ext>
            </a:extLst>
          </p:cNvPr>
          <p:cNvSpPr/>
          <p:nvPr/>
        </p:nvSpPr>
        <p:spPr>
          <a:xfrm>
            <a:off x="1905000" y="5257800"/>
            <a:ext cx="5083695" cy="381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0DD16B-7B4A-7957-657F-25458ADA9A7C}"/>
              </a:ext>
            </a:extLst>
          </p:cNvPr>
          <p:cNvSpPr txBox="1"/>
          <p:nvPr/>
        </p:nvSpPr>
        <p:spPr>
          <a:xfrm>
            <a:off x="76200" y="6597493"/>
            <a:ext cx="9067800"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8806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497"/>
            <a:ext cx="9144000" cy="830177"/>
          </a:xfrm>
        </p:spPr>
        <p:txBody>
          <a:bodyPr anchor="ctr"/>
          <a:lstStyle/>
          <a:p>
            <a:pPr eaLnBrk="1" fontAlgn="auto" hangingPunct="1">
              <a:lnSpc>
                <a:spcPct val="1000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Sites with Statistically Significant Differences                   by Race/Ethnicity, Delaware, 2018-2022</a:t>
            </a:r>
          </a:p>
        </p:txBody>
      </p:sp>
      <p:sp>
        <p:nvSpPr>
          <p:cNvPr id="420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232B5B1-3617-47AF-A838-24D2BB43C468}" type="slidenum">
              <a:rPr lang="en-US" altLang="en-US" sz="1000">
                <a:solidFill>
                  <a:srgbClr val="F2F2F2"/>
                </a:solidFill>
              </a:rPr>
              <a:pPr>
                <a:spcBef>
                  <a:spcPct val="0"/>
                </a:spcBef>
                <a:buFontTx/>
                <a:buNone/>
              </a:pPr>
              <a:t>23</a:t>
            </a:fld>
            <a:endParaRPr lang="en-US" altLang="en-US" sz="1000">
              <a:solidFill>
                <a:srgbClr val="F2F2F2"/>
              </a:solidFill>
            </a:endParaRPr>
          </a:p>
        </p:txBody>
      </p:sp>
      <p:graphicFrame>
        <p:nvGraphicFramePr>
          <p:cNvPr id="12" name="Content Placeholder 11">
            <a:extLst>
              <a:ext uri="{FF2B5EF4-FFF2-40B4-BE49-F238E27FC236}">
                <a16:creationId xmlns:a16="http://schemas.microsoft.com/office/drawing/2014/main" id="{4065CEE0-BF1B-FA7E-B251-5388B0504C14}"/>
              </a:ext>
            </a:extLst>
          </p:cNvPr>
          <p:cNvGraphicFramePr>
            <a:graphicFrameLocks noGrp="1"/>
          </p:cNvGraphicFramePr>
          <p:nvPr>
            <p:ph idx="1"/>
            <p:extLst>
              <p:ext uri="{D42A27DB-BD31-4B8C-83A1-F6EECF244321}">
                <p14:modId xmlns:p14="http://schemas.microsoft.com/office/powerpoint/2010/main" val="1832956953"/>
              </p:ext>
            </p:extLst>
          </p:nvPr>
        </p:nvGraphicFramePr>
        <p:xfrm>
          <a:off x="1066800" y="1661474"/>
          <a:ext cx="7281863" cy="3653555"/>
        </p:xfrm>
        <a:graphic>
          <a:graphicData uri="http://schemas.openxmlformats.org/drawingml/2006/table">
            <a:tbl>
              <a:tblPr firstRow="1" bandRow="1">
                <a:tableStyleId>{21E4AEA4-8DFA-4A89-87EB-49C32662AFE0}</a:tableStyleId>
              </a:tblPr>
              <a:tblGrid>
                <a:gridCol w="4206902">
                  <a:extLst>
                    <a:ext uri="{9D8B030D-6E8A-4147-A177-3AD203B41FA5}">
                      <a16:colId xmlns:a16="http://schemas.microsoft.com/office/drawing/2014/main" val="3126621502"/>
                    </a:ext>
                  </a:extLst>
                </a:gridCol>
                <a:gridCol w="1996496">
                  <a:extLst>
                    <a:ext uri="{9D8B030D-6E8A-4147-A177-3AD203B41FA5}">
                      <a16:colId xmlns:a16="http://schemas.microsoft.com/office/drawing/2014/main" val="1557877972"/>
                    </a:ext>
                  </a:extLst>
                </a:gridCol>
                <a:gridCol w="1078465">
                  <a:extLst>
                    <a:ext uri="{9D8B030D-6E8A-4147-A177-3AD203B41FA5}">
                      <a16:colId xmlns:a16="http://schemas.microsoft.com/office/drawing/2014/main" val="2640380218"/>
                    </a:ext>
                  </a:extLst>
                </a:gridCol>
              </a:tblGrid>
              <a:tr h="752255">
                <a:tc rowSpan="2">
                  <a:txBody>
                    <a:bodyPr/>
                    <a:lstStyle/>
                    <a:p>
                      <a:pPr algn="ctr"/>
                      <a:r>
                        <a:rPr lang="en-US" sz="1800" baseline="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Incidence Rate Statistically Significantly Different From Non-Hispanic White</a:t>
                      </a:r>
                      <a:endParaRPr lang="en-US" sz="18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gridSpan="2">
                  <a:txBody>
                    <a:bodyPr/>
                    <a:lstStyle/>
                    <a:p>
                      <a:pPr algn="ctr"/>
                      <a:r>
                        <a:rPr lang="en-US" sz="1800" b="1" kern="1200" baseline="0" dirty="0">
                          <a:solidFill>
                            <a:schemeClr val="accent5"/>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Only included cancer sites with higher rates</a:t>
                      </a:r>
                    </a:p>
                  </a:txBody>
                  <a:tcPr marT="45670" marB="45670"/>
                </a:tc>
                <a:tc hMerge="1">
                  <a:txBody>
                    <a:bodyPr/>
                    <a:lstStyle/>
                    <a:p>
                      <a:pPr algn="ctr"/>
                      <a:endParaRPr lang="en-US" sz="1600" b="1" kern="1200" baseline="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marT="45670" marB="45670"/>
                </a:tc>
                <a:extLst>
                  <a:ext uri="{0D108BD9-81ED-4DB2-BD59-A6C34878D82A}">
                    <a16:rowId xmlns:a16="http://schemas.microsoft.com/office/drawing/2014/main" val="2296698331"/>
                  </a:ext>
                </a:extLst>
              </a:tr>
              <a:tr h="752255">
                <a:tc vMerge="1">
                  <a:txBody>
                    <a:bodyPr/>
                    <a:lstStyle/>
                    <a:p>
                      <a:pPr algn="ctr"/>
                      <a:endParaRPr lang="en-US" sz="2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r>
                        <a:rPr lang="en-US" sz="18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Non-Hispanic Black</a:t>
                      </a:r>
                    </a:p>
                  </a:txBody>
                  <a:tcPr marT="45670" marB="45670">
                    <a:solidFill>
                      <a:schemeClr val="accent2"/>
                    </a:solidFill>
                  </a:tcPr>
                </a:tc>
                <a:tc>
                  <a:txBody>
                    <a:bodyPr/>
                    <a:lstStyle/>
                    <a:p>
                      <a:pPr algn="ctr"/>
                      <a:r>
                        <a:rPr lang="en-US" sz="18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Hispanic</a:t>
                      </a:r>
                    </a:p>
                  </a:txBody>
                  <a:tcPr marT="45670" marB="45670">
                    <a:solidFill>
                      <a:schemeClr val="accent2"/>
                    </a:solidFill>
                  </a:tcPr>
                </a:tc>
                <a:extLst>
                  <a:ext uri="{0D108BD9-81ED-4DB2-BD59-A6C34878D82A}">
                    <a16:rowId xmlns:a16="http://schemas.microsoft.com/office/drawing/2014/main" val="3831021470"/>
                  </a:ext>
                </a:extLst>
              </a:tr>
              <a:tr h="429809">
                <a:tc>
                  <a:txBody>
                    <a:bodyPr/>
                    <a:lstStyle/>
                    <a:p>
                      <a:pPr algn="ctr"/>
                      <a:r>
                        <a:rPr lang="en-US" sz="1800" b="0">
                          <a:latin typeface="Calibri" panose="020F0502020204030204" pitchFamily="34" charset="0"/>
                          <a:cs typeface="Calibri" panose="020F0502020204030204" pitchFamily="34" charset="0"/>
                        </a:rPr>
                        <a:t>Stomach</a:t>
                      </a:r>
                    </a:p>
                  </a:txBody>
                  <a:tcPr marT="45670" marB="45670"/>
                </a:tc>
                <a:tc>
                  <a:txBody>
                    <a:bodyPr/>
                    <a:lstStyle/>
                    <a:p>
                      <a:pPr algn="ctr"/>
                      <a:r>
                        <a:rPr lang="en-US" sz="1800" b="0">
                          <a:solidFill>
                            <a:schemeClr val="tx1"/>
                          </a:solidFill>
                          <a:latin typeface="Calibri" panose="020F0502020204030204" pitchFamily="34" charset="0"/>
                          <a:cs typeface="Calibri" panose="020F0502020204030204" pitchFamily="34" charset="0"/>
                        </a:rPr>
                        <a:t>Higher</a:t>
                      </a:r>
                    </a:p>
                  </a:txBody>
                  <a:tcPr marT="45670" marB="45670" anchor="ctr"/>
                </a:tc>
                <a:tc>
                  <a:txBody>
                    <a:bodyPr/>
                    <a:lstStyle/>
                    <a:p>
                      <a:pPr algn="ctr"/>
                      <a:r>
                        <a:rPr lang="en-US" sz="1800" b="0">
                          <a:solidFill>
                            <a:schemeClr val="tx1"/>
                          </a:solidFill>
                          <a:latin typeface="Calibri" panose="020F0502020204030204" pitchFamily="34" charset="0"/>
                          <a:cs typeface="Calibri" panose="020F0502020204030204" pitchFamily="34" charset="0"/>
                        </a:rPr>
                        <a:t>Higher</a:t>
                      </a:r>
                    </a:p>
                  </a:txBody>
                  <a:tcPr marT="45670" marB="45670" anchor="ctr"/>
                </a:tc>
                <a:extLst>
                  <a:ext uri="{0D108BD9-81ED-4DB2-BD59-A6C34878D82A}">
                    <a16:rowId xmlns:a16="http://schemas.microsoft.com/office/drawing/2014/main" val="1088313904"/>
                  </a:ext>
                </a:extLst>
              </a:tr>
              <a:tr h="429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Liver and Intrahepatic Bile Duct</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3431082006"/>
                  </a:ext>
                </a:extLst>
              </a:tr>
              <a:tr h="429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Pancreas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1047325091"/>
                  </a:ext>
                </a:extLst>
              </a:tr>
              <a:tr h="429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Myeloma</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2965282915"/>
                  </a:ext>
                </a:extLst>
              </a:tr>
              <a:tr h="429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Prostate</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670125938"/>
                  </a:ext>
                </a:extLst>
              </a:tr>
            </a:tbl>
          </a:graphicData>
        </a:graphic>
      </p:graphicFrame>
      <p:sp>
        <p:nvSpPr>
          <p:cNvPr id="3" name="TextBox 2">
            <a:extLst>
              <a:ext uri="{FF2B5EF4-FFF2-40B4-BE49-F238E27FC236}">
                <a16:creationId xmlns:a16="http://schemas.microsoft.com/office/drawing/2014/main" id="{867B7BA2-D4FC-909E-CC4C-8A9280A4E855}"/>
              </a:ext>
            </a:extLst>
          </p:cNvPr>
          <p:cNvSpPr txBox="1"/>
          <p:nvPr/>
        </p:nvSpPr>
        <p:spPr>
          <a:xfrm>
            <a:off x="1143000" y="5395994"/>
            <a:ext cx="4572000" cy="646331"/>
          </a:xfrm>
          <a:prstGeom prst="rect">
            <a:avLst/>
          </a:prstGeom>
          <a:noFill/>
        </p:spPr>
        <p:txBody>
          <a:bodyPr wrap="square">
            <a:spAutoFit/>
          </a:bodyPr>
          <a:lstStyle/>
          <a:p>
            <a:pPr eaLnBrk="1" fontAlgn="auto" hangingPunct="1">
              <a:spcBef>
                <a:spcPts val="0"/>
              </a:spcBef>
              <a:spcAft>
                <a:spcPts val="0"/>
              </a:spcAft>
              <a:defRPr/>
            </a:pPr>
            <a:r>
              <a:rPr lang="en-US" sz="1800" i="1" dirty="0">
                <a:solidFill>
                  <a:schemeClr val="bg1"/>
                </a:solidFill>
                <a:latin typeface="Calibri" panose="020F0502020204030204" pitchFamily="34" charset="0"/>
                <a:cs typeface="Calibri" panose="020F0502020204030204" pitchFamily="34" charset="0"/>
              </a:rPr>
              <a:t>*n</a:t>
            </a:r>
            <a:r>
              <a:rPr lang="en-US"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 statistically significant difference</a:t>
            </a:r>
          </a:p>
          <a:p>
            <a:pPr eaLnBrk="1" fontAlgn="auto" hangingPunct="1">
              <a:spcBef>
                <a:spcPts val="0"/>
              </a:spcBef>
              <a:spcAft>
                <a:spcPts val="0"/>
              </a:spcAft>
              <a:defRPr/>
            </a:pP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Non-Hispanic White is the reference group</a:t>
            </a:r>
            <a:endParaRPr lang="en-US" i="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BB2E3FB-FE00-EBD5-472F-3434D1966416}"/>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07953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534400" cy="1600200"/>
          </a:xfrm>
        </p:spPr>
        <p:txBody>
          <a:bodyPr anchor="ctr"/>
          <a:lstStyle/>
          <a:p>
            <a:pPr eaLnBrk="1" fontAlgn="auto" hangingPunct="1">
              <a:spcAft>
                <a:spcPts val="0"/>
              </a:spcAft>
              <a:defRPr/>
            </a:pP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ALL-SITE CANCER </a:t>
            </a:r>
            <a:b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MORTALITY</a:t>
            </a:r>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3C5637F6-C741-4709-AC35-BDBE811C3773}" type="slidenum">
              <a:rPr lang="en-US" altLang="en-US" sz="1000">
                <a:solidFill>
                  <a:srgbClr val="F2F2F2"/>
                </a:solidFill>
              </a:rPr>
              <a:pPr>
                <a:spcBef>
                  <a:spcPct val="0"/>
                </a:spcBef>
                <a:buFontTx/>
                <a:buNone/>
              </a:pPr>
              <a:t>24</a:t>
            </a:fld>
            <a:endParaRPr lang="en-US" altLang="en-US" sz="1000">
              <a:solidFill>
                <a:srgbClr val="F2F2F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Map&#10;&#10;Description automatically generated"/>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6078" y="1027113"/>
            <a:ext cx="42672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33" y="15876"/>
            <a:ext cx="9057167" cy="893324"/>
          </a:xfrm>
        </p:spPr>
        <p:txBody>
          <a:bodyPr anchor="ctr"/>
          <a:lstStyle/>
          <a:p>
            <a:pPr eaLnBrk="1" fontAlgn="auto" hangingPunct="1">
              <a:spcAft>
                <a:spcPts val="0"/>
              </a:spcAft>
              <a:defRPr/>
            </a:pPr>
            <a:r>
              <a:rPr lang="en-US" sz="2800" b="1" spc="-3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All-site Cancer Mortality, Delaware, 2018-2022</a:t>
            </a:r>
          </a:p>
        </p:txBody>
      </p:sp>
      <p:sp>
        <p:nvSpPr>
          <p:cNvPr id="3" name="Content Placeholder 2"/>
          <p:cNvSpPr>
            <a:spLocks noGrp="1"/>
          </p:cNvSpPr>
          <p:nvPr>
            <p:ph idx="1"/>
          </p:nvPr>
        </p:nvSpPr>
        <p:spPr>
          <a:xfrm>
            <a:off x="4572000" y="1572419"/>
            <a:ext cx="4356100" cy="4724400"/>
          </a:xfrm>
        </p:spPr>
        <p:txBody>
          <a:bodyPr rtlCol="0">
            <a:normAutofit/>
          </a:bodyPr>
          <a:lstStyle/>
          <a:p>
            <a:pPr eaLnBrk="1" fontAlgn="auto" hangingPunct="1">
              <a:spcAft>
                <a:spcPts val="0"/>
              </a:spcAft>
              <a:defRPr/>
            </a:pPr>
            <a:r>
              <a:rPr lang="en-US">
                <a:solidFill>
                  <a:schemeClr val="bg1"/>
                </a:solidFill>
                <a:latin typeface="Calibri" panose="020F0502020204030204" pitchFamily="34" charset="0"/>
                <a:cs typeface="Calibri" panose="020F0502020204030204" pitchFamily="34" charset="0"/>
              </a:rPr>
              <a:t>10,667 deaths from cancer </a:t>
            </a:r>
          </a:p>
          <a:p>
            <a:pPr marL="740664" eaLnBrk="1" fontAlgn="auto" hangingPunct="1">
              <a:spcAft>
                <a:spcPts val="0"/>
              </a:spcAft>
              <a:buFont typeface="Courier New" panose="02070309020205020404" pitchFamily="49" charset="0"/>
              <a:buChar char="o"/>
              <a:defRPr/>
            </a:pPr>
            <a:r>
              <a:rPr lang="en-US" sz="2200">
                <a:solidFill>
                  <a:schemeClr val="bg1"/>
                </a:solidFill>
                <a:latin typeface="Calibri" panose="020F0502020204030204" pitchFamily="34" charset="0"/>
                <a:cs typeface="Calibri" panose="020F0502020204030204" pitchFamily="34" charset="0"/>
              </a:rPr>
              <a:t>average of 2,133 per year</a:t>
            </a:r>
          </a:p>
          <a:p>
            <a:pPr eaLnBrk="1" fontAlgn="auto" hangingPunct="1">
              <a:spcAft>
                <a:spcPts val="0"/>
              </a:spcAft>
              <a:defRPr/>
            </a:pPr>
            <a:endParaRPr lang="en-US" sz="1800">
              <a:solidFill>
                <a:schemeClr val="bg1"/>
              </a:solidFill>
              <a:latin typeface="Calibri" panose="020F0502020204030204" pitchFamily="34" charset="0"/>
              <a:cs typeface="Calibri" panose="020F0502020204030204" pitchFamily="34" charset="0"/>
            </a:endParaRPr>
          </a:p>
          <a:p>
            <a:pPr eaLnBrk="1" fontAlgn="auto" hangingPunct="1">
              <a:spcAft>
                <a:spcPts val="0"/>
              </a:spcAft>
              <a:defRPr/>
            </a:pPr>
            <a:r>
              <a:rPr lang="en-US">
                <a:solidFill>
                  <a:schemeClr val="bg1"/>
                </a:solidFill>
                <a:latin typeface="Calibri" panose="020F0502020204030204" pitchFamily="34" charset="0"/>
                <a:cs typeface="Calibri" panose="020F0502020204030204" pitchFamily="34" charset="0"/>
              </a:rPr>
              <a:t>By sex</a:t>
            </a:r>
          </a:p>
          <a:p>
            <a:pPr lvl="1" eaLnBrk="1" fontAlgn="auto" hangingPunct="1">
              <a:spcAft>
                <a:spcPts val="0"/>
              </a:spcAft>
              <a:defRPr/>
            </a:pPr>
            <a:r>
              <a:rPr lang="en-US" sz="2200">
                <a:solidFill>
                  <a:schemeClr val="bg1"/>
                </a:solidFill>
                <a:latin typeface="Calibri" panose="020F0502020204030204" pitchFamily="34" charset="0"/>
                <a:cs typeface="Calibri" panose="020F0502020204030204" pitchFamily="34" charset="0"/>
              </a:rPr>
              <a:t>Male – 53%</a:t>
            </a:r>
          </a:p>
          <a:p>
            <a:pPr lvl="1" eaLnBrk="1" fontAlgn="auto" hangingPunct="1">
              <a:spcAft>
                <a:spcPts val="0"/>
              </a:spcAft>
              <a:defRPr/>
            </a:pPr>
            <a:r>
              <a:rPr lang="en-US" sz="2200">
                <a:solidFill>
                  <a:schemeClr val="bg1"/>
                </a:solidFill>
                <a:latin typeface="Calibri" panose="020F0502020204030204" pitchFamily="34" charset="0"/>
                <a:cs typeface="Calibri" panose="020F0502020204030204" pitchFamily="34" charset="0"/>
              </a:rPr>
              <a:t>Female – 47%</a:t>
            </a:r>
          </a:p>
          <a:p>
            <a:pPr lvl="1" eaLnBrk="1" fontAlgn="auto" hangingPunct="1">
              <a:spcAft>
                <a:spcPts val="0"/>
              </a:spcAft>
              <a:defRPr/>
            </a:pPr>
            <a:endParaRPr lang="en-US" sz="1800">
              <a:solidFill>
                <a:schemeClr val="bg1"/>
              </a:solidFill>
              <a:latin typeface="Calibri" panose="020F0502020204030204" pitchFamily="34" charset="0"/>
              <a:cs typeface="Calibri" panose="020F0502020204030204" pitchFamily="34" charset="0"/>
            </a:endParaRPr>
          </a:p>
          <a:p>
            <a:pPr eaLnBrk="1" fontAlgn="auto" hangingPunct="1">
              <a:spcAft>
                <a:spcPts val="0"/>
              </a:spcAft>
              <a:defRPr/>
            </a:pPr>
            <a:r>
              <a:rPr lang="en-US">
                <a:solidFill>
                  <a:schemeClr val="bg1"/>
                </a:solidFill>
                <a:latin typeface="Calibri" panose="020F0502020204030204" pitchFamily="34" charset="0"/>
                <a:cs typeface="Calibri" panose="020F0502020204030204" pitchFamily="34" charset="0"/>
              </a:rPr>
              <a:t>By race/ethnicity</a:t>
            </a:r>
          </a:p>
          <a:p>
            <a:pPr lvl="1" eaLnBrk="1" fontAlgn="auto" hangingPunct="1">
              <a:spcAft>
                <a:spcPts val="0"/>
              </a:spcAft>
              <a:defRPr/>
            </a:pPr>
            <a:r>
              <a:rPr lang="en-US" sz="2200">
                <a:solidFill>
                  <a:schemeClr val="bg1"/>
                </a:solidFill>
                <a:latin typeface="Calibri" panose="020F0502020204030204" pitchFamily="34" charset="0"/>
                <a:cs typeface="Calibri" panose="020F0502020204030204" pitchFamily="34" charset="0"/>
              </a:rPr>
              <a:t>Non-Hispanic White – 78%</a:t>
            </a:r>
          </a:p>
          <a:p>
            <a:pPr lvl="1" eaLnBrk="1" fontAlgn="auto" hangingPunct="1">
              <a:spcAft>
                <a:spcPts val="0"/>
              </a:spcAft>
              <a:defRPr/>
            </a:pPr>
            <a:r>
              <a:rPr lang="en-US" sz="2200">
                <a:solidFill>
                  <a:schemeClr val="bg1"/>
                </a:solidFill>
                <a:latin typeface="Calibri" panose="020F0502020204030204" pitchFamily="34" charset="0"/>
                <a:cs typeface="Calibri" panose="020F0502020204030204" pitchFamily="34" charset="0"/>
              </a:rPr>
              <a:t>Non-Hispanic Black – 18%</a:t>
            </a:r>
          </a:p>
          <a:p>
            <a:pPr lvl="1" eaLnBrk="1" fontAlgn="auto" hangingPunct="1">
              <a:spcAft>
                <a:spcPts val="0"/>
              </a:spcAft>
              <a:defRPr/>
            </a:pPr>
            <a:r>
              <a:rPr lang="en-US" sz="2200">
                <a:solidFill>
                  <a:schemeClr val="bg1"/>
                </a:solidFill>
                <a:latin typeface="Calibri" panose="020F0502020204030204" pitchFamily="34" charset="0"/>
                <a:cs typeface="Calibri" panose="020F0502020204030204" pitchFamily="34" charset="0"/>
              </a:rPr>
              <a:t>Hispanic – 2%</a:t>
            </a:r>
          </a:p>
          <a:p>
            <a:pPr eaLnBrk="1" fontAlgn="auto" hangingPunct="1">
              <a:spcAft>
                <a:spcPts val="0"/>
              </a:spcAft>
              <a:defRPr/>
            </a:pPr>
            <a:endParaRPr lang="en-US" sz="1800">
              <a:solidFill>
                <a:schemeClr val="bg1"/>
              </a:solidFill>
              <a:latin typeface="Calibri" panose="020F0502020204030204" pitchFamily="34" charset="0"/>
              <a:cs typeface="Calibri" panose="020F0502020204030204" pitchFamily="34" charset="0"/>
            </a:endParaRPr>
          </a:p>
        </p:txBody>
      </p:sp>
      <p:sp>
        <p:nvSpPr>
          <p:cNvPr id="276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02A9005A-A052-417A-9E6D-CF9572B1422B}" type="slidenum">
              <a:rPr lang="en-US" altLang="en-US" sz="1000">
                <a:solidFill>
                  <a:srgbClr val="F2F2F2"/>
                </a:solidFill>
              </a:rPr>
              <a:pPr>
                <a:spcBef>
                  <a:spcPct val="0"/>
                </a:spcBef>
                <a:buFontTx/>
                <a:buNone/>
              </a:pPr>
              <a:t>25</a:t>
            </a:fld>
            <a:endParaRPr lang="en-US" altLang="en-US" sz="1000">
              <a:solidFill>
                <a:srgbClr val="F2F2F2"/>
              </a:solidFill>
            </a:endParaRPr>
          </a:p>
        </p:txBody>
      </p:sp>
      <p:sp>
        <p:nvSpPr>
          <p:cNvPr id="4" name="Flowchart: Terminator 3">
            <a:extLst>
              <a:ext uri="{FF2B5EF4-FFF2-40B4-BE49-F238E27FC236}">
                <a16:creationId xmlns:a16="http://schemas.microsoft.com/office/drawing/2014/main" id="{AFF91C2F-90B5-CBA1-EB45-3168BC0F5EE9}"/>
              </a:ext>
            </a:extLst>
          </p:cNvPr>
          <p:cNvSpPr/>
          <p:nvPr/>
        </p:nvSpPr>
        <p:spPr>
          <a:xfrm>
            <a:off x="1735050" y="1645399"/>
            <a:ext cx="1552052" cy="77314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New Castle County, 51%</a:t>
            </a:r>
          </a:p>
        </p:txBody>
      </p:sp>
      <p:cxnSp>
        <p:nvCxnSpPr>
          <p:cNvPr id="7" name="Straight Connector 6">
            <a:extLst>
              <a:ext uri="{FF2B5EF4-FFF2-40B4-BE49-F238E27FC236}">
                <a16:creationId xmlns:a16="http://schemas.microsoft.com/office/drawing/2014/main" id="{E0CF6547-86F0-0D06-8587-7303DDCAE62F}"/>
              </a:ext>
            </a:extLst>
          </p:cNvPr>
          <p:cNvCxnSpPr>
            <a:cxnSpLocks/>
          </p:cNvCxnSpPr>
          <p:nvPr/>
        </p:nvCxnSpPr>
        <p:spPr>
          <a:xfrm flipH="1">
            <a:off x="1240261" y="2183560"/>
            <a:ext cx="405354" cy="2913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owchart: Terminator 9">
            <a:extLst>
              <a:ext uri="{FF2B5EF4-FFF2-40B4-BE49-F238E27FC236}">
                <a16:creationId xmlns:a16="http://schemas.microsoft.com/office/drawing/2014/main" id="{1943CD7B-DD9B-961E-D2C9-41510B1E5EB5}"/>
              </a:ext>
            </a:extLst>
          </p:cNvPr>
          <p:cNvSpPr/>
          <p:nvPr/>
        </p:nvSpPr>
        <p:spPr>
          <a:xfrm>
            <a:off x="2367249" y="2930103"/>
            <a:ext cx="1552052" cy="77314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Kent County, 18%</a:t>
            </a:r>
          </a:p>
        </p:txBody>
      </p:sp>
      <p:sp>
        <p:nvSpPr>
          <p:cNvPr id="11" name="Flowchart: Terminator 10">
            <a:extLst>
              <a:ext uri="{FF2B5EF4-FFF2-40B4-BE49-F238E27FC236}">
                <a16:creationId xmlns:a16="http://schemas.microsoft.com/office/drawing/2014/main" id="{689402FE-9D16-5ACE-8C48-1AF6736BEC6B}"/>
              </a:ext>
            </a:extLst>
          </p:cNvPr>
          <p:cNvSpPr/>
          <p:nvPr/>
        </p:nvSpPr>
        <p:spPr>
          <a:xfrm>
            <a:off x="2902997" y="4098122"/>
            <a:ext cx="1552052" cy="77314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Sussex County, 31%</a:t>
            </a:r>
          </a:p>
        </p:txBody>
      </p:sp>
      <p:cxnSp>
        <p:nvCxnSpPr>
          <p:cNvPr id="12" name="Straight Connector 11">
            <a:extLst>
              <a:ext uri="{FF2B5EF4-FFF2-40B4-BE49-F238E27FC236}">
                <a16:creationId xmlns:a16="http://schemas.microsoft.com/office/drawing/2014/main" id="{6FD8DAB9-B96C-0CC2-3C9B-1FAF204055DA}"/>
              </a:ext>
            </a:extLst>
          </p:cNvPr>
          <p:cNvCxnSpPr>
            <a:cxnSpLocks/>
          </p:cNvCxnSpPr>
          <p:nvPr/>
        </p:nvCxnSpPr>
        <p:spPr>
          <a:xfrm flipH="1">
            <a:off x="1837522" y="3429000"/>
            <a:ext cx="308055" cy="219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7E07A0-7BD2-2372-1780-FB9D641D7099}"/>
              </a:ext>
            </a:extLst>
          </p:cNvPr>
          <p:cNvCxnSpPr>
            <a:cxnSpLocks/>
          </p:cNvCxnSpPr>
          <p:nvPr/>
        </p:nvCxnSpPr>
        <p:spPr>
          <a:xfrm flipH="1">
            <a:off x="2338593" y="4439452"/>
            <a:ext cx="344967" cy="239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803CED-594A-68B9-143E-B9CA67D7B805}"/>
              </a:ext>
            </a:extLst>
          </p:cNvPr>
          <p:cNvSpPr txBox="1"/>
          <p:nvPr/>
        </p:nvSpPr>
        <p:spPr>
          <a:xfrm>
            <a:off x="535471" y="6425349"/>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05"/>
            <a:ext cx="9105900" cy="699135"/>
          </a:xfrm>
        </p:spPr>
        <p:txBody>
          <a:bodyPr anchor="ctr">
            <a:noAutofit/>
          </a:bodyPr>
          <a:lstStyle/>
          <a:p>
            <a:pPr eaLnBrk="1" fontAlgn="auto" hangingPunct="1">
              <a:lnSpc>
                <a:spcPct val="100000"/>
              </a:lnSpc>
              <a:spcAft>
                <a:spcPts val="0"/>
              </a:spcAft>
              <a:defRPr/>
            </a:pP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a:t>
            </a:r>
            <a:b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 100,000 Population by Sex,</a:t>
            </a:r>
            <a:b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Delaware vs. U.S., 2018-2022</a:t>
            </a:r>
          </a:p>
        </p:txBody>
      </p:sp>
      <p:sp>
        <p:nvSpPr>
          <p:cNvPr id="174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9CA66D6-25B3-41E0-A10B-02C95C380955}" type="slidenum">
              <a:rPr lang="en-US" altLang="en-US" sz="1000">
                <a:solidFill>
                  <a:srgbClr val="F2F2F2"/>
                </a:solidFill>
              </a:rPr>
              <a:pPr>
                <a:spcBef>
                  <a:spcPct val="0"/>
                </a:spcBef>
                <a:buFontTx/>
                <a:buNone/>
              </a:pPr>
              <a:t>26</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1D9A30F0-4694-3137-390E-E24A48A42247}"/>
              </a:ext>
            </a:extLst>
          </p:cNvPr>
          <p:cNvGraphicFramePr>
            <a:graphicFrameLocks noGrp="1"/>
          </p:cNvGraphicFramePr>
          <p:nvPr>
            <p:extLst>
              <p:ext uri="{D42A27DB-BD31-4B8C-83A1-F6EECF244321}">
                <p14:modId xmlns:p14="http://schemas.microsoft.com/office/powerpoint/2010/main" val="1968352764"/>
              </p:ext>
            </p:extLst>
          </p:nvPr>
        </p:nvGraphicFramePr>
        <p:xfrm>
          <a:off x="762000" y="1447800"/>
          <a:ext cx="7863840" cy="4696460"/>
        </p:xfrm>
        <a:graphic>
          <a:graphicData uri="http://schemas.openxmlformats.org/drawingml/2006/table">
            <a:tbl>
              <a:tblPr firstRow="1" bandRow="1">
                <a:tableStyleId>{21E4AEA4-8DFA-4A89-87EB-49C32662AFE0}</a:tableStyleId>
              </a:tblPr>
              <a:tblGrid>
                <a:gridCol w="2377440">
                  <a:extLst>
                    <a:ext uri="{9D8B030D-6E8A-4147-A177-3AD203B41FA5}">
                      <a16:colId xmlns:a16="http://schemas.microsoft.com/office/drawing/2014/main" val="1098186253"/>
                    </a:ext>
                  </a:extLst>
                </a:gridCol>
                <a:gridCol w="2377440">
                  <a:extLst>
                    <a:ext uri="{9D8B030D-6E8A-4147-A177-3AD203B41FA5}">
                      <a16:colId xmlns:a16="http://schemas.microsoft.com/office/drawing/2014/main" val="1952232036"/>
                    </a:ext>
                  </a:extLst>
                </a:gridCol>
                <a:gridCol w="1554480">
                  <a:extLst>
                    <a:ext uri="{9D8B030D-6E8A-4147-A177-3AD203B41FA5}">
                      <a16:colId xmlns:a16="http://schemas.microsoft.com/office/drawing/2014/main" val="3492577720"/>
                    </a:ext>
                  </a:extLst>
                </a:gridCol>
                <a:gridCol w="1554480">
                  <a:extLst>
                    <a:ext uri="{9D8B030D-6E8A-4147-A177-3AD203B41FA5}">
                      <a16:colId xmlns:a16="http://schemas.microsoft.com/office/drawing/2014/main" val="1991429581"/>
                    </a:ext>
                  </a:extLst>
                </a:gridCol>
              </a:tblGrid>
              <a:tr h="383540">
                <a:tc>
                  <a:txBody>
                    <a:bodyPr/>
                    <a:lstStyle/>
                    <a:p>
                      <a:endParaRPr lang="en-US" b="1">
                        <a:latin typeface="Arial" panose="020B0604020202020204" pitchFamily="34" charset="0"/>
                        <a:cs typeface="Arial" panose="020B0604020202020204" pitchFamily="34" charset="0"/>
                      </a:endParaRPr>
                    </a:p>
                  </a:txBody>
                  <a:tcPr>
                    <a:solidFill>
                      <a:srgbClr val="86B3EA"/>
                    </a:solidFill>
                  </a:tcPr>
                </a:tc>
                <a:tc>
                  <a:txBody>
                    <a:bodyPr/>
                    <a:lstStyle/>
                    <a:p>
                      <a:pPr algn="ctr"/>
                      <a:r>
                        <a:rPr lang="en-US" dirty="0">
                          <a:solidFill>
                            <a:schemeClr val="tx1"/>
                          </a:solidFill>
                          <a:latin typeface="Arial" panose="020B0604020202020204" pitchFamily="34" charset="0"/>
                          <a:cs typeface="Arial" panose="020B0604020202020204" pitchFamily="34" charset="0"/>
                        </a:rPr>
                        <a:t>All-Site Cancer Mortality Rate per 100,000 population</a:t>
                      </a:r>
                    </a:p>
                  </a:txBody>
                  <a:tcPr>
                    <a:solidFill>
                      <a:srgbClr val="86B3EA"/>
                    </a:solidFill>
                  </a:tcPr>
                </a:tc>
                <a:tc gridSpan="2">
                  <a:txBody>
                    <a:bodyPr/>
                    <a:lstStyle/>
                    <a:p>
                      <a:pPr algn="ctr"/>
                      <a:r>
                        <a:rPr lang="en-US" dirty="0">
                          <a:solidFill>
                            <a:schemeClr val="tx1"/>
                          </a:solidFill>
                          <a:latin typeface="Arial" panose="020B0604020202020204" pitchFamily="34" charset="0"/>
                          <a:cs typeface="Arial" panose="020B0604020202020204" pitchFamily="34" charset="0"/>
                        </a:rPr>
                        <a:t>National Ranking</a:t>
                      </a:r>
                    </a:p>
                  </a:txBody>
                  <a:tcPr>
                    <a:solidFill>
                      <a:srgbClr val="86B3EA"/>
                    </a:solidFill>
                  </a:tcPr>
                </a:tc>
                <a:tc hMerge="1">
                  <a:txBody>
                    <a:bodyPr/>
                    <a:lstStyle/>
                    <a:p>
                      <a:endParaRPr lang="en-US"/>
                    </a:p>
                  </a:txBody>
                  <a:tcPr/>
                </a:tc>
                <a:extLst>
                  <a:ext uri="{0D108BD9-81ED-4DB2-BD59-A6C34878D82A}">
                    <a16:rowId xmlns:a16="http://schemas.microsoft.com/office/drawing/2014/main" val="4060529858"/>
                  </a:ext>
                </a:extLst>
              </a:tr>
              <a:tr h="383540">
                <a:tc>
                  <a:txBody>
                    <a:bodyPr/>
                    <a:lstStyle/>
                    <a:p>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tc>
                  <a:txBody>
                    <a:bodyPr/>
                    <a:lstStyle/>
                    <a:p>
                      <a:pPr algn="ctr"/>
                      <a:r>
                        <a:rPr lang="en-US" b="1">
                          <a:latin typeface="Arial" panose="020B0604020202020204" pitchFamily="34" charset="0"/>
                          <a:cs typeface="Arial" panose="020B0604020202020204" pitchFamily="34" charset="0"/>
                        </a:rPr>
                        <a:t>2018-2022</a:t>
                      </a:r>
                    </a:p>
                  </a:txBody>
                  <a:tcPr>
                    <a:solidFill>
                      <a:srgbClr val="CFD9EF"/>
                    </a:solidFill>
                  </a:tcPr>
                </a:tc>
                <a:tc>
                  <a:txBody>
                    <a:bodyPr/>
                    <a:lstStyle/>
                    <a:p>
                      <a:pPr algn="ctr"/>
                      <a:r>
                        <a:rPr lang="en-US" b="1">
                          <a:latin typeface="Arial" panose="020B0604020202020204" pitchFamily="34" charset="0"/>
                          <a:cs typeface="Arial" panose="020B0604020202020204" pitchFamily="34" charset="0"/>
                        </a:rPr>
                        <a:t>2017-2021</a:t>
                      </a:r>
                    </a:p>
                  </a:txBody>
                  <a:tcPr>
                    <a:solidFill>
                      <a:srgbClr val="CFD9EF"/>
                    </a:solidFill>
                  </a:tcPr>
                </a:tc>
                <a:extLst>
                  <a:ext uri="{0D108BD9-81ED-4DB2-BD59-A6C34878D82A}">
                    <a16:rowId xmlns:a16="http://schemas.microsoft.com/office/drawing/2014/main" val="1913944035"/>
                  </a:ext>
                </a:extLst>
              </a:tr>
              <a:tr h="383540">
                <a:tc>
                  <a:txBody>
                    <a:bodyPr/>
                    <a:lstStyle/>
                    <a:p>
                      <a:pPr marL="91440"/>
                      <a:r>
                        <a:rPr lang="en-US" b="1">
                          <a:latin typeface="Arial" panose="020B0604020202020204" pitchFamily="34" charset="0"/>
                          <a:cs typeface="Arial" panose="020B0604020202020204" pitchFamily="34" charset="0"/>
                        </a:rPr>
                        <a:t>Delaware</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155.6</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15</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16th</a:t>
                      </a:r>
                    </a:p>
                  </a:txBody>
                  <a:tcPr>
                    <a:solidFill>
                      <a:srgbClr val="FFFFCC"/>
                    </a:solidFill>
                  </a:tcPr>
                </a:tc>
                <a:extLst>
                  <a:ext uri="{0D108BD9-81ED-4DB2-BD59-A6C34878D82A}">
                    <a16:rowId xmlns:a16="http://schemas.microsoft.com/office/drawing/2014/main" val="1223948389"/>
                  </a:ext>
                </a:extLst>
              </a:tr>
              <a:tr h="383540">
                <a:tc>
                  <a:txBody>
                    <a:bodyPr/>
                    <a:lstStyle/>
                    <a:p>
                      <a:pPr marL="91440"/>
                      <a:r>
                        <a:rPr lang="en-US" b="1">
                          <a:latin typeface="Arial" panose="020B0604020202020204" pitchFamily="34" charset="0"/>
                          <a:cs typeface="Arial" panose="020B0604020202020204" pitchFamily="34" charset="0"/>
                        </a:rPr>
                        <a:t>U.S.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147.6</a:t>
                      </a: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1952009610"/>
                  </a:ext>
                </a:extLst>
              </a:tr>
              <a:tr h="274320">
                <a:tc>
                  <a:txBody>
                    <a:bodyPr/>
                    <a:lstStyle/>
                    <a:p>
                      <a:pPr marL="91440"/>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3138987922"/>
                  </a:ext>
                </a:extLst>
              </a:tr>
              <a:tr h="383540">
                <a:tc>
                  <a:txBody>
                    <a:bodyPr/>
                    <a:lstStyle/>
                    <a:p>
                      <a:pPr marL="91440"/>
                      <a:r>
                        <a:rPr lang="en-US" b="1">
                          <a:latin typeface="Arial" panose="020B0604020202020204" pitchFamily="34" charset="0"/>
                          <a:cs typeface="Arial" panose="020B0604020202020204" pitchFamily="34" charset="0"/>
                        </a:rPr>
                        <a:t>Delaware males</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183.6</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16</a:t>
                      </a:r>
                      <a:r>
                        <a:rPr lang="en-US" baseline="30000">
                          <a:latin typeface="Arial" panose="020B0604020202020204" pitchFamily="34" charset="0"/>
                          <a:cs typeface="Arial" panose="020B0604020202020204" pitchFamily="34" charset="0"/>
                        </a:rPr>
                        <a:t>th</a:t>
                      </a:r>
                      <a:endParaRPr lang="en-US">
                        <a:latin typeface="Arial" panose="020B0604020202020204" pitchFamily="34" charset="0"/>
                        <a:cs typeface="Arial" panose="020B0604020202020204" pitchFamily="34" charset="0"/>
                      </a:endParaRP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16th</a:t>
                      </a:r>
                    </a:p>
                  </a:txBody>
                  <a:tcPr>
                    <a:solidFill>
                      <a:srgbClr val="FFFFCC"/>
                    </a:solidFill>
                  </a:tcPr>
                </a:tc>
                <a:extLst>
                  <a:ext uri="{0D108BD9-81ED-4DB2-BD59-A6C34878D82A}">
                    <a16:rowId xmlns:a16="http://schemas.microsoft.com/office/drawing/2014/main" val="273801048"/>
                  </a:ext>
                </a:extLst>
              </a:tr>
              <a:tr h="383540">
                <a:tc>
                  <a:txBody>
                    <a:bodyPr/>
                    <a:lstStyle/>
                    <a:p>
                      <a:pPr marL="91440"/>
                      <a:r>
                        <a:rPr lang="en-US" b="1">
                          <a:latin typeface="Arial" panose="020B0604020202020204" pitchFamily="34" charset="0"/>
                          <a:cs typeface="Arial" panose="020B0604020202020204" pitchFamily="34" charset="0"/>
                        </a:rPr>
                        <a:t>U.S. males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174.6</a:t>
                      </a: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3044283799"/>
                  </a:ext>
                </a:extLst>
              </a:tr>
              <a:tr h="274320">
                <a:tc>
                  <a:txBody>
                    <a:bodyPr/>
                    <a:lstStyle/>
                    <a:p>
                      <a:pPr marL="91440"/>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1091318215"/>
                  </a:ext>
                </a:extLst>
              </a:tr>
              <a:tr h="383540">
                <a:tc>
                  <a:txBody>
                    <a:bodyPr/>
                    <a:lstStyle/>
                    <a:p>
                      <a:pPr marL="91440"/>
                      <a:r>
                        <a:rPr lang="en-US" b="1">
                          <a:latin typeface="Arial" panose="020B0604020202020204" pitchFamily="34" charset="0"/>
                          <a:cs typeface="Arial" panose="020B0604020202020204" pitchFamily="34" charset="0"/>
                        </a:rPr>
                        <a:t>Delaware females</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134.7</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14th</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22nd</a:t>
                      </a:r>
                    </a:p>
                  </a:txBody>
                  <a:tcPr>
                    <a:solidFill>
                      <a:srgbClr val="FFFFCC"/>
                    </a:solidFill>
                  </a:tcPr>
                </a:tc>
                <a:extLst>
                  <a:ext uri="{0D108BD9-81ED-4DB2-BD59-A6C34878D82A}">
                    <a16:rowId xmlns:a16="http://schemas.microsoft.com/office/drawing/2014/main" val="517324458"/>
                  </a:ext>
                </a:extLst>
              </a:tr>
              <a:tr h="383540">
                <a:tc>
                  <a:txBody>
                    <a:bodyPr/>
                    <a:lstStyle/>
                    <a:p>
                      <a:pPr marL="91440"/>
                      <a:r>
                        <a:rPr lang="en-US" b="1">
                          <a:latin typeface="Arial" panose="020B0604020202020204" pitchFamily="34" charset="0"/>
                          <a:cs typeface="Arial" panose="020B0604020202020204" pitchFamily="34" charset="0"/>
                        </a:rPr>
                        <a:t>U.S. females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128.0</a:t>
                      </a:r>
                    </a:p>
                  </a:txBody>
                  <a:tcPr>
                    <a:solidFill>
                      <a:srgbClr val="E9EDF7"/>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4163858142"/>
                  </a:ext>
                </a:extLst>
              </a:tr>
              <a:tr h="274320">
                <a:tc>
                  <a:txBody>
                    <a:bodyPr/>
                    <a:lstStyle/>
                    <a:p>
                      <a:endParaRPr lang="en-US" b="1">
                        <a:latin typeface="Arial" panose="020B0604020202020204" pitchFamily="34" charset="0"/>
                        <a:cs typeface="Arial" panose="020B0604020202020204" pitchFamily="34" charset="0"/>
                      </a:endParaRPr>
                    </a:p>
                  </a:txBody>
                  <a:tcPr>
                    <a:solidFill>
                      <a:srgbClr val="CFD9EF"/>
                    </a:solidFill>
                  </a:tcPr>
                </a:tc>
                <a:tc>
                  <a:txBody>
                    <a:bodyPr/>
                    <a:lstStyle/>
                    <a:p>
                      <a:endParaRPr lang="en-US">
                        <a:latin typeface="Arial" panose="020B0604020202020204" pitchFamily="34" charset="0"/>
                        <a:cs typeface="Arial" panose="020B0604020202020204" pitchFamily="34" charset="0"/>
                      </a:endParaRPr>
                    </a:p>
                  </a:txBody>
                  <a:tcPr>
                    <a:solidFill>
                      <a:srgbClr val="CFD9EF"/>
                    </a:solidFill>
                  </a:tcPr>
                </a:tc>
                <a:tc>
                  <a:txBody>
                    <a:bodyPr/>
                    <a:lstStyle/>
                    <a:p>
                      <a:endParaRPr lang="en-US">
                        <a:latin typeface="Arial" panose="020B0604020202020204" pitchFamily="34" charset="0"/>
                        <a:cs typeface="Arial" panose="020B0604020202020204" pitchFamily="34" charset="0"/>
                      </a:endParaRPr>
                    </a:p>
                  </a:txBody>
                  <a:tcPr>
                    <a:solidFill>
                      <a:srgbClr val="CFD9EF"/>
                    </a:solidFill>
                  </a:tcPr>
                </a:tc>
                <a:tc>
                  <a:txBody>
                    <a:bodyPr/>
                    <a:lstStyle/>
                    <a:p>
                      <a:endParaRPr lang="en-US" dirty="0">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1128853313"/>
                  </a:ext>
                </a:extLst>
              </a:tr>
            </a:tbl>
          </a:graphicData>
        </a:graphic>
      </p:graphicFrame>
      <p:sp>
        <p:nvSpPr>
          <p:cNvPr id="4" name="TextBox 3">
            <a:extLst>
              <a:ext uri="{FF2B5EF4-FFF2-40B4-BE49-F238E27FC236}">
                <a16:creationId xmlns:a16="http://schemas.microsoft.com/office/drawing/2014/main" id="{0F5E39CF-E74C-03D2-E8AB-C0FACB4F109C}"/>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982221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 y="537472"/>
            <a:ext cx="9105900" cy="838200"/>
          </a:xfrm>
        </p:spPr>
        <p:txBody>
          <a:bodyPr anchor="ctr">
            <a:noAutofit/>
          </a:bodyPr>
          <a:lstStyle/>
          <a:p>
            <a:pPr eaLnBrk="1" fontAlgn="auto" hangingPunct="1">
              <a:lnSpc>
                <a:spcPts val="31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per 100,000 Population by Sex,</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Delaware, and County in Delaware, </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2018-2022</a:t>
            </a:r>
          </a:p>
        </p:txBody>
      </p:sp>
      <p:sp>
        <p:nvSpPr>
          <p:cNvPr id="174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9CA66D6-25B3-41E0-A10B-02C95C380955}" type="slidenum">
              <a:rPr lang="en-US" altLang="en-US" sz="1000" smtClean="0">
                <a:solidFill>
                  <a:srgbClr val="F2F2F2"/>
                </a:solidFill>
              </a:rPr>
              <a:pPr>
                <a:spcBef>
                  <a:spcPct val="0"/>
                </a:spcBef>
                <a:buFontTx/>
                <a:buNone/>
              </a:pPr>
              <a:t>27</a:t>
            </a:fld>
            <a:endParaRPr lang="en-US" altLang="en-US" sz="1000">
              <a:solidFill>
                <a:srgbClr val="F2F2F2"/>
              </a:solidFill>
            </a:endParaRPr>
          </a:p>
        </p:txBody>
      </p:sp>
      <p:pic>
        <p:nvPicPr>
          <p:cNvPr id="5" name="Picture 4">
            <a:extLst>
              <a:ext uri="{FF2B5EF4-FFF2-40B4-BE49-F238E27FC236}">
                <a16:creationId xmlns:a16="http://schemas.microsoft.com/office/drawing/2014/main" id="{85CDCB68-32D1-74C2-12C4-E7160D13C222}"/>
              </a:ext>
            </a:extLst>
          </p:cNvPr>
          <p:cNvPicPr>
            <a:picLocks noChangeAspect="1"/>
          </p:cNvPicPr>
          <p:nvPr/>
        </p:nvPicPr>
        <p:blipFill>
          <a:blip r:embed="rId3"/>
          <a:stretch>
            <a:fillRect/>
          </a:stretch>
        </p:blipFill>
        <p:spPr>
          <a:xfrm>
            <a:off x="1191508" y="2029867"/>
            <a:ext cx="6760983" cy="2115465"/>
          </a:xfrm>
          <a:prstGeom prst="rect">
            <a:avLst/>
          </a:prstGeom>
        </p:spPr>
      </p:pic>
      <p:sp>
        <p:nvSpPr>
          <p:cNvPr id="3" name="TextBox 2">
            <a:extLst>
              <a:ext uri="{FF2B5EF4-FFF2-40B4-BE49-F238E27FC236}">
                <a16:creationId xmlns:a16="http://schemas.microsoft.com/office/drawing/2014/main" id="{15612065-E550-87A8-0E57-EC52C08958DD}"/>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60468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0829D-850F-F2F1-81DD-2228F1D3D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2876D-7F80-308B-81F5-CCBF5266715F}"/>
              </a:ext>
            </a:extLst>
          </p:cNvPr>
          <p:cNvSpPr>
            <a:spLocks noGrp="1"/>
          </p:cNvSpPr>
          <p:nvPr>
            <p:ph type="title"/>
          </p:nvPr>
        </p:nvSpPr>
        <p:spPr>
          <a:xfrm>
            <a:off x="0" y="0"/>
            <a:ext cx="9144000" cy="1295400"/>
          </a:xfrm>
        </p:spPr>
        <p:txBody>
          <a:bodyPr anchor="ctr"/>
          <a:lstStyle/>
          <a:p>
            <a:pPr eaLnBrk="1" fontAlgn="auto" hangingPunct="1">
              <a:lnSpc>
                <a:spcPct val="1000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Trend                                by Sex; U.S., 2008-2022</a:t>
            </a:r>
          </a:p>
        </p:txBody>
      </p:sp>
      <p:sp>
        <p:nvSpPr>
          <p:cNvPr id="9" name="Text Placeholder 8">
            <a:extLst>
              <a:ext uri="{FF2B5EF4-FFF2-40B4-BE49-F238E27FC236}">
                <a16:creationId xmlns:a16="http://schemas.microsoft.com/office/drawing/2014/main" id="{8BA00E81-E7BA-E84B-3BE4-8E1F1D9E8E58}"/>
              </a:ext>
            </a:extLst>
          </p:cNvPr>
          <p:cNvSpPr>
            <a:spLocks noGrp="1"/>
          </p:cNvSpPr>
          <p:nvPr>
            <p:ph type="body" idx="1"/>
          </p:nvPr>
        </p:nvSpPr>
        <p:spPr>
          <a:xfrm>
            <a:off x="553791" y="1161106"/>
            <a:ext cx="8036417" cy="261611"/>
          </a:xfrm>
        </p:spPr>
        <p:txBody>
          <a:bodyPr/>
          <a:lstStyle/>
          <a:p>
            <a:r>
              <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endParaRPr lang="en-US" sz="1800" b="1" dirty="0">
              <a:solidFill>
                <a:schemeClr val="bg1"/>
              </a:solidFill>
              <a:latin typeface="Calibri" panose="020F0502020204030204" pitchFamily="34" charset="0"/>
              <a:ea typeface="+mj-ea"/>
              <a:cs typeface="Calibri" panose="020F0502020204030204" pitchFamily="34" charset="0"/>
            </a:endParaRPr>
          </a:p>
          <a:p>
            <a:r>
              <a:rPr lang="en-US" sz="1800" dirty="0">
                <a:solidFill>
                  <a:schemeClr val="bg1"/>
                </a:solidFill>
                <a:latin typeface="Calibri" panose="020F0502020204030204" pitchFamily="34" charset="0"/>
                <a:ea typeface="+mj-ea"/>
                <a:cs typeface="Calibri" panose="020F0502020204030204" pitchFamily="34" charset="0"/>
              </a:rPr>
              <a:t>All-site</a:t>
            </a:r>
            <a:r>
              <a:rPr lang="en-US" sz="1800" dirty="0">
                <a:solidFill>
                  <a:schemeClr val="bg1"/>
                </a:solidFill>
                <a:effectLst/>
                <a:latin typeface="Calibri" panose="020F0502020204030204" pitchFamily="34" charset="0"/>
                <a:ea typeface="Times New Roman" panose="02020603050405020304" pitchFamily="18" charset="0"/>
              </a:rPr>
              <a:t> </a:t>
            </a:r>
            <a:r>
              <a:rPr lang="en-US" sz="1800" dirty="0">
                <a:solidFill>
                  <a:schemeClr val="bg1"/>
                </a:solidFill>
                <a:latin typeface="Calibri" panose="020F0502020204030204" pitchFamily="34" charset="0"/>
                <a:ea typeface="Times New Roman" panose="02020603050405020304" pitchFamily="18" charset="0"/>
              </a:rPr>
              <a:t>mortality</a:t>
            </a:r>
            <a:r>
              <a:rPr lang="en-US" sz="1800" dirty="0">
                <a:solidFill>
                  <a:schemeClr val="bg1"/>
                </a:solidFill>
                <a:effectLst/>
                <a:latin typeface="Calibri" panose="020F0502020204030204" pitchFamily="34" charset="0"/>
                <a:ea typeface="Times New Roman" panose="02020603050405020304" pitchFamily="18" charset="0"/>
              </a:rPr>
              <a:t> rate decreased an average of 1.5% per year </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23556" name="Slide Number Placeholder 3">
            <a:extLst>
              <a:ext uri="{FF2B5EF4-FFF2-40B4-BE49-F238E27FC236}">
                <a16:creationId xmlns:a16="http://schemas.microsoft.com/office/drawing/2014/main" id="{51C57DD7-50BD-2CC3-5A7E-708C74A2FF9B}"/>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494678A-4FA6-42C7-8FE1-1D81C4D39C01}" type="slidenum">
              <a:rPr lang="en-US" altLang="en-US" sz="1000">
                <a:solidFill>
                  <a:srgbClr val="F2F2F2"/>
                </a:solidFill>
              </a:rPr>
              <a:pPr>
                <a:spcBef>
                  <a:spcPct val="0"/>
                </a:spcBef>
                <a:buFontTx/>
                <a:buNone/>
              </a:pPr>
              <a:t>28</a:t>
            </a:fld>
            <a:endParaRPr lang="en-US" altLang="en-US" sz="1000">
              <a:solidFill>
                <a:srgbClr val="F2F2F2"/>
              </a:solidFill>
            </a:endParaRPr>
          </a:p>
        </p:txBody>
      </p:sp>
      <p:pic>
        <p:nvPicPr>
          <p:cNvPr id="8" name="Content Placeholder 7">
            <a:extLst>
              <a:ext uri="{FF2B5EF4-FFF2-40B4-BE49-F238E27FC236}">
                <a16:creationId xmlns:a16="http://schemas.microsoft.com/office/drawing/2014/main" id="{F4BAEBB6-095B-326F-6A8E-A5B6D6AE428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34540" y="1525680"/>
            <a:ext cx="5674920" cy="4731195"/>
          </a:xfrm>
          <a:prstGeom prst="rect">
            <a:avLst/>
          </a:prstGeom>
          <a:noFill/>
        </p:spPr>
      </p:pic>
      <p:sp>
        <p:nvSpPr>
          <p:cNvPr id="5" name="TextBox 4">
            <a:extLst>
              <a:ext uri="{FF2B5EF4-FFF2-40B4-BE49-F238E27FC236}">
                <a16:creationId xmlns:a16="http://schemas.microsoft.com/office/drawing/2014/main" id="{A5F120FD-3DFD-CD24-0DAD-C53B3A1E0735}"/>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98483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chor="ctr"/>
          <a:lstStyle/>
          <a:p>
            <a:pPr eaLnBrk="1" fontAlgn="auto" hangingPunct="1">
              <a:lnSpc>
                <a:spcPct val="100000"/>
              </a:lnSpc>
              <a:spcAft>
                <a:spcPts val="0"/>
              </a:spcAft>
              <a:defRPr/>
            </a:pP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Trend                                by Sex; U.S. and Delaware, 2008-2022</a:t>
            </a:r>
          </a:p>
        </p:txBody>
      </p:sp>
      <p:sp>
        <p:nvSpPr>
          <p:cNvPr id="10" name="Text Placeholder 9">
            <a:extLst>
              <a:ext uri="{FF2B5EF4-FFF2-40B4-BE49-F238E27FC236}">
                <a16:creationId xmlns:a16="http://schemas.microsoft.com/office/drawing/2014/main" id="{8C6FB5CE-0D7B-288E-49E2-01EF2A8DCB19}"/>
              </a:ext>
            </a:extLst>
          </p:cNvPr>
          <p:cNvSpPr>
            <a:spLocks noGrp="1"/>
          </p:cNvSpPr>
          <p:nvPr>
            <p:ph type="body" sz="quarter" idx="3"/>
          </p:nvPr>
        </p:nvSpPr>
        <p:spPr>
          <a:xfrm>
            <a:off x="0" y="1173284"/>
            <a:ext cx="9144000" cy="285815"/>
          </a:xfrm>
        </p:spPr>
        <p:txBody>
          <a:bodyPr/>
          <a:lstStyle/>
          <a:p>
            <a:r>
              <a:rPr lang="en-US" sz="1800" dirty="0">
                <a:solidFill>
                  <a:schemeClr val="bg1"/>
                </a:solidFill>
                <a:latin typeface="Calibri" panose="020F0502020204030204" pitchFamily="34" charset="0"/>
                <a:ea typeface="Times New Roman" panose="02020603050405020304" pitchFamily="18" charset="0"/>
              </a:rPr>
              <a:t>Al</a:t>
            </a:r>
            <a:r>
              <a:rPr lang="en-US" sz="1800" dirty="0">
                <a:solidFill>
                  <a:schemeClr val="bg1"/>
                </a:solidFill>
                <a:effectLst/>
                <a:latin typeface="Calibri" panose="020F0502020204030204" pitchFamily="34" charset="0"/>
                <a:ea typeface="Times New Roman" panose="02020603050405020304" pitchFamily="18" charset="0"/>
              </a:rPr>
              <a:t>l-site </a:t>
            </a:r>
            <a:r>
              <a:rPr lang="en-US" sz="1800" dirty="0">
                <a:solidFill>
                  <a:schemeClr val="bg1"/>
                </a:solidFill>
                <a:latin typeface="Calibri" panose="020F0502020204030204" pitchFamily="34" charset="0"/>
                <a:ea typeface="Times New Roman" panose="02020603050405020304" pitchFamily="18" charset="0"/>
              </a:rPr>
              <a:t>mortality</a:t>
            </a:r>
            <a:r>
              <a:rPr lang="en-US" sz="1800" dirty="0">
                <a:solidFill>
                  <a:schemeClr val="bg1"/>
                </a:solidFill>
                <a:effectLst/>
                <a:latin typeface="Calibri" panose="020F0502020204030204" pitchFamily="34" charset="0"/>
                <a:ea typeface="Times New Roman" panose="02020603050405020304" pitchFamily="18" charset="0"/>
              </a:rPr>
              <a:t> rate decreased an average of 1.5% per year</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23556"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494678A-4FA6-42C7-8FE1-1D81C4D39C01}" type="slidenum">
              <a:rPr lang="en-US" altLang="en-US" sz="1000">
                <a:solidFill>
                  <a:srgbClr val="F2F2F2"/>
                </a:solidFill>
              </a:rPr>
              <a:pPr>
                <a:spcBef>
                  <a:spcPct val="0"/>
                </a:spcBef>
                <a:buFontTx/>
                <a:buNone/>
              </a:pPr>
              <a:t>29</a:t>
            </a:fld>
            <a:endParaRPr lang="en-US" altLang="en-US" sz="1000">
              <a:solidFill>
                <a:srgbClr val="F2F2F2"/>
              </a:solidFill>
            </a:endParaRPr>
          </a:p>
        </p:txBody>
      </p:sp>
      <p:pic>
        <p:nvPicPr>
          <p:cNvPr id="11" name="Content Placeholder 10">
            <a:extLst>
              <a:ext uri="{FF2B5EF4-FFF2-40B4-BE49-F238E27FC236}">
                <a16:creationId xmlns:a16="http://schemas.microsoft.com/office/drawing/2014/main" id="{97636C2D-BD1A-E15B-AC81-263764C41DC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1597910" y="1495364"/>
            <a:ext cx="5948180" cy="4959013"/>
          </a:xfrm>
          <a:prstGeom prst="rect">
            <a:avLst/>
          </a:prstGeom>
          <a:noFill/>
        </p:spPr>
      </p:pic>
      <p:sp>
        <p:nvSpPr>
          <p:cNvPr id="5" name="TextBox 4">
            <a:extLst>
              <a:ext uri="{FF2B5EF4-FFF2-40B4-BE49-F238E27FC236}">
                <a16:creationId xmlns:a16="http://schemas.microsoft.com/office/drawing/2014/main" id="{C62A9B2A-6252-A856-CBA6-81DFAAA21663}"/>
              </a:ext>
            </a:extLst>
          </p:cNvPr>
          <p:cNvSpPr txBox="1"/>
          <p:nvPr/>
        </p:nvSpPr>
        <p:spPr>
          <a:xfrm>
            <a:off x="535471" y="6396335"/>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14909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9EB7-BC09-5C83-D535-7ECE69A8FE6A}"/>
              </a:ext>
            </a:extLst>
          </p:cNvPr>
          <p:cNvSpPr>
            <a:spLocks noGrp="1"/>
          </p:cNvSpPr>
          <p:nvPr>
            <p:ph type="title"/>
          </p:nvPr>
        </p:nvSpPr>
        <p:spPr>
          <a:xfrm>
            <a:off x="457200" y="530951"/>
            <a:ext cx="8229600" cy="636104"/>
          </a:xfrm>
        </p:spPr>
        <p:txBody>
          <a:bodyPr/>
          <a:lstStyle/>
          <a:p>
            <a:r>
              <a:rPr lang="en-US" sz="3600" b="1" dirty="0">
                <a:solidFill>
                  <a:schemeClr val="bg1"/>
                </a:solidFill>
                <a:latin typeface="Calibri" panose="020F0502020204030204" pitchFamily="34" charset="0"/>
                <a:cs typeface="Calibri" panose="020F0502020204030204" pitchFamily="34" charset="0"/>
              </a:rPr>
              <a:t>Behavioral Risk Factor Survey Updates</a:t>
            </a:r>
            <a:endParaRPr lang="en-US" sz="3600" b="1" dirty="0"/>
          </a:p>
        </p:txBody>
      </p:sp>
      <p:sp>
        <p:nvSpPr>
          <p:cNvPr id="3" name="Content Placeholder 2">
            <a:extLst>
              <a:ext uri="{FF2B5EF4-FFF2-40B4-BE49-F238E27FC236}">
                <a16:creationId xmlns:a16="http://schemas.microsoft.com/office/drawing/2014/main" id="{DA13D204-0B68-C263-8E99-022F78B4CFFD}"/>
              </a:ext>
            </a:extLst>
          </p:cNvPr>
          <p:cNvSpPr>
            <a:spLocks noGrp="1"/>
          </p:cNvSpPr>
          <p:nvPr>
            <p:ph idx="1"/>
          </p:nvPr>
        </p:nvSpPr>
        <p:spPr/>
        <p:txBody>
          <a:bodyPr/>
          <a:lstStyle/>
          <a:p>
            <a:r>
              <a:rPr lang="en-US" dirty="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Important Updates to Screening and Risk Factor Data</a:t>
            </a:r>
          </a:p>
          <a:p>
            <a:pPr lvl="1"/>
            <a:r>
              <a:rPr lang="en-US" sz="2400" dirty="0">
                <a:solidFill>
                  <a:schemeClr val="bg1"/>
                </a:solidFill>
                <a:latin typeface="Calibri" panose="020F0502020204030204" pitchFamily="34" charset="0"/>
                <a:cs typeface="Calibri" panose="020F0502020204030204" pitchFamily="34" charset="0"/>
              </a:rPr>
              <a:t>2024 prevalence estimates on screenings for prostate, lung, colorectal and breast</a:t>
            </a:r>
          </a:p>
          <a:p>
            <a:pPr lvl="1"/>
            <a:r>
              <a:rPr lang="en-US" sz="2400" dirty="0">
                <a:solidFill>
                  <a:schemeClr val="bg1"/>
                </a:solidFill>
                <a:latin typeface="Calibri" panose="020F0502020204030204" pitchFamily="34" charset="0"/>
                <a:cs typeface="Calibri" panose="020F0502020204030204" pitchFamily="34" charset="0"/>
              </a:rPr>
              <a:t>2024 prevalence estimates on tobacco use, obesity, and physical activity </a:t>
            </a:r>
          </a:p>
          <a:p>
            <a:pPr lvl="1"/>
            <a:r>
              <a:rPr lang="en-US" sz="2400" dirty="0">
                <a:solidFill>
                  <a:schemeClr val="bg1"/>
                </a:solidFill>
                <a:latin typeface="Calibri" panose="020F0502020204030204" pitchFamily="34" charset="0"/>
                <a:cs typeface="Calibri" panose="020F0502020204030204" pitchFamily="34" charset="0"/>
              </a:rPr>
              <a:t>2021 prevalence estimate on dietary fruits and vegetables use</a:t>
            </a:r>
          </a:p>
          <a:p>
            <a:pPr marL="457200" lvl="1" indent="0">
              <a:buNone/>
            </a:pPr>
            <a:endParaRPr lang="en-US" dirty="0">
              <a:solidFill>
                <a:schemeClr val="bg1"/>
              </a:solidFill>
              <a:latin typeface="Calibri" panose="020F0502020204030204" pitchFamily="34" charset="0"/>
              <a:cs typeface="Calibri" panose="020F0502020204030204" pitchFamily="34" charset="0"/>
            </a:endParaRPr>
          </a:p>
          <a:p>
            <a:pPr marL="57150" indent="0">
              <a:buSzPts val="1100"/>
              <a:buNone/>
              <a:tabLst>
                <a:tab pos="3120390" algn="l"/>
              </a:tabLst>
            </a:pPr>
            <a:endParaRPr lang="en-US"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C78F98A-D244-4D18-7292-529969195A54}"/>
              </a:ext>
            </a:extLst>
          </p:cNvPr>
          <p:cNvSpPr>
            <a:spLocks noGrp="1"/>
          </p:cNvSpPr>
          <p:nvPr>
            <p:ph type="sldNum" sz="quarter" idx="11"/>
          </p:nvPr>
        </p:nvSpPr>
        <p:spPr/>
        <p:txBody>
          <a:bodyPr/>
          <a:lstStyle/>
          <a:p>
            <a:fld id="{34C6D080-CAAC-498B-A227-469DFE20E6B1}" type="slidenum">
              <a:rPr lang="en-US" altLang="en-US" smtClean="0"/>
              <a:pPr/>
              <a:t>3</a:t>
            </a:fld>
            <a:endParaRPr lang="en-US" altLang="en-US"/>
          </a:p>
        </p:txBody>
      </p:sp>
    </p:spTree>
    <p:extLst>
      <p:ext uri="{BB962C8B-B14F-4D97-AF65-F5344CB8AC3E}">
        <p14:creationId xmlns:p14="http://schemas.microsoft.com/office/powerpoint/2010/main" val="140832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lnSpc>
                <a:spcPts val="3100"/>
              </a:lnSpc>
              <a:spcAft>
                <a:spcPts val="0"/>
              </a:spcAft>
              <a:defRPr/>
            </a:pP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Trend       by Sex and Race/Ethnicity; Delaware, 2008-2022</a:t>
            </a:r>
          </a:p>
        </p:txBody>
      </p:sp>
      <p:sp>
        <p:nvSpPr>
          <p:cNvPr id="3" name="Text Placeholder 2">
            <a:extLst>
              <a:ext uri="{FF2B5EF4-FFF2-40B4-BE49-F238E27FC236}">
                <a16:creationId xmlns:a16="http://schemas.microsoft.com/office/drawing/2014/main" id="{E25F51CA-13D5-CE44-350E-93B5FB903D2C}"/>
              </a:ext>
            </a:extLst>
          </p:cNvPr>
          <p:cNvSpPr>
            <a:spLocks noGrp="1"/>
          </p:cNvSpPr>
          <p:nvPr>
            <p:ph type="body" idx="1"/>
          </p:nvPr>
        </p:nvSpPr>
        <p:spPr>
          <a:xfrm>
            <a:off x="2643398" y="3166140"/>
            <a:ext cx="4040188" cy="609600"/>
          </a:xfrm>
        </p:spPr>
        <p:txBody>
          <a:bodyPr/>
          <a:lstStyle/>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Males</a:t>
            </a:r>
          </a:p>
          <a:p>
            <a:r>
              <a:rPr lang="en-US" sz="1800" dirty="0">
                <a:solidFill>
                  <a:schemeClr val="bg1"/>
                </a:solidFill>
                <a:latin typeface="Calibri" panose="020F0502020204030204" pitchFamily="34" charset="0"/>
                <a:ea typeface="+mj-ea"/>
                <a:cs typeface="Calibri" panose="020F0502020204030204" pitchFamily="34" charset="0"/>
              </a:rPr>
              <a:t>Non-Hispanic White incidence rate ↓</a:t>
            </a:r>
          </a:p>
          <a:p>
            <a:r>
              <a:rPr lang="en-US" sz="1800" dirty="0">
                <a:solidFill>
                  <a:schemeClr val="bg1"/>
                </a:solidFill>
                <a:latin typeface="Calibri" panose="020F0502020204030204" pitchFamily="34" charset="0"/>
                <a:ea typeface="+mj-ea"/>
                <a:cs typeface="Calibri" panose="020F0502020204030204" pitchFamily="34" charset="0"/>
              </a:rPr>
              <a:t>Non-Hispanic Black incidence rate ↓</a:t>
            </a:r>
          </a:p>
          <a:p>
            <a:r>
              <a:rPr lang="en-US" sz="1800" dirty="0">
                <a:solidFill>
                  <a:schemeClr val="bg1"/>
                </a:solidFill>
                <a:latin typeface="Calibri" panose="020F0502020204030204" pitchFamily="34" charset="0"/>
                <a:ea typeface="+mj-ea"/>
                <a:cs typeface="Calibri" panose="020F0502020204030204" pitchFamily="34" charset="0"/>
              </a:rPr>
              <a:t>Hispanic incidence rate → </a:t>
            </a:r>
          </a:p>
        </p:txBody>
      </p:sp>
      <p:sp>
        <p:nvSpPr>
          <p:cNvPr id="19459"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A2AFE07-57AE-4549-A92A-DFD692D758B8}" type="slidenum">
              <a:rPr lang="en-US" altLang="en-US" sz="1000">
                <a:solidFill>
                  <a:srgbClr val="F2F2F2"/>
                </a:solidFill>
              </a:rPr>
              <a:pPr>
                <a:spcBef>
                  <a:spcPct val="0"/>
                </a:spcBef>
                <a:buFontTx/>
                <a:buNone/>
              </a:pPr>
              <a:t>30</a:t>
            </a:fld>
            <a:endParaRPr lang="en-US" altLang="en-US" sz="1000">
              <a:solidFill>
                <a:srgbClr val="F2F2F2"/>
              </a:solidFill>
            </a:endParaRPr>
          </a:p>
        </p:txBody>
      </p:sp>
      <p:sp>
        <p:nvSpPr>
          <p:cNvPr id="13" name="TextBox 12">
            <a:extLst>
              <a:ext uri="{FF2B5EF4-FFF2-40B4-BE49-F238E27FC236}">
                <a16:creationId xmlns:a16="http://schemas.microsoft.com/office/drawing/2014/main" id="{6175469A-13F2-F71E-AE14-90582608A0D0}"/>
              </a:ext>
            </a:extLst>
          </p:cNvPr>
          <p:cNvSpPr txBox="1"/>
          <p:nvPr/>
        </p:nvSpPr>
        <p:spPr>
          <a:xfrm>
            <a:off x="2847921" y="4073773"/>
            <a:ext cx="3631142" cy="338554"/>
          </a:xfrm>
          <a:prstGeom prst="rect">
            <a:avLst/>
          </a:prstGeom>
          <a:noFill/>
        </p:spPr>
        <p:txBody>
          <a:bodyPr wrap="square">
            <a:spAutoFit/>
          </a:bodyPr>
          <a:lstStyle/>
          <a:p>
            <a:pPr eaLnBrk="1" fontAlgn="auto" hangingPunct="1">
              <a:spcBef>
                <a:spcPts val="0"/>
              </a:spcBef>
              <a:spcAft>
                <a:spcPts val="0"/>
              </a:spcAft>
              <a:defRPr/>
            </a:pPr>
            <a:r>
              <a:rPr lang="en-US" sz="1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Increase ↓ Decrease → Stable </a:t>
            </a:r>
          </a:p>
        </p:txBody>
      </p:sp>
      <p:pic>
        <p:nvPicPr>
          <p:cNvPr id="11" name="Content Placeholder 10">
            <a:extLst>
              <a:ext uri="{FF2B5EF4-FFF2-40B4-BE49-F238E27FC236}">
                <a16:creationId xmlns:a16="http://schemas.microsoft.com/office/drawing/2014/main" id="{E8C7593C-423F-0BBB-52DC-3B29CC0DCA9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32076" y="1352113"/>
            <a:ext cx="7262831" cy="4847254"/>
          </a:xfrm>
          <a:prstGeom prst="rect">
            <a:avLst/>
          </a:prstGeom>
          <a:noFill/>
        </p:spPr>
      </p:pic>
      <p:sp>
        <p:nvSpPr>
          <p:cNvPr id="4" name="TextBox 3">
            <a:extLst>
              <a:ext uri="{FF2B5EF4-FFF2-40B4-BE49-F238E27FC236}">
                <a16:creationId xmlns:a16="http://schemas.microsoft.com/office/drawing/2014/main" id="{B0BFC185-6949-15DA-23D6-B05496CA318D}"/>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45407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529EE-DEEE-D60C-BFF0-6ED9291A6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62D01-102B-B2D4-BE10-7446962DC4BD}"/>
              </a:ext>
            </a:extLst>
          </p:cNvPr>
          <p:cNvSpPr>
            <a:spLocks noGrp="1"/>
          </p:cNvSpPr>
          <p:nvPr>
            <p:ph type="title"/>
          </p:nvPr>
        </p:nvSpPr>
        <p:spPr/>
        <p:txBody>
          <a:bodyPr anchor="ctr"/>
          <a:lstStyle/>
          <a:p>
            <a:pPr eaLnBrk="1" fontAlgn="auto" hangingPunct="1">
              <a:lnSpc>
                <a:spcPts val="3100"/>
              </a:lnSpc>
              <a:spcAft>
                <a:spcPts val="0"/>
              </a:spcAft>
              <a:defRPr/>
            </a:pP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Mortality Rate Trend       by Sex and Race/Ethnicity; Delaware, 2008-2022</a:t>
            </a:r>
          </a:p>
        </p:txBody>
      </p:sp>
      <p:sp>
        <p:nvSpPr>
          <p:cNvPr id="7" name="Text Placeholder 6">
            <a:extLst>
              <a:ext uri="{FF2B5EF4-FFF2-40B4-BE49-F238E27FC236}">
                <a16:creationId xmlns:a16="http://schemas.microsoft.com/office/drawing/2014/main" id="{9455028A-6F70-2954-D375-4B7737E5A662}"/>
              </a:ext>
            </a:extLst>
          </p:cNvPr>
          <p:cNvSpPr>
            <a:spLocks noGrp="1"/>
          </p:cNvSpPr>
          <p:nvPr>
            <p:ph type="body" sz="quarter" idx="3"/>
          </p:nvPr>
        </p:nvSpPr>
        <p:spPr>
          <a:xfrm>
            <a:off x="1953899" y="3286214"/>
            <a:ext cx="4041775" cy="609600"/>
          </a:xfrm>
        </p:spPr>
        <p:txBody>
          <a:bodyPr/>
          <a:lstStyle/>
          <a:p>
            <a:r>
              <a:rPr lang="en-US" sz="2800"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Females</a:t>
            </a:r>
          </a:p>
          <a:p>
            <a:r>
              <a:rPr lang="en-US" sz="1800" dirty="0">
                <a:solidFill>
                  <a:schemeClr val="bg1"/>
                </a:solidFill>
                <a:latin typeface="Calibri" panose="020F0502020204030204" pitchFamily="34" charset="0"/>
                <a:ea typeface="+mj-ea"/>
                <a:cs typeface="Calibri" panose="020F0502020204030204" pitchFamily="34" charset="0"/>
              </a:rPr>
              <a:t>Non-Hispanic White incidence rate </a:t>
            </a:r>
            <a:r>
              <a:rPr lang="en-US" sz="1800" dirty="0">
                <a:solidFill>
                  <a:schemeClr val="bg1"/>
                </a:solidFill>
                <a:latin typeface="Calibri" panose="020F0502020204030204" pitchFamily="34" charset="0"/>
                <a:cs typeface="Calibri" panose="020F0502020204030204" pitchFamily="34" charset="0"/>
              </a:rPr>
              <a:t>→</a:t>
            </a:r>
            <a:r>
              <a:rPr lang="en-US" sz="1800" dirty="0">
                <a:solidFill>
                  <a:schemeClr val="bg1"/>
                </a:solidFill>
                <a:latin typeface="Calibri" panose="020F0502020204030204" pitchFamily="34" charset="0"/>
                <a:ea typeface="+mj-ea"/>
                <a:cs typeface="Calibri" panose="020F0502020204030204" pitchFamily="34" charset="0"/>
              </a:rPr>
              <a:t> </a:t>
            </a:r>
          </a:p>
          <a:p>
            <a:r>
              <a:rPr lang="en-US" sz="1800" dirty="0">
                <a:solidFill>
                  <a:schemeClr val="bg1"/>
                </a:solidFill>
                <a:latin typeface="Calibri" panose="020F0502020204030204" pitchFamily="34" charset="0"/>
                <a:ea typeface="+mj-ea"/>
                <a:cs typeface="Calibri" panose="020F0502020204030204" pitchFamily="34" charset="0"/>
              </a:rPr>
              <a:t>Non-Hispanic Black incidence rate →</a:t>
            </a:r>
          </a:p>
          <a:p>
            <a:r>
              <a:rPr lang="en-US" sz="1800" dirty="0">
                <a:solidFill>
                  <a:schemeClr val="bg1"/>
                </a:solidFill>
                <a:latin typeface="Calibri" panose="020F0502020204030204" pitchFamily="34" charset="0"/>
                <a:ea typeface="+mj-ea"/>
                <a:cs typeface="Calibri" panose="020F0502020204030204" pitchFamily="34" charset="0"/>
              </a:rPr>
              <a:t>Hispanic incidence rate →</a:t>
            </a:r>
          </a:p>
        </p:txBody>
      </p:sp>
      <p:sp>
        <p:nvSpPr>
          <p:cNvPr id="19459" name="Slide Number Placeholder 3">
            <a:extLst>
              <a:ext uri="{FF2B5EF4-FFF2-40B4-BE49-F238E27FC236}">
                <a16:creationId xmlns:a16="http://schemas.microsoft.com/office/drawing/2014/main" id="{D0B19E57-7746-7C3F-0BE5-0D17B2CE3A49}"/>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A2AFE07-57AE-4549-A92A-DFD692D758B8}" type="slidenum">
              <a:rPr lang="en-US" altLang="en-US" sz="1000">
                <a:solidFill>
                  <a:srgbClr val="F2F2F2"/>
                </a:solidFill>
              </a:rPr>
              <a:pPr>
                <a:spcBef>
                  <a:spcPct val="0"/>
                </a:spcBef>
                <a:buFontTx/>
                <a:buNone/>
              </a:pPr>
              <a:t>31</a:t>
            </a:fld>
            <a:endParaRPr lang="en-US" altLang="en-US" sz="1000">
              <a:solidFill>
                <a:srgbClr val="F2F2F2"/>
              </a:solidFill>
            </a:endParaRPr>
          </a:p>
        </p:txBody>
      </p:sp>
      <p:sp>
        <p:nvSpPr>
          <p:cNvPr id="13" name="TextBox 12">
            <a:extLst>
              <a:ext uri="{FF2B5EF4-FFF2-40B4-BE49-F238E27FC236}">
                <a16:creationId xmlns:a16="http://schemas.microsoft.com/office/drawing/2014/main" id="{2CA73BED-6B91-D007-4269-D28988AC982B}"/>
              </a:ext>
            </a:extLst>
          </p:cNvPr>
          <p:cNvSpPr txBox="1"/>
          <p:nvPr/>
        </p:nvSpPr>
        <p:spPr>
          <a:xfrm>
            <a:off x="2545931" y="4025118"/>
            <a:ext cx="3631142" cy="338554"/>
          </a:xfrm>
          <a:prstGeom prst="rect">
            <a:avLst/>
          </a:prstGeom>
          <a:noFill/>
        </p:spPr>
        <p:txBody>
          <a:bodyPr wrap="square">
            <a:spAutoFit/>
          </a:bodyPr>
          <a:lstStyle/>
          <a:p>
            <a:pPr eaLnBrk="1" fontAlgn="auto" hangingPunct="1">
              <a:spcBef>
                <a:spcPts val="0"/>
              </a:spcBef>
              <a:spcAft>
                <a:spcPts val="0"/>
              </a:spcAft>
              <a:defRPr/>
            </a:pPr>
            <a:r>
              <a:rPr lang="en-US" sz="1600" b="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Increase ↓ Decrease → Stable </a:t>
            </a:r>
          </a:p>
        </p:txBody>
      </p:sp>
      <p:pic>
        <p:nvPicPr>
          <p:cNvPr id="14" name="Content Placeholder 13">
            <a:extLst>
              <a:ext uri="{FF2B5EF4-FFF2-40B4-BE49-F238E27FC236}">
                <a16:creationId xmlns:a16="http://schemas.microsoft.com/office/drawing/2014/main" id="{2BA8CDEC-EB31-A198-6B51-055678629D3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71356" y="1378040"/>
            <a:ext cx="7201288" cy="4806180"/>
          </a:xfrm>
          <a:prstGeom prst="rect">
            <a:avLst/>
          </a:prstGeom>
          <a:noFill/>
        </p:spPr>
      </p:pic>
      <p:sp>
        <p:nvSpPr>
          <p:cNvPr id="4" name="TextBox 3">
            <a:extLst>
              <a:ext uri="{FF2B5EF4-FFF2-40B4-BE49-F238E27FC236}">
                <a16:creationId xmlns:a16="http://schemas.microsoft.com/office/drawing/2014/main" id="{0603B566-F3CD-0A73-6A63-266A819FE379}"/>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1748383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chor="ctr"/>
          <a:lstStyle/>
          <a:p>
            <a:pPr eaLnBrk="1" fontAlgn="auto" hangingPunct="1">
              <a:lnSpc>
                <a:spcPts val="3500"/>
              </a:lnSpc>
              <a:spcAft>
                <a:spcPts val="0"/>
              </a:spcAft>
              <a:defRPr/>
            </a:pP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Percent Distribution of Cancer Deaths by Cancer Site, Delaware, 2018-2022</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32</a:t>
            </a:fld>
            <a:endParaRPr lang="en-US" altLang="en-US" sz="1000">
              <a:solidFill>
                <a:srgbClr val="F2F2F2"/>
              </a:solidFill>
            </a:endParaRPr>
          </a:p>
        </p:txBody>
      </p:sp>
      <p:pic>
        <p:nvPicPr>
          <p:cNvPr id="5" name="Picture 4">
            <a:extLst>
              <a:ext uri="{FF2B5EF4-FFF2-40B4-BE49-F238E27FC236}">
                <a16:creationId xmlns:a16="http://schemas.microsoft.com/office/drawing/2014/main" id="{DB0B64E9-F353-F0A8-443E-050C3CEDA561}"/>
              </a:ext>
            </a:extLst>
          </p:cNvPr>
          <p:cNvPicPr>
            <a:picLocks noChangeAspect="1"/>
          </p:cNvPicPr>
          <p:nvPr/>
        </p:nvPicPr>
        <p:blipFill>
          <a:blip r:embed="rId3"/>
          <a:stretch>
            <a:fillRect/>
          </a:stretch>
        </p:blipFill>
        <p:spPr>
          <a:xfrm>
            <a:off x="795982" y="1066800"/>
            <a:ext cx="7552035" cy="5406991"/>
          </a:xfrm>
          <a:prstGeom prst="rect">
            <a:avLst/>
          </a:prstGeom>
        </p:spPr>
      </p:pic>
      <p:sp>
        <p:nvSpPr>
          <p:cNvPr id="4" name="TextBox 3">
            <a:extLst>
              <a:ext uri="{FF2B5EF4-FFF2-40B4-BE49-F238E27FC236}">
                <a16:creationId xmlns:a16="http://schemas.microsoft.com/office/drawing/2014/main" id="{2F5B212F-8465-1975-C7E3-8841803831AA}"/>
              </a:ext>
            </a:extLst>
          </p:cNvPr>
          <p:cNvSpPr txBox="1"/>
          <p:nvPr/>
        </p:nvSpPr>
        <p:spPr>
          <a:xfrm>
            <a:off x="499718" y="6538912"/>
            <a:ext cx="8325194"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01802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534400" cy="1600200"/>
          </a:xfrm>
        </p:spPr>
        <p:txBody>
          <a:bodyPr anchor="ctr"/>
          <a:lstStyle/>
          <a:p>
            <a:pPr eaLnBrk="1" fontAlgn="auto" hangingPunct="1">
              <a:spcAft>
                <a:spcPts val="0"/>
              </a:spcAft>
              <a:defRPr/>
            </a:pP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NOTABLE SITE-SPECIFIC CANCER DETAILS</a:t>
            </a: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4BF0F1A4-AC32-42CD-9C55-CDE6BE4BF11A}" type="slidenum">
              <a:rPr lang="en-US" altLang="en-US" sz="1000">
                <a:solidFill>
                  <a:srgbClr val="F2F2F2"/>
                </a:solidFill>
              </a:rPr>
              <a:pPr>
                <a:spcBef>
                  <a:spcPct val="0"/>
                </a:spcBef>
                <a:buFontTx/>
                <a:buNone/>
              </a:pPr>
              <a:t>33</a:t>
            </a:fld>
            <a:endParaRPr lang="en-US" altLang="en-US" sz="1000">
              <a:solidFill>
                <a:srgbClr val="F2F2F2"/>
              </a:solidFill>
            </a:endParaRPr>
          </a:p>
        </p:txBody>
      </p:sp>
    </p:spTree>
    <p:extLst>
      <p:ext uri="{BB962C8B-B14F-4D97-AF65-F5344CB8AC3E}">
        <p14:creationId xmlns:p14="http://schemas.microsoft.com/office/powerpoint/2010/main" val="203450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9144000" cy="1066800"/>
          </a:xfrm>
        </p:spPr>
        <p:txBody>
          <a:bodyPr anchor="ctr"/>
          <a:lstStyle/>
          <a:p>
            <a:pPr eaLnBrk="1" fontAlgn="auto" hangingPunct="1">
              <a:lnSpc>
                <a:spcPct val="1000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by Sex,                   U.S. and Delaware, 2018-2022</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34</a:t>
            </a:fld>
            <a:endParaRPr lang="en-US" altLang="en-US" sz="1000">
              <a:solidFill>
                <a:srgbClr val="F2F2F2"/>
              </a:solidFill>
            </a:endParaRPr>
          </a:p>
        </p:txBody>
      </p:sp>
      <p:pic>
        <p:nvPicPr>
          <p:cNvPr id="5" name="Picture 4">
            <a:extLst>
              <a:ext uri="{FF2B5EF4-FFF2-40B4-BE49-F238E27FC236}">
                <a16:creationId xmlns:a16="http://schemas.microsoft.com/office/drawing/2014/main" id="{DDF8C907-B64D-9E40-7433-126389EB0C04}"/>
              </a:ext>
            </a:extLst>
          </p:cNvPr>
          <p:cNvPicPr>
            <a:picLocks noChangeAspect="1"/>
          </p:cNvPicPr>
          <p:nvPr/>
        </p:nvPicPr>
        <p:blipFill>
          <a:blip r:embed="rId4"/>
          <a:stretch>
            <a:fillRect/>
          </a:stretch>
        </p:blipFill>
        <p:spPr>
          <a:xfrm>
            <a:off x="417733" y="1276350"/>
            <a:ext cx="8308534" cy="5080000"/>
          </a:xfrm>
          <a:prstGeom prst="rect">
            <a:avLst/>
          </a:prstGeom>
        </p:spPr>
      </p:pic>
    </p:spTree>
    <p:extLst>
      <p:ext uri="{BB962C8B-B14F-4D97-AF65-F5344CB8AC3E}">
        <p14:creationId xmlns:p14="http://schemas.microsoft.com/office/powerpoint/2010/main" val="2685204291"/>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D848-289B-9A03-5C77-DDE69AB26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A9209-C713-B82B-0F98-5F7B8DEA371B}"/>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by Sex,                   U.S. and Delaware, 2018-2022</a:t>
            </a:r>
          </a:p>
        </p:txBody>
      </p:sp>
      <p:sp>
        <p:nvSpPr>
          <p:cNvPr id="21507" name="Slide Number Placeholder 4">
            <a:extLst>
              <a:ext uri="{FF2B5EF4-FFF2-40B4-BE49-F238E27FC236}">
                <a16:creationId xmlns:a16="http://schemas.microsoft.com/office/drawing/2014/main" id="{BAB85B81-6B9F-A9E8-ABD2-0DF43990708B}"/>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35</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89254306-1E66-0A65-F630-44C865152308}"/>
              </a:ext>
            </a:extLst>
          </p:cNvPr>
          <p:cNvGraphicFramePr>
            <a:graphicFrameLocks noGrp="1"/>
          </p:cNvGraphicFramePr>
          <p:nvPr>
            <p:extLst>
              <p:ext uri="{D42A27DB-BD31-4B8C-83A1-F6EECF244321}">
                <p14:modId xmlns:p14="http://schemas.microsoft.com/office/powerpoint/2010/main" val="3147343257"/>
              </p:ext>
            </p:extLst>
          </p:nvPr>
        </p:nvGraphicFramePr>
        <p:xfrm>
          <a:off x="766292" y="1422758"/>
          <a:ext cx="7611415" cy="5029200"/>
        </p:xfrm>
        <a:graphic>
          <a:graphicData uri="http://schemas.openxmlformats.org/drawingml/2006/table">
            <a:tbl>
              <a:tblPr firstRow="1" bandRow="1">
                <a:tableStyleId>{21E4AEA4-8DFA-4A89-87EB-49C32662AFE0}</a:tableStyleId>
              </a:tblPr>
              <a:tblGrid>
                <a:gridCol w="1522283">
                  <a:extLst>
                    <a:ext uri="{9D8B030D-6E8A-4147-A177-3AD203B41FA5}">
                      <a16:colId xmlns:a16="http://schemas.microsoft.com/office/drawing/2014/main" val="2368928312"/>
                    </a:ext>
                  </a:extLst>
                </a:gridCol>
                <a:gridCol w="1522283">
                  <a:extLst>
                    <a:ext uri="{9D8B030D-6E8A-4147-A177-3AD203B41FA5}">
                      <a16:colId xmlns:a16="http://schemas.microsoft.com/office/drawing/2014/main" val="1006832806"/>
                    </a:ext>
                  </a:extLst>
                </a:gridCol>
                <a:gridCol w="1522283">
                  <a:extLst>
                    <a:ext uri="{9D8B030D-6E8A-4147-A177-3AD203B41FA5}">
                      <a16:colId xmlns:a16="http://schemas.microsoft.com/office/drawing/2014/main" val="3067900992"/>
                    </a:ext>
                  </a:extLst>
                </a:gridCol>
                <a:gridCol w="1522283">
                  <a:extLst>
                    <a:ext uri="{9D8B030D-6E8A-4147-A177-3AD203B41FA5}">
                      <a16:colId xmlns:a16="http://schemas.microsoft.com/office/drawing/2014/main" val="1161576601"/>
                    </a:ext>
                  </a:extLst>
                </a:gridCol>
                <a:gridCol w="1522283">
                  <a:extLst>
                    <a:ext uri="{9D8B030D-6E8A-4147-A177-3AD203B41FA5}">
                      <a16:colId xmlns:a16="http://schemas.microsoft.com/office/drawing/2014/main" val="1594006083"/>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Ranking</a:t>
                      </a:r>
                    </a:p>
                  </a:txBody>
                  <a:tcPr/>
                </a:tc>
                <a:extLst>
                  <a:ext uri="{0D108BD9-81ED-4DB2-BD59-A6C34878D82A}">
                    <a16:rowId xmlns:a16="http://schemas.microsoft.com/office/drawing/2014/main" val="3716136245"/>
                  </a:ext>
                </a:extLst>
              </a:tr>
              <a:tr h="429152">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All-Site</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155.6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147.6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183.6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174.6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16</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134.7</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128.0</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2161818"/>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Lung and Bronchus</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35.5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32.7</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17</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41.4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38.9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18</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30.9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27.9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67901"/>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Colon and Rectal</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12.3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31</a:t>
                      </a:r>
                      <a:r>
                        <a:rPr lang="en-US" sz="2400" baseline="30000" dirty="0">
                          <a:latin typeface="Calibri" panose="020F0502020204030204" pitchFamily="34" charset="0"/>
                          <a:ea typeface="Calibri" panose="020F0502020204030204" pitchFamily="34" charset="0"/>
                          <a:cs typeface="Calibri" panose="020F0502020204030204" pitchFamily="34" charset="0"/>
                        </a:rPr>
                        <a:t>st</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03126463"/>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29</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808003"/>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10.3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10.9</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32</a:t>
                      </a:r>
                      <a:r>
                        <a:rPr lang="en-US" sz="2400" baseline="30000" dirty="0">
                          <a:latin typeface="Calibri" panose="020F0502020204030204" pitchFamily="34" charset="0"/>
                          <a:ea typeface="Calibri" panose="020F0502020204030204" pitchFamily="34" charset="0"/>
                          <a:cs typeface="Calibri" panose="020F0502020204030204" pitchFamily="34" charset="0"/>
                        </a:rPr>
                        <a:t>nd</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5544224"/>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1973408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1FD4-1553-8A8E-9F47-95A6E2F0B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3F405-139A-0119-0B56-19C3BB3C7944}"/>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by Sex,                   U.S. and Delaware, 2018-2022</a:t>
            </a:r>
          </a:p>
        </p:txBody>
      </p:sp>
      <p:sp>
        <p:nvSpPr>
          <p:cNvPr id="21507" name="Slide Number Placeholder 4">
            <a:extLst>
              <a:ext uri="{FF2B5EF4-FFF2-40B4-BE49-F238E27FC236}">
                <a16:creationId xmlns:a16="http://schemas.microsoft.com/office/drawing/2014/main" id="{3CE41F9C-1E60-B69B-53D9-403F0FBCCF9D}"/>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36</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5F4B9D3A-5F8B-DB18-A728-D4418ABBD6BF}"/>
              </a:ext>
            </a:extLst>
          </p:cNvPr>
          <p:cNvGraphicFramePr>
            <a:graphicFrameLocks noGrp="1"/>
          </p:cNvGraphicFramePr>
          <p:nvPr>
            <p:extLst>
              <p:ext uri="{D42A27DB-BD31-4B8C-83A1-F6EECF244321}">
                <p14:modId xmlns:p14="http://schemas.microsoft.com/office/powerpoint/2010/main" val="2328948930"/>
              </p:ext>
            </p:extLst>
          </p:nvPr>
        </p:nvGraphicFramePr>
        <p:xfrm>
          <a:off x="766292" y="1422758"/>
          <a:ext cx="7611415" cy="2743200"/>
        </p:xfrm>
        <a:graphic>
          <a:graphicData uri="http://schemas.openxmlformats.org/drawingml/2006/table">
            <a:tbl>
              <a:tblPr firstRow="1" bandRow="1">
                <a:tableStyleId>{21E4AEA4-8DFA-4A89-87EB-49C32662AFE0}</a:tableStyleId>
              </a:tblPr>
              <a:tblGrid>
                <a:gridCol w="1522283">
                  <a:extLst>
                    <a:ext uri="{9D8B030D-6E8A-4147-A177-3AD203B41FA5}">
                      <a16:colId xmlns:a16="http://schemas.microsoft.com/office/drawing/2014/main" val="2368928312"/>
                    </a:ext>
                  </a:extLst>
                </a:gridCol>
                <a:gridCol w="1522283">
                  <a:extLst>
                    <a:ext uri="{9D8B030D-6E8A-4147-A177-3AD203B41FA5}">
                      <a16:colId xmlns:a16="http://schemas.microsoft.com/office/drawing/2014/main" val="1006832806"/>
                    </a:ext>
                  </a:extLst>
                </a:gridCol>
                <a:gridCol w="1522283">
                  <a:extLst>
                    <a:ext uri="{9D8B030D-6E8A-4147-A177-3AD203B41FA5}">
                      <a16:colId xmlns:a16="http://schemas.microsoft.com/office/drawing/2014/main" val="3067900992"/>
                    </a:ext>
                  </a:extLst>
                </a:gridCol>
                <a:gridCol w="1522283">
                  <a:extLst>
                    <a:ext uri="{9D8B030D-6E8A-4147-A177-3AD203B41FA5}">
                      <a16:colId xmlns:a16="http://schemas.microsoft.com/office/drawing/2014/main" val="1161576601"/>
                    </a:ext>
                  </a:extLst>
                </a:gridCol>
                <a:gridCol w="1522283">
                  <a:extLst>
                    <a:ext uri="{9D8B030D-6E8A-4147-A177-3AD203B41FA5}">
                      <a16:colId xmlns:a16="http://schemas.microsoft.com/office/drawing/2014/main" val="1594006083"/>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Ranking</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Prostate</a:t>
                      </a:r>
                    </a:p>
                  </a:txBody>
                  <a:tcPr/>
                </a:tc>
                <a:tc hMerge="1">
                  <a:txBody>
                    <a:bodyPr/>
                    <a:lstStyle/>
                    <a:p>
                      <a:endParaRPr lang="en-US" dirty="0"/>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19.4</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23</a:t>
                      </a:r>
                      <a:r>
                        <a:rPr lang="en-US" sz="2400" baseline="30000" dirty="0">
                          <a:latin typeface="Calibri" panose="020F0502020204030204" pitchFamily="34" charset="0"/>
                          <a:ea typeface="Calibri" panose="020F0502020204030204" pitchFamily="34" charset="0"/>
                          <a:cs typeface="Calibri" panose="020F0502020204030204" pitchFamily="34" charset="0"/>
                        </a:rPr>
                        <a:t>rd</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05609258"/>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 Breast</a:t>
                      </a:r>
                    </a:p>
                  </a:txBody>
                  <a:tcPr/>
                </a:tc>
                <a:tc hMerge="1">
                  <a:txBody>
                    <a:bodyPr/>
                    <a:lstStyle/>
                    <a:p>
                      <a:endParaRPr lang="en-US" dirty="0"/>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Females</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22.1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5</a:t>
                      </a:r>
                      <a:r>
                        <a:rPr lang="en-US" sz="2400" baseline="30000" dirty="0">
                          <a:latin typeface="Calibri" panose="020F0502020204030204" pitchFamily="34" charset="0"/>
                          <a:ea typeface="Calibri" panose="020F0502020204030204" pitchFamily="34" charset="0"/>
                          <a:cs typeface="Calibri" panose="020F0502020204030204" pitchFamily="34" charset="0"/>
                        </a:rPr>
                        <a:t>th</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67901"/>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126704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06010"/>
            <a:ext cx="9296400" cy="1045588"/>
          </a:xfrm>
        </p:spPr>
        <p:txBody>
          <a:bodyPr anchor="ctr"/>
          <a:lstStyle/>
          <a:p>
            <a:pPr eaLnBrk="1" fontAlgn="auto" hangingPunct="1">
              <a:lnSpc>
                <a:spcPct val="1000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Site-specific Age-adjusted Mortality Rates                                                       by Race/Ethnicity, U.S. and Delaware, 2018-2022</a:t>
            </a:r>
          </a:p>
        </p:txBody>
      </p:sp>
      <p:sp>
        <p:nvSpPr>
          <p:cNvPr id="21507" name="Slide Number Placeholder 4"/>
          <p:cNvSpPr>
            <a:spLocks noGrp="1"/>
          </p:cNvSpPr>
          <p:nvPr>
            <p:ph type="sldNum" sz="quarter" idx="11"/>
          </p:nvPr>
        </p:nvSpPr>
        <p:spPr bwMode="auto">
          <a:xfrm>
            <a:off x="8564663" y="6492875"/>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37</a:t>
            </a:fld>
            <a:endParaRPr lang="en-US" altLang="en-US" sz="1000">
              <a:solidFill>
                <a:srgbClr val="F2F2F2"/>
              </a:solidFill>
            </a:endParaRPr>
          </a:p>
        </p:txBody>
      </p:sp>
      <p:pic>
        <p:nvPicPr>
          <p:cNvPr id="6" name="Picture 5">
            <a:extLst>
              <a:ext uri="{FF2B5EF4-FFF2-40B4-BE49-F238E27FC236}">
                <a16:creationId xmlns:a16="http://schemas.microsoft.com/office/drawing/2014/main" id="{133E12ED-4973-DC64-65F0-8813C98C1E85}"/>
              </a:ext>
            </a:extLst>
          </p:cNvPr>
          <p:cNvPicPr>
            <a:picLocks noChangeAspect="1"/>
          </p:cNvPicPr>
          <p:nvPr/>
        </p:nvPicPr>
        <p:blipFill>
          <a:blip r:embed="rId3"/>
          <a:stretch>
            <a:fillRect/>
          </a:stretch>
        </p:blipFill>
        <p:spPr>
          <a:xfrm>
            <a:off x="337207" y="1261641"/>
            <a:ext cx="8469586" cy="4967555"/>
          </a:xfrm>
          <a:prstGeom prst="rect">
            <a:avLst/>
          </a:prstGeom>
        </p:spPr>
      </p:pic>
    </p:spTree>
    <p:extLst>
      <p:ext uri="{BB962C8B-B14F-4D97-AF65-F5344CB8AC3E}">
        <p14:creationId xmlns:p14="http://schemas.microsoft.com/office/powerpoint/2010/main" val="905143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CB9B-56F3-28F6-F448-3FD70187E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753CE-C217-AC24-BACE-D85684E78D57}"/>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7D559932-E860-80C9-5033-777183D3ABBF}"/>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38</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3ADAE228-827F-88DE-B16C-98D2A5F48653}"/>
              </a:ext>
            </a:extLst>
          </p:cNvPr>
          <p:cNvGraphicFramePr>
            <a:graphicFrameLocks noGrp="1"/>
          </p:cNvGraphicFramePr>
          <p:nvPr>
            <p:extLst>
              <p:ext uri="{D42A27DB-BD31-4B8C-83A1-F6EECF244321}">
                <p14:modId xmlns:p14="http://schemas.microsoft.com/office/powerpoint/2010/main" val="3042773376"/>
              </p:ext>
            </p:extLst>
          </p:nvPr>
        </p:nvGraphicFramePr>
        <p:xfrm>
          <a:off x="766292" y="1422758"/>
          <a:ext cx="7691908" cy="4572000"/>
        </p:xfrm>
        <a:graphic>
          <a:graphicData uri="http://schemas.openxmlformats.org/drawingml/2006/table">
            <a:tbl>
              <a:tblPr firstRow="1" bandRow="1">
                <a:tableStyleId>{21E4AEA4-8DFA-4A89-87EB-49C32662AFE0}</a:tableStyleId>
              </a:tblPr>
              <a:tblGrid>
                <a:gridCol w="821578">
                  <a:extLst>
                    <a:ext uri="{9D8B030D-6E8A-4147-A177-3AD203B41FA5}">
                      <a16:colId xmlns:a16="http://schemas.microsoft.com/office/drawing/2014/main" val="2368928312"/>
                    </a:ext>
                  </a:extLst>
                </a:gridCol>
                <a:gridCol w="3024376">
                  <a:extLst>
                    <a:ext uri="{9D8B030D-6E8A-4147-A177-3AD203B41FA5}">
                      <a16:colId xmlns:a16="http://schemas.microsoft.com/office/drawing/2014/main" val="2217177928"/>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All-Site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155.6</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147.6</a:t>
                      </a: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158.1</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153.2</a:t>
                      </a:r>
                    </a:p>
                  </a:txBody>
                  <a:tcPr marL="9525" marR="9525" marT="9525" marB="0" anchor="b"/>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169.2</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170.0</a:t>
                      </a:r>
                    </a:p>
                  </a:txBody>
                  <a:tcPr marL="9525" marR="9525" marT="9525" marB="0" anchor="b"/>
                </a:tc>
                <a:extLst>
                  <a:ext uri="{0D108BD9-81ED-4DB2-BD59-A6C34878D82A}">
                    <a16:rowId xmlns:a16="http://schemas.microsoft.com/office/drawing/2014/main" val="371216181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93.0</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107.5</a:t>
                      </a:r>
                    </a:p>
                  </a:txBody>
                  <a:tcPr marL="9525" marR="9525" marT="9525" marB="0" anchor="b"/>
                </a:tc>
                <a:extLst>
                  <a:ext uri="{0D108BD9-81ED-4DB2-BD59-A6C34878D82A}">
                    <a16:rowId xmlns:a16="http://schemas.microsoft.com/office/drawing/2014/main" val="2745908999"/>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Lung and Bronchus</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35.5</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32.7</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37.7</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35.8</a:t>
                      </a:r>
                    </a:p>
                  </a:txBody>
                  <a:tcPr marL="9525" marR="9525" marT="9525" marB="0" anchor="b"/>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33.2</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34.5</a:t>
                      </a:r>
                    </a:p>
                  </a:txBody>
                  <a:tcPr marL="9525" marR="9525" marT="9525" marB="0" anchor="b"/>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15.4</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14.7</a:t>
                      </a:r>
                    </a:p>
                  </a:txBody>
                  <a:tcPr marL="9525" marR="9525" marT="9525" marB="0" anchor="b"/>
                </a:tc>
                <a:extLst>
                  <a:ext uri="{0D108BD9-81ED-4DB2-BD59-A6C34878D82A}">
                    <a16:rowId xmlns:a16="http://schemas.microsoft.com/office/drawing/2014/main" val="2755544224"/>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56401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B5168-387A-3FEC-54CD-C98657B9B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B7CCC-DED4-7D69-9A78-8A4C0DD12DCD}"/>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6DD01207-16D5-7903-4381-6BF8103895EB}"/>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39</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2C8C081B-21A8-BAB3-F746-8C7981A8DF85}"/>
              </a:ext>
            </a:extLst>
          </p:cNvPr>
          <p:cNvGraphicFramePr>
            <a:graphicFrameLocks noGrp="1"/>
          </p:cNvGraphicFramePr>
          <p:nvPr>
            <p:extLst>
              <p:ext uri="{D42A27DB-BD31-4B8C-83A1-F6EECF244321}">
                <p14:modId xmlns:p14="http://schemas.microsoft.com/office/powerpoint/2010/main" val="107153978"/>
              </p:ext>
            </p:extLst>
          </p:nvPr>
        </p:nvGraphicFramePr>
        <p:xfrm>
          <a:off x="766292" y="1422758"/>
          <a:ext cx="7691908" cy="4572000"/>
        </p:xfrm>
        <a:graphic>
          <a:graphicData uri="http://schemas.openxmlformats.org/drawingml/2006/table">
            <a:tbl>
              <a:tblPr firstRow="1" bandRow="1">
                <a:tableStyleId>{21E4AEA4-8DFA-4A89-87EB-49C32662AFE0}</a:tableStyleId>
              </a:tblPr>
              <a:tblGrid>
                <a:gridCol w="821578">
                  <a:extLst>
                    <a:ext uri="{9D8B030D-6E8A-4147-A177-3AD203B41FA5}">
                      <a16:colId xmlns:a16="http://schemas.microsoft.com/office/drawing/2014/main" val="2368928312"/>
                    </a:ext>
                  </a:extLst>
                </a:gridCol>
                <a:gridCol w="3024376">
                  <a:extLst>
                    <a:ext uri="{9D8B030D-6E8A-4147-A177-3AD203B41FA5}">
                      <a16:colId xmlns:a16="http://schemas.microsoft.com/office/drawing/2014/main" val="2217177928"/>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Colon and Rectum</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12.3</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11.3</a:t>
                      </a:r>
                    </a:p>
                  </a:txBody>
                  <a:tcPr/>
                </a:tc>
                <a:extLst>
                  <a:ext uri="{0D108BD9-81ED-4DB2-BD59-A6C34878D82A}">
                    <a16:rowId xmlns:a16="http://schemas.microsoft.com/office/drawing/2014/main" val="1596447230"/>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12.8</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13.0</a:t>
                      </a:r>
                    </a:p>
                  </a:txBody>
                  <a:tcPr marL="9525" marR="9525" marT="9525" marB="0" anchor="b"/>
                </a:tc>
                <a:extLst>
                  <a:ext uri="{0D108BD9-81ED-4DB2-BD59-A6C34878D82A}">
                    <a16:rowId xmlns:a16="http://schemas.microsoft.com/office/drawing/2014/main" val="250560925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12.4</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16.9</a:t>
                      </a:r>
                    </a:p>
                  </a:txBody>
                  <a:tcPr marL="9525" marR="9525" marT="9525" marB="0" anchor="b"/>
                </a:tc>
                <a:extLst>
                  <a:ext uri="{0D108BD9-81ED-4DB2-BD59-A6C34878D82A}">
                    <a16:rowId xmlns:a16="http://schemas.microsoft.com/office/drawing/2014/main" val="3712161818"/>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8.5</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10.7</a:t>
                      </a:r>
                    </a:p>
                  </a:txBody>
                  <a:tcPr marL="9525" marR="9525" marT="9525" marB="0" anchor="b"/>
                </a:tc>
                <a:extLst>
                  <a:ext uri="{0D108BD9-81ED-4DB2-BD59-A6C34878D82A}">
                    <a16:rowId xmlns:a16="http://schemas.microsoft.com/office/drawing/2014/main" val="2745908999"/>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Male Prostate</a:t>
                      </a:r>
                    </a:p>
                  </a:txBody>
                  <a:tcPr/>
                </a:tc>
                <a:tc hMerge="1">
                  <a:txBody>
                    <a:bodyPr/>
                    <a:lstStyle/>
                    <a:p>
                      <a:endParaRPr lang="en-US"/>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19.8</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19.4</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18.0</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18.5</a:t>
                      </a:r>
                    </a:p>
                  </a:txBody>
                  <a:tcPr marL="9525" marR="9525" marT="9525" marB="0" anchor="b"/>
                </a:tc>
                <a:extLst>
                  <a:ext uri="{0D108BD9-81ED-4DB2-BD59-A6C34878D82A}">
                    <a16:rowId xmlns:a16="http://schemas.microsoft.com/office/drawing/2014/main" val="112740969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34.7</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37.6</a:t>
                      </a:r>
                    </a:p>
                  </a:txBody>
                  <a:tcPr marL="9525" marR="9525" marT="9525" marB="0" anchor="b"/>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val="2755544224"/>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347197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0B68-4296-E2F3-6783-3D8F5FD648CA}"/>
              </a:ext>
            </a:extLst>
          </p:cNvPr>
          <p:cNvSpPr>
            <a:spLocks noGrp="1"/>
          </p:cNvSpPr>
          <p:nvPr>
            <p:ph type="title"/>
          </p:nvPr>
        </p:nvSpPr>
        <p:spPr>
          <a:xfrm>
            <a:off x="457200" y="136525"/>
            <a:ext cx="8229600" cy="1099930"/>
          </a:xfrm>
        </p:spPr>
        <p:txBody>
          <a:bodyPr/>
          <a:lstStyle/>
          <a:p>
            <a:r>
              <a:rPr lang="en-US" sz="3600" b="1" dirty="0">
                <a:solidFill>
                  <a:schemeClr val="bg1"/>
                </a:solidFill>
                <a:latin typeface="Calibri" panose="020F0502020204030204" pitchFamily="34" charset="0"/>
                <a:cs typeface="Calibri" panose="020F0502020204030204" pitchFamily="34" charset="0"/>
              </a:rPr>
              <a:t>Small Area-Level Cancer Incidence Report</a:t>
            </a:r>
            <a:endParaRPr lang="en-US" sz="3600" b="1" dirty="0"/>
          </a:p>
        </p:txBody>
      </p:sp>
      <p:sp>
        <p:nvSpPr>
          <p:cNvPr id="3" name="Content Placeholder 2">
            <a:extLst>
              <a:ext uri="{FF2B5EF4-FFF2-40B4-BE49-F238E27FC236}">
                <a16:creationId xmlns:a16="http://schemas.microsoft.com/office/drawing/2014/main" id="{03480212-B532-AE73-BC32-943C335BBA4B}"/>
              </a:ext>
            </a:extLst>
          </p:cNvPr>
          <p:cNvSpPr>
            <a:spLocks noGrp="1"/>
          </p:cNvSpPr>
          <p:nvPr>
            <p:ph idx="1"/>
          </p:nvPr>
        </p:nvSpPr>
        <p:spPr/>
        <p:txBody>
          <a:bodyPr/>
          <a:lstStyle/>
          <a:p>
            <a:r>
              <a:rPr lang="en-US" sz="3200" dirty="0">
                <a:solidFill>
                  <a:schemeClr val="bg1"/>
                </a:solidFill>
                <a:latin typeface="Calibri" panose="020F0502020204030204" pitchFamily="34" charset="0"/>
                <a:cs typeface="Calibri" panose="020F0502020204030204" pitchFamily="34" charset="0"/>
              </a:rPr>
              <a:t>Released January 2026</a:t>
            </a:r>
          </a:p>
          <a:p>
            <a:pPr marR="0" lvl="1"/>
            <a:r>
              <a:rPr lang="en-US" sz="2400" dirty="0">
                <a:solidFill>
                  <a:schemeClr val="bg1"/>
                </a:solidFill>
                <a:latin typeface="Calibri" panose="020F0502020204030204" pitchFamily="34" charset="0"/>
                <a:cs typeface="Calibri" panose="020F0502020204030204" pitchFamily="34" charset="0"/>
              </a:rPr>
              <a:t>This report presents the 2018-2022 cancer incidence statistics for Delaware by census tract. </a:t>
            </a:r>
          </a:p>
          <a:p>
            <a:pPr lvl="1"/>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Statistics at the zone-level are provided for all-site, female breast, prostate, lung, and colorectal cancers. </a:t>
            </a:r>
          </a:p>
          <a:p>
            <a:pPr lvl="1"/>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Released annually by legislative mandate Title 16, Chapter 20 of the Delaware Code, </a:t>
            </a:r>
            <a:r>
              <a:rPr lang="en-US" sz="24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https://delcode.delaware.gov/title16/c020/index.html</a:t>
            </a:r>
            <a:endParaRPr lang="en-US" sz="2400" dirty="0">
              <a:solidFill>
                <a:srgbClr val="FFFF00"/>
              </a:solidFill>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45B182D-BEF7-F7D9-CE3E-7E3909F3CDA5}"/>
              </a:ext>
            </a:extLst>
          </p:cNvPr>
          <p:cNvSpPr>
            <a:spLocks noGrp="1"/>
          </p:cNvSpPr>
          <p:nvPr>
            <p:ph type="sldNum" sz="quarter" idx="11"/>
          </p:nvPr>
        </p:nvSpPr>
        <p:spPr/>
        <p:txBody>
          <a:bodyPr/>
          <a:lstStyle/>
          <a:p>
            <a:fld id="{34C6D080-CAAC-498B-A227-469DFE20E6B1}" type="slidenum">
              <a:rPr lang="en-US" altLang="en-US" smtClean="0"/>
              <a:pPr/>
              <a:t>4</a:t>
            </a:fld>
            <a:endParaRPr lang="en-US" altLang="en-US"/>
          </a:p>
        </p:txBody>
      </p:sp>
    </p:spTree>
    <p:extLst>
      <p:ext uri="{BB962C8B-B14F-4D97-AF65-F5344CB8AC3E}">
        <p14:creationId xmlns:p14="http://schemas.microsoft.com/office/powerpoint/2010/main" val="998386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CA18-D9A6-55B3-B198-E74CB7F06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2B0E2-31BD-0991-A7E5-7B29408B89AB}"/>
              </a:ext>
            </a:extLst>
          </p:cNvPr>
          <p:cNvSpPr>
            <a:spLocks noGrp="1"/>
          </p:cNvSpPr>
          <p:nvPr>
            <p:ph type="title"/>
          </p:nvPr>
        </p:nvSpPr>
        <p:spPr>
          <a:xfrm>
            <a:off x="0" y="9646"/>
            <a:ext cx="9144000" cy="1219200"/>
          </a:xfrm>
        </p:spPr>
        <p:txBody>
          <a:bodyPr anchor="ctr"/>
          <a:lstStyle/>
          <a:p>
            <a:pPr eaLnBrk="1" fontAlgn="auto" hangingPunct="1">
              <a:lnSpc>
                <a:spcPts val="3500"/>
              </a:lnSpc>
              <a:spcAft>
                <a:spcPts val="0"/>
              </a:spcAft>
              <a:defRPr/>
            </a:pPr>
            <a:r>
              <a:rPr lang="en-US" sz="2800" b="1" dirty="0">
                <a:solidFill>
                  <a:schemeClr val="bg1"/>
                </a:solidFill>
                <a:effectLst/>
                <a:latin typeface="Calibri" panose="020F0502020204030204" pitchFamily="34" charset="0"/>
                <a:cs typeface="Calibri" panose="020F0502020204030204" pitchFamily="34" charset="0"/>
              </a:rPr>
              <a:t>Age-Adjusted Site-specific Mortality Rates </a:t>
            </a:r>
            <a:br>
              <a:rPr lang="en-US" sz="2800" b="1" dirty="0">
                <a:solidFill>
                  <a:schemeClr val="bg1"/>
                </a:solidFill>
                <a:effectLst/>
                <a:latin typeface="Calibri" panose="020F0502020204030204" pitchFamily="34" charset="0"/>
                <a:cs typeface="Calibri" panose="020F0502020204030204" pitchFamily="34" charset="0"/>
              </a:rPr>
            </a:br>
            <a:r>
              <a:rPr lang="en-US" sz="2800" b="1" dirty="0">
                <a:solidFill>
                  <a:schemeClr val="bg1"/>
                </a:solidFill>
                <a:effectLst/>
                <a:latin typeface="Calibri" panose="020F0502020204030204" pitchFamily="34" charset="0"/>
                <a:cs typeface="Calibri" panose="020F0502020204030204" pitchFamily="34" charset="0"/>
              </a:rPr>
              <a:t>by Race/Ethnicity, U.S. and Delaware, 2018-2022</a:t>
            </a:r>
          </a:p>
        </p:txBody>
      </p:sp>
      <p:sp>
        <p:nvSpPr>
          <p:cNvPr id="21507" name="Slide Number Placeholder 4">
            <a:extLst>
              <a:ext uri="{FF2B5EF4-FFF2-40B4-BE49-F238E27FC236}">
                <a16:creationId xmlns:a16="http://schemas.microsoft.com/office/drawing/2014/main" id="{D8A8B0B9-EB0F-6412-03A0-549F30461F94}"/>
              </a:ext>
            </a:extLst>
          </p:cNvPr>
          <p:cNvSpPr>
            <a:spLocks noGrp="1"/>
          </p:cNvSpPr>
          <p:nvPr>
            <p:ph type="sldNum" sz="quarter" idx="11"/>
          </p:nvPr>
        </p:nvSpPr>
        <p:spPr bwMode="auto">
          <a:xfrm>
            <a:off x="8458200" y="6483229"/>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10FCCDA-9D99-4CFE-930C-0CFA0C8FD0CE}" type="slidenum">
              <a:rPr lang="en-US" altLang="en-US" sz="1000">
                <a:solidFill>
                  <a:srgbClr val="F2F2F2"/>
                </a:solidFill>
              </a:rPr>
              <a:pPr>
                <a:spcBef>
                  <a:spcPct val="0"/>
                </a:spcBef>
                <a:buFontTx/>
                <a:buNone/>
              </a:pPr>
              <a:t>40</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E918C957-8F7C-E395-5457-ABF84E65E344}"/>
              </a:ext>
            </a:extLst>
          </p:cNvPr>
          <p:cNvGraphicFramePr>
            <a:graphicFrameLocks noGrp="1"/>
          </p:cNvGraphicFramePr>
          <p:nvPr>
            <p:extLst>
              <p:ext uri="{D42A27DB-BD31-4B8C-83A1-F6EECF244321}">
                <p14:modId xmlns:p14="http://schemas.microsoft.com/office/powerpoint/2010/main" val="3820828399"/>
              </p:ext>
            </p:extLst>
          </p:nvPr>
        </p:nvGraphicFramePr>
        <p:xfrm>
          <a:off x="766292" y="1422758"/>
          <a:ext cx="7691908" cy="2743200"/>
        </p:xfrm>
        <a:graphic>
          <a:graphicData uri="http://schemas.openxmlformats.org/drawingml/2006/table">
            <a:tbl>
              <a:tblPr firstRow="1" bandRow="1">
                <a:tableStyleId>{21E4AEA4-8DFA-4A89-87EB-49C32662AFE0}</a:tableStyleId>
              </a:tblPr>
              <a:tblGrid>
                <a:gridCol w="637505">
                  <a:extLst>
                    <a:ext uri="{9D8B030D-6E8A-4147-A177-3AD203B41FA5}">
                      <a16:colId xmlns:a16="http://schemas.microsoft.com/office/drawing/2014/main" val="2368928312"/>
                    </a:ext>
                  </a:extLst>
                </a:gridCol>
                <a:gridCol w="3208449">
                  <a:extLst>
                    <a:ext uri="{9D8B030D-6E8A-4147-A177-3AD203B41FA5}">
                      <a16:colId xmlns:a16="http://schemas.microsoft.com/office/drawing/2014/main" val="1006832806"/>
                    </a:ext>
                  </a:extLst>
                </a:gridCol>
                <a:gridCol w="1922977">
                  <a:extLst>
                    <a:ext uri="{9D8B030D-6E8A-4147-A177-3AD203B41FA5}">
                      <a16:colId xmlns:a16="http://schemas.microsoft.com/office/drawing/2014/main" val="3067900992"/>
                    </a:ext>
                  </a:extLst>
                </a:gridCol>
                <a:gridCol w="1922977">
                  <a:extLst>
                    <a:ext uri="{9D8B030D-6E8A-4147-A177-3AD203B41FA5}">
                      <a16:colId xmlns:a16="http://schemas.microsoft.com/office/drawing/2014/main" val="1161576601"/>
                    </a:ext>
                  </a:extLst>
                </a:gridCol>
              </a:tblGrid>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Site</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a:t>
                      </a:r>
                    </a:p>
                  </a:txBody>
                  <a:tcPr/>
                </a:tc>
                <a:extLst>
                  <a:ext uri="{0D108BD9-81ED-4DB2-BD59-A6C34878D82A}">
                    <a16:rowId xmlns:a16="http://schemas.microsoft.com/office/drawing/2014/main" val="3716136245"/>
                  </a:ext>
                </a:extLst>
              </a:tr>
              <a:tr h="370840">
                <a:tc gridSpan="2">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Female Breast</a:t>
                      </a:r>
                    </a:p>
                  </a:txBody>
                  <a:tcPr/>
                </a:tc>
                <a:tc hMerge="1">
                  <a:txBody>
                    <a:bodyPr/>
                    <a:lstStyle/>
                    <a:p>
                      <a:endParaRPr lang="en-US" dirty="0"/>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22.1</a:t>
                      </a: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19.5</a:t>
                      </a:r>
                    </a:p>
                  </a:txBody>
                  <a:tcPr/>
                </a:tc>
                <a:extLst>
                  <a:ext uri="{0D108BD9-81ED-4DB2-BD59-A6C34878D82A}">
                    <a16:rowId xmlns:a16="http://schemas.microsoft.com/office/drawing/2014/main" val="2187463112"/>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Non-Hispanic White</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21.6</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19.6</a:t>
                      </a:r>
                    </a:p>
                  </a:txBody>
                  <a:tcPr marL="9525" marR="9525" marT="9525" marB="0" anchor="b"/>
                </a:tc>
                <a:extLst>
                  <a:ext uri="{0D108BD9-81ED-4DB2-BD59-A6C34878D82A}">
                    <a16:rowId xmlns:a16="http://schemas.microsoft.com/office/drawing/2014/main" val="231567901"/>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Non-Hispanic Black</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27.9</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26.9</a:t>
                      </a:r>
                    </a:p>
                  </a:txBody>
                  <a:tcPr marL="9525" marR="9525" marT="9525" marB="0" anchor="b"/>
                </a:tc>
                <a:extLst>
                  <a:ext uri="{0D108BD9-81ED-4DB2-BD59-A6C34878D82A}">
                    <a16:rowId xmlns:a16="http://schemas.microsoft.com/office/drawing/2014/main" val="1550307887"/>
                  </a:ext>
                </a:extLst>
              </a:tr>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Hispanic</a:t>
                      </a:r>
                    </a:p>
                  </a:txBody>
                  <a:tcPr/>
                </a:tc>
                <a:tc>
                  <a:txBody>
                    <a:bodyPr/>
                    <a:lstStyle/>
                    <a:p>
                      <a:pPr algn="ctr" fontAlgn="b">
                        <a:buNone/>
                      </a:pPr>
                      <a:r>
                        <a:rPr lang="en-US" sz="2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ctr" fontAlgn="b">
                        <a:buNone/>
                      </a:pPr>
                      <a:r>
                        <a:rPr lang="en-US" sz="2400" b="0" i="0" u="none" strike="noStrike" dirty="0">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val="1530631561"/>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Division of Public Health. (2026).</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a:txBody>
                  <a:tcPr/>
                </a:tc>
                <a:tc hMerge="1">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2324417"/>
                  </a:ext>
                </a:extLst>
              </a:tr>
            </a:tbl>
          </a:graphicData>
        </a:graphic>
      </p:graphicFrame>
    </p:spTree>
    <p:extLst>
      <p:ext uri="{BB962C8B-B14F-4D97-AF65-F5344CB8AC3E}">
        <p14:creationId xmlns:p14="http://schemas.microsoft.com/office/powerpoint/2010/main" val="502787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62"/>
            <a:ext cx="9220200" cy="609600"/>
          </a:xfrm>
        </p:spPr>
        <p:txBody>
          <a:bodyPr anchor="ctr"/>
          <a:lstStyle/>
          <a:p>
            <a:pPr eaLnBrk="1" fontAlgn="auto" hangingPunct="1">
              <a:lnSpc>
                <a:spcPts val="2700"/>
              </a:lnSpc>
              <a:spcAft>
                <a:spcPts val="0"/>
              </a:spcAft>
              <a:defRP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Cancers Sites with Statistically Significant Differences by Sex, Delaware, 2018-2022</a:t>
            </a:r>
          </a:p>
        </p:txBody>
      </p:sp>
      <p:graphicFrame>
        <p:nvGraphicFramePr>
          <p:cNvPr id="4" name="Content Placeholder 3"/>
          <p:cNvGraphicFramePr>
            <a:graphicFrameLocks noGrp="1"/>
          </p:cNvGraphicFramePr>
          <p:nvPr>
            <p:ph idx="1"/>
          </p:nvPr>
        </p:nvGraphicFramePr>
        <p:xfrm>
          <a:off x="1143000" y="572460"/>
          <a:ext cx="5083695" cy="6042049"/>
        </p:xfrm>
        <a:graphic>
          <a:graphicData uri="http://schemas.openxmlformats.org/drawingml/2006/table">
            <a:tbl>
              <a:tblPr firstRow="1" bandRow="1">
                <a:tableStyleId>{21E4AEA4-8DFA-4A89-87EB-49C32662AFE0}</a:tableStyleId>
              </a:tblPr>
              <a:tblGrid>
                <a:gridCol w="3925379">
                  <a:extLst>
                    <a:ext uri="{9D8B030D-6E8A-4147-A177-3AD203B41FA5}">
                      <a16:colId xmlns:a16="http://schemas.microsoft.com/office/drawing/2014/main" val="20000"/>
                    </a:ext>
                  </a:extLst>
                </a:gridCol>
                <a:gridCol w="1158316">
                  <a:extLst>
                    <a:ext uri="{9D8B030D-6E8A-4147-A177-3AD203B41FA5}">
                      <a16:colId xmlns:a16="http://schemas.microsoft.com/office/drawing/2014/main" val="2948688983"/>
                    </a:ext>
                  </a:extLst>
                </a:gridCol>
              </a:tblGrid>
              <a:tr h="343989">
                <a:tc rowSpan="2">
                  <a:txBody>
                    <a:bodyPr/>
                    <a:lstStyle/>
                    <a:p>
                      <a:pPr algn="ctr"/>
                      <a:r>
                        <a:rPr lang="en-US" sz="1600" baseline="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Mortality Rate Statistically Significantly Different From Male</a:t>
                      </a:r>
                      <a:endParaRPr lang="en-US" sz="16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endParaRPr lang="en-US" sz="1600" b="1" kern="1200" baseline="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marT="45670" marB="45670"/>
                </a:tc>
                <a:extLst>
                  <a:ext uri="{0D108BD9-81ED-4DB2-BD59-A6C34878D82A}">
                    <a16:rowId xmlns:a16="http://schemas.microsoft.com/office/drawing/2014/main" val="1317161685"/>
                  </a:ext>
                </a:extLst>
              </a:tr>
              <a:tr h="153577">
                <a:tc vMerge="1">
                  <a:txBody>
                    <a:bodyPr/>
                    <a:lstStyle/>
                    <a:p>
                      <a:pPr algn="ctr"/>
                      <a:endParaRPr lang="en-US" sz="2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r>
                        <a:rPr lang="en-US" sz="16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Female</a:t>
                      </a:r>
                    </a:p>
                  </a:txBody>
                  <a:tcPr marT="45670" marB="45670">
                    <a:solidFill>
                      <a:schemeClr val="accent2"/>
                    </a:solidFill>
                  </a:tcPr>
                </a:tc>
                <a:extLst>
                  <a:ext uri="{0D108BD9-81ED-4DB2-BD59-A6C34878D82A}">
                    <a16:rowId xmlns:a16="http://schemas.microsoft.com/office/drawing/2014/main" val="10000"/>
                  </a:ext>
                </a:extLst>
              </a:tr>
              <a:tr h="315315">
                <a:tc>
                  <a:txBody>
                    <a:bodyPr/>
                    <a:lstStyle/>
                    <a:p>
                      <a:pPr algn="ctr"/>
                      <a:r>
                        <a:rPr lang="en-US" sz="1600" b="0">
                          <a:latin typeface="Calibri" panose="020F0502020204030204" pitchFamily="34" charset="0"/>
                          <a:cs typeface="Calibri" panose="020F0502020204030204" pitchFamily="34" charset="0"/>
                        </a:rPr>
                        <a:t>All-site</a:t>
                      </a:r>
                    </a:p>
                  </a:txBody>
                  <a:tcPr marT="45670" marB="45670" anchor="ctr"/>
                </a:tc>
                <a:tc>
                  <a:txBody>
                    <a:bodyPr/>
                    <a:lstStyle/>
                    <a:p>
                      <a:pPr algn="ctr"/>
                      <a:r>
                        <a:rPr lang="en-US" sz="1600" b="0">
                          <a:solidFill>
                            <a:schemeClr val="tx1"/>
                          </a:solidFill>
                          <a:latin typeface="Calibri" panose="020F0502020204030204" pitchFamily="34" charset="0"/>
                          <a:cs typeface="Calibri" panose="020F0502020204030204" pitchFamily="34" charset="0"/>
                        </a:rPr>
                        <a:t>Lower</a:t>
                      </a:r>
                    </a:p>
                  </a:txBody>
                  <a:tcPr marT="45670" marB="45670" anchor="ctr"/>
                </a:tc>
                <a:extLst>
                  <a:ext uri="{0D108BD9-81ED-4DB2-BD59-A6C34878D82A}">
                    <a16:rowId xmlns:a16="http://schemas.microsoft.com/office/drawing/2014/main" val="10001"/>
                  </a:ext>
                </a:extLst>
              </a:tr>
              <a:tr h="315315">
                <a:tc>
                  <a:txBody>
                    <a:bodyPr/>
                    <a:lstStyle/>
                    <a:p>
                      <a:pPr algn="ctr"/>
                      <a:r>
                        <a:rPr lang="en-US" sz="1600" b="0">
                          <a:latin typeface="Calibri" panose="020F0502020204030204" pitchFamily="34" charset="0"/>
                          <a:cs typeface="Calibri" panose="020F0502020204030204" pitchFamily="34" charset="0"/>
                        </a:rPr>
                        <a:t>Oral Cavity and Pharynx</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2"/>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Esophagus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3"/>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Stomach</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0004"/>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Colon and Rectum</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215082671"/>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Liver and Intrahepatic Bile Duct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064621976"/>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Pancreas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915523153"/>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Larynx</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742926112"/>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Lung and Bronchus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1219115356"/>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Melanoma of the Skin</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340865654"/>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Urinary Bladder</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756252120"/>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Kidney and Renal Pelvis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24844281"/>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Brain and Other Nervous System</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959572376"/>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Non-Hodgkin Lymphoma</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629321048"/>
                  </a:ext>
                </a:extLst>
              </a:tr>
              <a:tr h="315315">
                <a:tc>
                  <a:txBody>
                    <a:bodyPr/>
                    <a:lstStyle/>
                    <a:p>
                      <a:pPr algn="ctr" fontAlgn="b">
                        <a:buNone/>
                      </a:pPr>
                      <a:r>
                        <a:rPr lang="en-US" sz="1600" b="0" kern="1200">
                          <a:solidFill>
                            <a:schemeClr val="dk1"/>
                          </a:solidFill>
                          <a:latin typeface="Calibri" panose="020F0502020204030204" pitchFamily="34" charset="0"/>
                          <a:ea typeface="+mn-ea"/>
                          <a:cs typeface="Calibri" panose="020F0502020204030204" pitchFamily="34" charset="0"/>
                        </a:rPr>
                        <a:t>    Myeloma</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3768887958"/>
                  </a:ext>
                </a:extLst>
              </a:tr>
              <a:tr h="315315">
                <a:tc>
                  <a:txBody>
                    <a:bodyPr/>
                    <a:lstStyle/>
                    <a:p>
                      <a:pPr algn="ctr" fontAlgn="b">
                        <a:buNone/>
                      </a:pPr>
                      <a:r>
                        <a:rPr lang="en-US" sz="1600" b="0" kern="1200" dirty="0">
                          <a:solidFill>
                            <a:schemeClr val="dk1"/>
                          </a:solidFill>
                          <a:latin typeface="Calibri" panose="020F0502020204030204" pitchFamily="34" charset="0"/>
                          <a:ea typeface="+mn-ea"/>
                          <a:cs typeface="Calibri" panose="020F0502020204030204" pitchFamily="34" charset="0"/>
                        </a:rPr>
                        <a:t>    Leukemia</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Lower</a:t>
                      </a:r>
                    </a:p>
                  </a:txBody>
                  <a:tcPr marT="45670" marB="45670" anchor="ctr"/>
                </a:tc>
                <a:extLst>
                  <a:ext uri="{0D108BD9-81ED-4DB2-BD59-A6C34878D82A}">
                    <a16:rowId xmlns:a16="http://schemas.microsoft.com/office/drawing/2014/main" val="2896360830"/>
                  </a:ext>
                </a:extLst>
              </a:tr>
            </a:tbl>
          </a:graphicData>
        </a:graphic>
      </p:graphicFrame>
      <p:sp>
        <p:nvSpPr>
          <p:cNvPr id="420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232B5B1-3617-47AF-A838-24D2BB43C468}" type="slidenum">
              <a:rPr lang="en-US" altLang="en-US" sz="1000">
                <a:solidFill>
                  <a:srgbClr val="F2F2F2"/>
                </a:solidFill>
              </a:rPr>
              <a:pPr>
                <a:spcBef>
                  <a:spcPct val="0"/>
                </a:spcBef>
                <a:buFontTx/>
                <a:buNone/>
              </a:pPr>
              <a:t>41</a:t>
            </a:fld>
            <a:endParaRPr lang="en-US" altLang="en-US" sz="1000">
              <a:solidFill>
                <a:srgbClr val="F2F2F2"/>
              </a:solidFill>
            </a:endParaRPr>
          </a:p>
        </p:txBody>
      </p:sp>
      <p:sp>
        <p:nvSpPr>
          <p:cNvPr id="3" name="TextBox 2">
            <a:extLst>
              <a:ext uri="{FF2B5EF4-FFF2-40B4-BE49-F238E27FC236}">
                <a16:creationId xmlns:a16="http://schemas.microsoft.com/office/drawing/2014/main" id="{0BEA5762-C84C-0876-A360-C8D598DEA75A}"/>
              </a:ext>
            </a:extLst>
          </p:cNvPr>
          <p:cNvSpPr txBox="1"/>
          <p:nvPr/>
        </p:nvSpPr>
        <p:spPr>
          <a:xfrm rot="10800000" flipV="1">
            <a:off x="6533268" y="2362200"/>
            <a:ext cx="2286000" cy="1477328"/>
          </a:xfrm>
          <a:prstGeom prst="rect">
            <a:avLst/>
          </a:prstGeom>
          <a:noFill/>
        </p:spPr>
        <p:txBody>
          <a:bodyPr wrap="square">
            <a:spAutoFit/>
          </a:bodyPr>
          <a:lstStyle/>
          <a:p>
            <a:pPr eaLnBrk="1" fontAlgn="auto" hangingPunct="1">
              <a:spcBef>
                <a:spcPts val="0"/>
              </a:spcBef>
              <a:spcAft>
                <a:spcPts val="0"/>
              </a:spcAft>
              <a:defRPr/>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 sites</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had a statistically significantly higher rate for female compared to male</a:t>
            </a:r>
            <a:r>
              <a:rPr lang="en-US"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i="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58E7D83-ABCB-EA7F-A6DC-A71EA44BF117}"/>
              </a:ext>
            </a:extLst>
          </p:cNvPr>
          <p:cNvSpPr txBox="1"/>
          <p:nvPr/>
        </p:nvSpPr>
        <p:spPr>
          <a:xfrm>
            <a:off x="535471" y="6598364"/>
            <a:ext cx="8008454"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97417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69925"/>
          </a:xfrm>
        </p:spPr>
        <p:txBody>
          <a:bodyPr anchor="ctr"/>
          <a:lstStyle/>
          <a:p>
            <a:pPr eaLnBrk="1" fontAlgn="auto" hangingPunct="1">
              <a:lnSpc>
                <a:spcPct val="1000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Cancers Sites with Statistically Significant Differences                          by Race/Ethnicity, Delaware,  2018-2022</a:t>
            </a:r>
          </a:p>
        </p:txBody>
      </p:sp>
      <p:sp>
        <p:nvSpPr>
          <p:cNvPr id="420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232B5B1-3617-47AF-A838-24D2BB43C468}" type="slidenum">
              <a:rPr lang="en-US" altLang="en-US" sz="1000">
                <a:solidFill>
                  <a:srgbClr val="F2F2F2"/>
                </a:solidFill>
              </a:rPr>
              <a:pPr>
                <a:spcBef>
                  <a:spcPct val="0"/>
                </a:spcBef>
                <a:buFontTx/>
                <a:buNone/>
              </a:pPr>
              <a:t>42</a:t>
            </a:fld>
            <a:endParaRPr lang="en-US" altLang="en-US" sz="1000">
              <a:solidFill>
                <a:srgbClr val="F2F2F2"/>
              </a:solidFill>
            </a:endParaRPr>
          </a:p>
        </p:txBody>
      </p:sp>
      <p:graphicFrame>
        <p:nvGraphicFramePr>
          <p:cNvPr id="12" name="Content Placeholder 11">
            <a:extLst>
              <a:ext uri="{FF2B5EF4-FFF2-40B4-BE49-F238E27FC236}">
                <a16:creationId xmlns:a16="http://schemas.microsoft.com/office/drawing/2014/main" id="{4065CEE0-BF1B-FA7E-B251-5388B0504C14}"/>
              </a:ext>
            </a:extLst>
          </p:cNvPr>
          <p:cNvGraphicFramePr>
            <a:graphicFrameLocks noGrp="1"/>
          </p:cNvGraphicFramePr>
          <p:nvPr>
            <p:ph idx="1"/>
            <p:extLst>
              <p:ext uri="{D42A27DB-BD31-4B8C-83A1-F6EECF244321}">
                <p14:modId xmlns:p14="http://schemas.microsoft.com/office/powerpoint/2010/main" val="2205903172"/>
              </p:ext>
            </p:extLst>
          </p:nvPr>
        </p:nvGraphicFramePr>
        <p:xfrm>
          <a:off x="1176337" y="1550217"/>
          <a:ext cx="6791325" cy="4205240"/>
        </p:xfrm>
        <a:graphic>
          <a:graphicData uri="http://schemas.openxmlformats.org/drawingml/2006/table">
            <a:tbl>
              <a:tblPr firstRow="1" bandRow="1">
                <a:tableStyleId>{21E4AEA4-8DFA-4A89-87EB-49C32662AFE0}</a:tableStyleId>
              </a:tblPr>
              <a:tblGrid>
                <a:gridCol w="3923507">
                  <a:extLst>
                    <a:ext uri="{9D8B030D-6E8A-4147-A177-3AD203B41FA5}">
                      <a16:colId xmlns:a16="http://schemas.microsoft.com/office/drawing/2014/main" val="3126621502"/>
                    </a:ext>
                  </a:extLst>
                </a:gridCol>
                <a:gridCol w="1862003">
                  <a:extLst>
                    <a:ext uri="{9D8B030D-6E8A-4147-A177-3AD203B41FA5}">
                      <a16:colId xmlns:a16="http://schemas.microsoft.com/office/drawing/2014/main" val="1557877972"/>
                    </a:ext>
                  </a:extLst>
                </a:gridCol>
                <a:gridCol w="1005815">
                  <a:extLst>
                    <a:ext uri="{9D8B030D-6E8A-4147-A177-3AD203B41FA5}">
                      <a16:colId xmlns:a16="http://schemas.microsoft.com/office/drawing/2014/main" val="2640380218"/>
                    </a:ext>
                  </a:extLst>
                </a:gridCol>
              </a:tblGrid>
              <a:tr h="499082">
                <a:tc rowSpan="2">
                  <a:txBody>
                    <a:bodyPr/>
                    <a:lstStyle/>
                    <a:p>
                      <a:pPr algn="ctr"/>
                      <a:r>
                        <a:rPr lang="en-US" sz="1800" baseline="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Mortality Rate Statistically Significantly Different From Non-Hispanic White</a:t>
                      </a:r>
                      <a:endParaRPr lang="en-US" sz="18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gridSpan="2">
                  <a:txBody>
                    <a:bodyPr/>
                    <a:lstStyle/>
                    <a:p>
                      <a:pPr algn="ctr"/>
                      <a:r>
                        <a:rPr lang="en-US" sz="1800" b="1" kern="1200" baseline="0">
                          <a:solidFill>
                            <a:schemeClr val="accent5"/>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Only included cancer sites with higher rates</a:t>
                      </a:r>
                    </a:p>
                  </a:txBody>
                  <a:tcPr marT="45670" marB="45670"/>
                </a:tc>
                <a:tc hMerge="1">
                  <a:txBody>
                    <a:bodyPr/>
                    <a:lstStyle/>
                    <a:p>
                      <a:pPr algn="ctr"/>
                      <a:endParaRPr lang="en-US" sz="1600" b="1" kern="1200" baseline="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marT="45670" marB="45670"/>
                </a:tc>
                <a:extLst>
                  <a:ext uri="{0D108BD9-81ED-4DB2-BD59-A6C34878D82A}">
                    <a16:rowId xmlns:a16="http://schemas.microsoft.com/office/drawing/2014/main" val="2296698331"/>
                  </a:ext>
                </a:extLst>
              </a:tr>
              <a:tr h="295058">
                <a:tc vMerge="1">
                  <a:txBody>
                    <a:bodyPr/>
                    <a:lstStyle/>
                    <a:p>
                      <a:pPr algn="ctr"/>
                      <a:endParaRPr lang="en-US" sz="2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670" marB="45670"/>
                </a:tc>
                <a:tc>
                  <a:txBody>
                    <a:bodyPr/>
                    <a:lstStyle/>
                    <a:p>
                      <a:pPr algn="ctr"/>
                      <a:r>
                        <a:rPr lang="en-US" sz="18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Non-Hispanic Black</a:t>
                      </a:r>
                    </a:p>
                  </a:txBody>
                  <a:tcPr marT="45670" marB="45670">
                    <a:solidFill>
                      <a:schemeClr val="accent2"/>
                    </a:solidFill>
                  </a:tcPr>
                </a:tc>
                <a:tc>
                  <a:txBody>
                    <a:bodyPr/>
                    <a:lstStyle/>
                    <a:p>
                      <a:pPr algn="ctr"/>
                      <a:r>
                        <a:rPr lang="en-US" sz="1800" b="1" kern="1200">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Hispanic</a:t>
                      </a:r>
                    </a:p>
                  </a:txBody>
                  <a:tcPr marT="45670" marB="45670">
                    <a:solidFill>
                      <a:schemeClr val="accent2"/>
                    </a:solidFill>
                  </a:tcPr>
                </a:tc>
                <a:extLst>
                  <a:ext uri="{0D108BD9-81ED-4DB2-BD59-A6C34878D82A}">
                    <a16:rowId xmlns:a16="http://schemas.microsoft.com/office/drawing/2014/main" val="3831021470"/>
                  </a:ext>
                </a:extLst>
              </a:tr>
              <a:tr h="316102">
                <a:tc>
                  <a:txBody>
                    <a:bodyPr/>
                    <a:lstStyle/>
                    <a:p>
                      <a:pPr algn="ctr"/>
                      <a:r>
                        <a:rPr lang="en-US" sz="1800" b="0">
                          <a:latin typeface="Calibri" panose="020F0502020204030204" pitchFamily="34" charset="0"/>
                          <a:cs typeface="Calibri" panose="020F0502020204030204" pitchFamily="34" charset="0"/>
                        </a:rPr>
                        <a:t>All-site</a:t>
                      </a:r>
                    </a:p>
                  </a:txBody>
                  <a:tcPr marT="45670" marB="45670"/>
                </a:tc>
                <a:tc>
                  <a:txBody>
                    <a:bodyPr/>
                    <a:lstStyle/>
                    <a:p>
                      <a:pPr algn="ctr"/>
                      <a:r>
                        <a:rPr lang="en-US" sz="1800" b="0">
                          <a:solidFill>
                            <a:schemeClr val="tx1"/>
                          </a:solidFill>
                          <a:latin typeface="Calibri" panose="020F0502020204030204" pitchFamily="34" charset="0"/>
                          <a:cs typeface="Calibri" panose="020F0502020204030204" pitchFamily="34" charset="0"/>
                        </a:rPr>
                        <a:t>Higher</a:t>
                      </a:r>
                    </a:p>
                  </a:txBody>
                  <a:tcPr marT="45670" marB="45670" anchor="ctr"/>
                </a:tc>
                <a:tc>
                  <a:txBody>
                    <a:bodyPr/>
                    <a:lstStyle/>
                    <a:p>
                      <a:pPr algn="ctr"/>
                      <a:r>
                        <a:rPr lang="en-US" sz="1800" b="0">
                          <a:solidFill>
                            <a:schemeClr val="tx1"/>
                          </a:solidFill>
                          <a:latin typeface="Calibri" panose="020F0502020204030204" pitchFamily="34" charset="0"/>
                          <a:cs typeface="Calibri" panose="020F0502020204030204" pitchFamily="34" charset="0"/>
                        </a:rPr>
                        <a:t>*</a:t>
                      </a:r>
                    </a:p>
                  </a:txBody>
                  <a:tcPr marT="45670" marB="45670" anchor="ctr"/>
                </a:tc>
                <a:extLst>
                  <a:ext uri="{0D108BD9-81ED-4DB2-BD59-A6C34878D82A}">
                    <a16:rowId xmlns:a16="http://schemas.microsoft.com/office/drawing/2014/main" val="1088313904"/>
                  </a:ext>
                </a:extLst>
              </a:tr>
              <a:tr h="316102">
                <a:tc>
                  <a:txBody>
                    <a:bodyPr/>
                    <a:lstStyle/>
                    <a:p>
                      <a:pPr algn="ctr"/>
                      <a:r>
                        <a:rPr lang="en-US" sz="1800" b="0">
                          <a:latin typeface="Calibri" panose="020F0502020204030204" pitchFamily="34" charset="0"/>
                          <a:cs typeface="Calibri" panose="020F0502020204030204" pitchFamily="34" charset="0"/>
                        </a:rPr>
                        <a:t>Stomach</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Higher</a:t>
                      </a:r>
                    </a:p>
                  </a:txBody>
                  <a:tcPr marT="45670" marB="45670" anchor="ctr"/>
                </a:tc>
                <a:extLst>
                  <a:ext uri="{0D108BD9-81ED-4DB2-BD59-A6C34878D82A}">
                    <a16:rowId xmlns:a16="http://schemas.microsoft.com/office/drawing/2014/main" val="3431082006"/>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 Liver and Intrahepatic Bile Duct</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1047325091"/>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 Pancreas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2965282915"/>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Myeloma</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670125938"/>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Female breast</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2590292192"/>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Uterus</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2497640777"/>
                  </a:ext>
                </a:extLst>
              </a:tr>
              <a:tr h="316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cs typeface="Calibri" panose="020F0502020204030204" pitchFamily="34" charset="0"/>
                        </a:rPr>
                        <a:t>Prostate</a:t>
                      </a:r>
                    </a:p>
                  </a:txBody>
                  <a:tcPr marT="45670" marB="456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Higher</a:t>
                      </a:r>
                    </a:p>
                  </a:txBody>
                  <a:tcPr marT="45670" marB="456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txBody>
                  <a:tcPr marT="45670" marB="45670" anchor="ctr"/>
                </a:tc>
                <a:extLst>
                  <a:ext uri="{0D108BD9-81ED-4DB2-BD59-A6C34878D82A}">
                    <a16:rowId xmlns:a16="http://schemas.microsoft.com/office/drawing/2014/main" val="522274989"/>
                  </a:ext>
                </a:extLst>
              </a:tr>
            </a:tbl>
          </a:graphicData>
        </a:graphic>
      </p:graphicFrame>
      <p:sp>
        <p:nvSpPr>
          <p:cNvPr id="3" name="TextBox 2">
            <a:extLst>
              <a:ext uri="{FF2B5EF4-FFF2-40B4-BE49-F238E27FC236}">
                <a16:creationId xmlns:a16="http://schemas.microsoft.com/office/drawing/2014/main" id="{867B7BA2-D4FC-909E-CC4C-8A9280A4E855}"/>
              </a:ext>
            </a:extLst>
          </p:cNvPr>
          <p:cNvSpPr txBox="1"/>
          <p:nvPr/>
        </p:nvSpPr>
        <p:spPr>
          <a:xfrm>
            <a:off x="1158874" y="5810396"/>
            <a:ext cx="4572000" cy="646331"/>
          </a:xfrm>
          <a:prstGeom prst="rect">
            <a:avLst/>
          </a:prstGeom>
          <a:noFill/>
        </p:spPr>
        <p:txBody>
          <a:bodyPr wrap="square">
            <a:spAutoFit/>
          </a:bodyPr>
          <a:lstStyle/>
          <a:p>
            <a:pPr eaLnBrk="1" fontAlgn="auto" hangingPunct="1">
              <a:spcBef>
                <a:spcPts val="0"/>
              </a:spcBef>
              <a:spcAft>
                <a:spcPts val="0"/>
              </a:spcAft>
              <a:defRPr/>
            </a:pPr>
            <a:r>
              <a:rPr lang="en-US" sz="1800" i="1" dirty="0">
                <a:solidFill>
                  <a:schemeClr val="bg1"/>
                </a:solidFill>
                <a:latin typeface="Calibri" panose="020F0502020204030204" pitchFamily="34" charset="0"/>
                <a:cs typeface="Calibri" panose="020F0502020204030204" pitchFamily="34" charset="0"/>
              </a:rPr>
              <a:t>*n</a:t>
            </a:r>
            <a:r>
              <a:rPr lang="en-US"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 statistically significant difference</a:t>
            </a:r>
            <a:endParaRPr lang="en-US"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sz="1800" i="1" dirty="0">
                <a:solidFill>
                  <a:schemeClr val="bg1"/>
                </a:solidFill>
                <a:latin typeface="Calibri" panose="020F0502020204030204" pitchFamily="34" charset="0"/>
                <a:ea typeface="Calibri" panose="020F0502020204030204" pitchFamily="34" charset="0"/>
                <a:cs typeface="Calibri" panose="020F0502020204030204" pitchFamily="34" charset="0"/>
              </a:rPr>
              <a:t>Non-Hispanic White is the reference group</a:t>
            </a:r>
            <a:endParaRPr lang="en-US" sz="1800" i="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712F7D7-D7D3-3ED4-FC0E-2831720E78D3}"/>
              </a:ext>
            </a:extLst>
          </p:cNvPr>
          <p:cNvSpPr txBox="1"/>
          <p:nvPr/>
        </p:nvSpPr>
        <p:spPr>
          <a:xfrm>
            <a:off x="466517" y="6495221"/>
            <a:ext cx="8358395"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61230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EC21-38C0-4F1D-808A-E8CFEA6F2E81}"/>
              </a:ext>
            </a:extLst>
          </p:cNvPr>
          <p:cNvSpPr>
            <a:spLocks noGrp="1"/>
          </p:cNvSpPr>
          <p:nvPr>
            <p:ph type="title"/>
          </p:nvPr>
        </p:nvSpPr>
        <p:spPr>
          <a:xfrm>
            <a:off x="0" y="549275"/>
            <a:ext cx="9144000" cy="365125"/>
          </a:xfrm>
        </p:spPr>
        <p:txBody>
          <a:bodyPr anchor="ctr">
            <a:noAutofit/>
          </a:bodyPr>
          <a:lstStyle/>
          <a:p>
            <a:pPr eaLnBrk="1" fontAlgn="auto" hangingPunct="1">
              <a:lnSpc>
                <a:spcPts val="3000"/>
              </a:lnSpc>
              <a:spcAft>
                <a:spcPts val="0"/>
              </a:spcAft>
              <a:defRPr/>
            </a:pPr>
            <a:r>
              <a:rPr lang="en-US" altLang="en-US" sz="2800" b="1" dirty="0">
                <a:solidFill>
                  <a:schemeClr val="bg1"/>
                </a:solidFill>
                <a:effectLst/>
                <a:latin typeface="Calibri" panose="020F0502020204030204" pitchFamily="34" charset="0"/>
                <a:cs typeface="Calibri" panose="020F0502020204030204" pitchFamily="34" charset="0"/>
              </a:rPr>
              <a:t>Behavioral Risk Factor Survey (BRFS)                                                     Cancer Screening Utilization, Delaware, 2024</a:t>
            </a:r>
            <a:br>
              <a:rPr lang="en-US" altLang="en-US" sz="2400" dirty="0">
                <a:solidFill>
                  <a:schemeClr val="bg1"/>
                </a:solidFill>
                <a:effectLst/>
                <a:latin typeface="Calibri" panose="020F0502020204030204" pitchFamily="34" charset="0"/>
                <a:cs typeface="Calibri" panose="020F0502020204030204" pitchFamily="34" charset="0"/>
              </a:rPr>
            </a:br>
            <a:endParaRPr lang="en-US" sz="2400" dirty="0">
              <a:solidFill>
                <a:schemeClr val="bg1"/>
              </a:solidFill>
              <a:effectLst/>
              <a:latin typeface="Calibri" panose="020F0502020204030204" pitchFamily="34" charset="0"/>
              <a:cs typeface="Calibri" panose="020F0502020204030204" pitchFamily="34" charset="0"/>
            </a:endParaRPr>
          </a:p>
        </p:txBody>
      </p:sp>
      <p:sp>
        <p:nvSpPr>
          <p:cNvPr id="56324" name="Slide Number Placeholder 4">
            <a:extLst>
              <a:ext uri="{FF2B5EF4-FFF2-40B4-BE49-F238E27FC236}">
                <a16:creationId xmlns:a16="http://schemas.microsoft.com/office/drawing/2014/main" id="{93BD9956-3349-4FDE-A5D4-4B0CF17D82BA}"/>
              </a:ext>
            </a:extLst>
          </p:cNvPr>
          <p:cNvSpPr>
            <a:spLocks noGrp="1"/>
          </p:cNvSpPr>
          <p:nvPr>
            <p:ph type="sldNum" sz="quarter" idx="11"/>
          </p:nvPr>
        </p:nvSpPr>
        <p:spPr bwMode="auto">
          <a:xfrm>
            <a:off x="8569486" y="6462974"/>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CE42F65-45FB-4439-AE76-BF9CC2D66066}" type="slidenum">
              <a:rPr lang="en-US" altLang="en-US" sz="1000" smtClean="0">
                <a:solidFill>
                  <a:srgbClr val="F2F2F2"/>
                </a:solidFill>
              </a:rPr>
              <a:pPr>
                <a:spcBef>
                  <a:spcPct val="0"/>
                </a:spcBef>
                <a:buFontTx/>
                <a:buNone/>
              </a:pPr>
              <a:t>43</a:t>
            </a:fld>
            <a:endParaRPr lang="en-US" altLang="en-US" sz="1000">
              <a:solidFill>
                <a:srgbClr val="F2F2F2"/>
              </a:solidFill>
            </a:endParaRPr>
          </a:p>
        </p:txBody>
      </p:sp>
      <p:graphicFrame>
        <p:nvGraphicFramePr>
          <p:cNvPr id="3" name="Diagram 2">
            <a:extLst>
              <a:ext uri="{FF2B5EF4-FFF2-40B4-BE49-F238E27FC236}">
                <a16:creationId xmlns:a16="http://schemas.microsoft.com/office/drawing/2014/main" id="{64E631CE-5DE7-A187-E811-09E1570E7D79}"/>
              </a:ext>
            </a:extLst>
          </p:cNvPr>
          <p:cNvGraphicFramePr/>
          <p:nvPr>
            <p:extLst>
              <p:ext uri="{D42A27DB-BD31-4B8C-83A1-F6EECF244321}">
                <p14:modId xmlns:p14="http://schemas.microsoft.com/office/powerpoint/2010/main" val="1692247388"/>
              </p:ext>
            </p:extLst>
          </p:nvPr>
        </p:nvGraphicFramePr>
        <p:xfrm>
          <a:off x="784386" y="1297249"/>
          <a:ext cx="7772400" cy="516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8F1930B-777A-9AAE-F244-1C2A0D5D04FB}"/>
              </a:ext>
            </a:extLst>
          </p:cNvPr>
          <p:cNvSpPr txBox="1"/>
          <p:nvPr/>
        </p:nvSpPr>
        <p:spPr>
          <a:xfrm>
            <a:off x="649356" y="6522425"/>
            <a:ext cx="8627165"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3259-F92D-6198-26FE-D46AC9F85A00}"/>
              </a:ext>
            </a:extLst>
          </p:cNvPr>
          <p:cNvSpPr>
            <a:spLocks noGrp="1"/>
          </p:cNvSpPr>
          <p:nvPr>
            <p:ph type="title"/>
          </p:nvPr>
        </p:nvSpPr>
        <p:spPr>
          <a:xfrm>
            <a:off x="-38100" y="174625"/>
            <a:ext cx="9144000" cy="838200"/>
          </a:xfrm>
        </p:spPr>
        <p:txBody>
          <a:bodyPr/>
          <a:lstStyle/>
          <a:p>
            <a:pPr>
              <a:lnSpc>
                <a:spcPts val="3100"/>
              </a:lnSpc>
            </a:pPr>
            <a:r>
              <a:rPr lang="en-US" altLang="en-US" sz="2800" b="1" dirty="0">
                <a:solidFill>
                  <a:schemeClr val="bg1"/>
                </a:solidFill>
                <a:effectLst/>
                <a:latin typeface="Calibri" panose="020F0502020204030204" pitchFamily="34" charset="0"/>
                <a:cs typeface="Calibri" panose="020F0502020204030204" pitchFamily="34" charset="0"/>
              </a:rPr>
              <a:t>Behavioral Risk Factor Survey (BRFS)                                                     Cancer Screening Data, Delaware, 2024 </a:t>
            </a:r>
            <a:r>
              <a:rPr lang="en-US" altLang="en-US" sz="2400" b="1" dirty="0">
                <a:solidFill>
                  <a:schemeClr val="bg1"/>
                </a:solidFill>
                <a:effectLst/>
                <a:latin typeface="Calibri" panose="020F0502020204030204" pitchFamily="34" charset="0"/>
                <a:cs typeface="Calibri" panose="020F0502020204030204" pitchFamily="34" charset="0"/>
              </a:rPr>
              <a:t>(continued)</a:t>
            </a:r>
            <a:endParaRPr lang="en-US" sz="2400" dirty="0">
              <a:solidFill>
                <a:schemeClr val="bg1"/>
              </a:solidFill>
            </a:endParaRPr>
          </a:p>
        </p:txBody>
      </p:sp>
      <p:sp>
        <p:nvSpPr>
          <p:cNvPr id="4" name="Slide Number Placeholder 3">
            <a:extLst>
              <a:ext uri="{FF2B5EF4-FFF2-40B4-BE49-F238E27FC236}">
                <a16:creationId xmlns:a16="http://schemas.microsoft.com/office/drawing/2014/main" id="{47186215-CC25-E010-E7FB-4D01338AA4D2}"/>
              </a:ext>
            </a:extLst>
          </p:cNvPr>
          <p:cNvSpPr>
            <a:spLocks noGrp="1"/>
          </p:cNvSpPr>
          <p:nvPr>
            <p:ph type="sldNum" sz="quarter" idx="11"/>
          </p:nvPr>
        </p:nvSpPr>
        <p:spPr/>
        <p:txBody>
          <a:bodyPr/>
          <a:lstStyle/>
          <a:p>
            <a:fld id="{34C6D080-CAAC-498B-A227-469DFE20E6B1}" type="slidenum">
              <a:rPr lang="en-US" altLang="en-US" smtClean="0"/>
              <a:pPr/>
              <a:t>44</a:t>
            </a:fld>
            <a:endParaRPr lang="en-US" altLang="en-US"/>
          </a:p>
        </p:txBody>
      </p:sp>
      <p:graphicFrame>
        <p:nvGraphicFramePr>
          <p:cNvPr id="5" name="Diagram 4">
            <a:extLst>
              <a:ext uri="{FF2B5EF4-FFF2-40B4-BE49-F238E27FC236}">
                <a16:creationId xmlns:a16="http://schemas.microsoft.com/office/drawing/2014/main" id="{07ED1383-981C-BD55-455F-6863F5754506}"/>
              </a:ext>
            </a:extLst>
          </p:cNvPr>
          <p:cNvGraphicFramePr/>
          <p:nvPr>
            <p:extLst>
              <p:ext uri="{D42A27DB-BD31-4B8C-83A1-F6EECF244321}">
                <p14:modId xmlns:p14="http://schemas.microsoft.com/office/powerpoint/2010/main" val="4200555419"/>
              </p:ext>
            </p:extLst>
          </p:nvPr>
        </p:nvGraphicFramePr>
        <p:xfrm>
          <a:off x="609600" y="1219200"/>
          <a:ext cx="8153400" cy="513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FD7837A-EA50-92DB-B09B-CFF385B7B87F}"/>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69923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C29B-F31A-4150-80BA-2D7DD00A879C}"/>
              </a:ext>
            </a:extLst>
          </p:cNvPr>
          <p:cNvSpPr>
            <a:spLocks noGrp="1"/>
          </p:cNvSpPr>
          <p:nvPr>
            <p:ph type="title"/>
          </p:nvPr>
        </p:nvSpPr>
        <p:spPr>
          <a:xfrm>
            <a:off x="0" y="38100"/>
            <a:ext cx="9144000" cy="631825"/>
          </a:xfrm>
        </p:spPr>
        <p:txBody>
          <a:bodyPr anchor="ctr">
            <a:noAutofit/>
          </a:bodyPr>
          <a:lstStyle/>
          <a:p>
            <a:pPr eaLnBrk="1" fontAlgn="auto" hangingPunct="1">
              <a:spcAft>
                <a:spcPts val="0"/>
              </a:spcAft>
              <a:defRPr/>
            </a:pPr>
            <a:r>
              <a:rPr lang="en-US" sz="36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Prevention</a:t>
            </a:r>
          </a:p>
        </p:txBody>
      </p:sp>
      <p:sp>
        <p:nvSpPr>
          <p:cNvPr id="3" name="Content Placeholder 2">
            <a:extLst>
              <a:ext uri="{FF2B5EF4-FFF2-40B4-BE49-F238E27FC236}">
                <a16:creationId xmlns:a16="http://schemas.microsoft.com/office/drawing/2014/main" id="{564AC517-EC5C-4DEE-A125-E0CE8EC42EF5}"/>
              </a:ext>
            </a:extLst>
          </p:cNvPr>
          <p:cNvSpPr>
            <a:spLocks noGrp="1"/>
          </p:cNvSpPr>
          <p:nvPr>
            <p:ph idx="1"/>
          </p:nvPr>
        </p:nvSpPr>
        <p:spPr>
          <a:xfrm>
            <a:off x="301625" y="769143"/>
            <a:ext cx="8915400" cy="769938"/>
          </a:xfrm>
        </p:spPr>
        <p:txBody>
          <a:bodyPr rtlCol="0">
            <a:normAutofit/>
          </a:bodyPr>
          <a:lstStyle/>
          <a:p>
            <a:pPr marL="0" indent="0" eaLnBrk="1" fontAlgn="auto" hangingPunct="1">
              <a:spcAft>
                <a:spcPts val="0"/>
              </a:spcAft>
              <a:buNone/>
              <a:defRPr/>
            </a:pPr>
            <a:r>
              <a:rPr lang="en-US" altLang="en-US" sz="2500">
                <a:solidFill>
                  <a:schemeClr val="bg1"/>
                </a:solidFill>
                <a:latin typeface="Calibri" panose="020F0502020204030204" pitchFamily="34" charset="0"/>
                <a:cs typeface="Calibri" panose="020F0502020204030204" pitchFamily="34" charset="0"/>
              </a:rPr>
              <a:t>Risk factors according to the Behavioral Risk Factor Survey (BRFS):</a:t>
            </a:r>
          </a:p>
          <a:p>
            <a:pPr marL="0" indent="0" eaLnBrk="1" hangingPunct="1">
              <a:buNone/>
            </a:pPr>
            <a:endParaRPr lang="en-US">
              <a:solidFill>
                <a:schemeClr val="bg1"/>
              </a:solidFill>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endParaRPr lang="en-US">
              <a:solidFill>
                <a:schemeClr val="tx1"/>
              </a:solidFill>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endParaRPr lang="en-US">
              <a:solidFill>
                <a:schemeClr val="tx1"/>
              </a:solidFill>
              <a:latin typeface="Calibri" panose="020F0502020204030204" pitchFamily="34" charset="0"/>
              <a:cs typeface="Calibri" panose="020F0502020204030204" pitchFamily="34" charset="0"/>
            </a:endParaRPr>
          </a:p>
        </p:txBody>
      </p:sp>
      <p:sp>
        <p:nvSpPr>
          <p:cNvPr id="58372" name="Slide Number Placeholder 4">
            <a:extLst>
              <a:ext uri="{FF2B5EF4-FFF2-40B4-BE49-F238E27FC236}">
                <a16:creationId xmlns:a16="http://schemas.microsoft.com/office/drawing/2014/main" id="{FC2F3E8B-4758-4116-8C6F-B63D00FF0DD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32FB8256-334B-4AF8-8D36-9833395748B6}" type="slidenum">
              <a:rPr lang="en-US" altLang="en-US" sz="1000" smtClean="0">
                <a:solidFill>
                  <a:srgbClr val="F2F2F2"/>
                </a:solidFill>
              </a:rPr>
              <a:pPr>
                <a:spcBef>
                  <a:spcPct val="0"/>
                </a:spcBef>
                <a:buFontTx/>
                <a:buNone/>
              </a:pPr>
              <a:t>45</a:t>
            </a:fld>
            <a:endParaRPr lang="en-US" altLang="en-US" sz="1000">
              <a:solidFill>
                <a:srgbClr val="F2F2F2"/>
              </a:solidFill>
            </a:endParaRPr>
          </a:p>
        </p:txBody>
      </p:sp>
      <p:graphicFrame>
        <p:nvGraphicFramePr>
          <p:cNvPr id="4" name="Diagram 3">
            <a:extLst>
              <a:ext uri="{FF2B5EF4-FFF2-40B4-BE49-F238E27FC236}">
                <a16:creationId xmlns:a16="http://schemas.microsoft.com/office/drawing/2014/main" id="{8940EEE8-FC92-4333-E362-295D212D285B}"/>
              </a:ext>
            </a:extLst>
          </p:cNvPr>
          <p:cNvGraphicFramePr/>
          <p:nvPr>
            <p:extLst>
              <p:ext uri="{D42A27DB-BD31-4B8C-83A1-F6EECF244321}">
                <p14:modId xmlns:p14="http://schemas.microsoft.com/office/powerpoint/2010/main" val="2058447103"/>
              </p:ext>
            </p:extLst>
          </p:nvPr>
        </p:nvGraphicFramePr>
        <p:xfrm>
          <a:off x="301625" y="1638300"/>
          <a:ext cx="8651875"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Alternate Process 6">
            <a:extLst>
              <a:ext uri="{FF2B5EF4-FFF2-40B4-BE49-F238E27FC236}">
                <a16:creationId xmlns:a16="http://schemas.microsoft.com/office/drawing/2014/main" id="{CB745F0C-3FFA-8D49-19AB-8CBAB32C9235}"/>
              </a:ext>
            </a:extLst>
          </p:cNvPr>
          <p:cNvSpPr/>
          <p:nvPr/>
        </p:nvSpPr>
        <p:spPr>
          <a:xfrm>
            <a:off x="457200" y="1539081"/>
            <a:ext cx="3416301" cy="838200"/>
          </a:xfrm>
          <a:prstGeom prst="flowChartAlternateProcess">
            <a:avLst/>
          </a:prstGeom>
          <a:solidFill>
            <a:schemeClr val="bg1"/>
          </a:solidFill>
          <a:ln w="57150">
            <a:solidFill>
              <a:schemeClr val="tx2">
                <a:lumMod val="40000"/>
                <a:lumOff val="6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rade Gothic Next HvyCd" panose="020B0906040303020004" pitchFamily="34" charset="0"/>
              </a:rPr>
              <a:t>Tobacco Use:  leading               risk factor</a:t>
            </a:r>
          </a:p>
        </p:txBody>
      </p:sp>
      <p:sp>
        <p:nvSpPr>
          <p:cNvPr id="8" name="Flowchart: Alternate Process 7">
            <a:extLst>
              <a:ext uri="{FF2B5EF4-FFF2-40B4-BE49-F238E27FC236}">
                <a16:creationId xmlns:a16="http://schemas.microsoft.com/office/drawing/2014/main" id="{E80D41E5-974E-9609-E1B1-503C59BF09F7}"/>
              </a:ext>
            </a:extLst>
          </p:cNvPr>
          <p:cNvSpPr/>
          <p:nvPr/>
        </p:nvSpPr>
        <p:spPr>
          <a:xfrm>
            <a:off x="5283201" y="1511300"/>
            <a:ext cx="2590800" cy="838200"/>
          </a:xfrm>
          <a:prstGeom prst="flowChartAlternateProcess">
            <a:avLst/>
          </a:prstGeom>
          <a:solidFill>
            <a:schemeClr val="bg1"/>
          </a:solidFill>
          <a:ln w="57150">
            <a:solidFill>
              <a:schemeClr val="tx2">
                <a:lumMod val="40000"/>
                <a:lumOff val="6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outerShdw blurRad="50800" dist="38100" dir="5400000" algn="t" rotWithShape="0">
                    <a:prstClr val="black">
                      <a:alpha val="40000"/>
                    </a:prstClr>
                  </a:outerShdw>
                </a:effectLst>
                <a:latin typeface="Trade Gothic Next HvyCd" panose="020B0906040303020004" pitchFamily="34" charset="0"/>
              </a:rPr>
              <a:t>Overweight/Obesity</a:t>
            </a:r>
          </a:p>
        </p:txBody>
      </p:sp>
      <p:sp>
        <p:nvSpPr>
          <p:cNvPr id="5" name="TextBox 4">
            <a:extLst>
              <a:ext uri="{FF2B5EF4-FFF2-40B4-BE49-F238E27FC236}">
                <a16:creationId xmlns:a16="http://schemas.microsoft.com/office/drawing/2014/main" id="{4673EDDE-57F1-A3E7-23B1-0D3745BD7E39}"/>
              </a:ext>
            </a:extLst>
          </p:cNvPr>
          <p:cNvSpPr txBox="1"/>
          <p:nvPr/>
        </p:nvSpPr>
        <p:spPr>
          <a:xfrm>
            <a:off x="567773" y="6358235"/>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CD3A33-41FC-E6D1-0D87-A9110845D319}"/>
              </a:ext>
            </a:extLst>
          </p:cNvPr>
          <p:cNvSpPr>
            <a:spLocks noGrp="1"/>
          </p:cNvSpPr>
          <p:nvPr>
            <p:ph type="sldNum" sz="quarter" idx="11"/>
          </p:nvPr>
        </p:nvSpPr>
        <p:spPr/>
        <p:txBody>
          <a:bodyPr/>
          <a:lstStyle/>
          <a:p>
            <a:fld id="{34C6D080-CAAC-498B-A227-469DFE20E6B1}" type="slidenum">
              <a:rPr lang="en-US" altLang="en-US" smtClean="0"/>
              <a:pPr/>
              <a:t>46</a:t>
            </a:fld>
            <a:endParaRPr lang="en-US" altLang="en-US"/>
          </a:p>
        </p:txBody>
      </p:sp>
      <p:sp>
        <p:nvSpPr>
          <p:cNvPr id="5" name="Title 1">
            <a:extLst>
              <a:ext uri="{FF2B5EF4-FFF2-40B4-BE49-F238E27FC236}">
                <a16:creationId xmlns:a16="http://schemas.microsoft.com/office/drawing/2014/main" id="{E091EC4A-C632-ED6D-90BC-0CA584244F09}"/>
              </a:ext>
            </a:extLst>
          </p:cNvPr>
          <p:cNvSpPr txBox="1">
            <a:spLocks/>
          </p:cNvSpPr>
          <p:nvPr/>
        </p:nvSpPr>
        <p:spPr>
          <a:xfrm>
            <a:off x="0" y="157278"/>
            <a:ext cx="9144000" cy="631825"/>
          </a:xfrm>
          <a:prstGeom prst="rect">
            <a:avLst/>
          </a:prstGeom>
        </p:spPr>
        <p:txBody>
          <a:bodyPr vert="horz" lIns="91440" tIns="45720" rIns="91440" bIns="45720" rtlCol="0" anchor="ctr">
            <a:noAutofit/>
          </a:bodyPr>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defRPr>
            </a:lvl9pPr>
          </a:lstStyle>
          <a:p>
            <a:pPr eaLnBrk="1" fontAlgn="auto" hangingPunct="1">
              <a:spcAft>
                <a:spcPts val="0"/>
              </a:spcAft>
              <a:defRPr/>
            </a:pPr>
            <a:r>
              <a:rPr lang="en-US" sz="36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Prevention </a:t>
            </a:r>
            <a:r>
              <a:rPr lang="en-US" sz="2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(continued)</a:t>
            </a:r>
          </a:p>
        </p:txBody>
      </p:sp>
      <p:graphicFrame>
        <p:nvGraphicFramePr>
          <p:cNvPr id="6" name="Diagram 5">
            <a:extLst>
              <a:ext uri="{FF2B5EF4-FFF2-40B4-BE49-F238E27FC236}">
                <a16:creationId xmlns:a16="http://schemas.microsoft.com/office/drawing/2014/main" id="{2DB5C9B2-465F-944D-B024-24E446E8C595}"/>
              </a:ext>
            </a:extLst>
          </p:cNvPr>
          <p:cNvGraphicFramePr/>
          <p:nvPr>
            <p:extLst>
              <p:ext uri="{D42A27DB-BD31-4B8C-83A1-F6EECF244321}">
                <p14:modId xmlns:p14="http://schemas.microsoft.com/office/powerpoint/2010/main" val="1006825403"/>
              </p:ext>
            </p:extLst>
          </p:nvPr>
        </p:nvGraphicFramePr>
        <p:xfrm>
          <a:off x="34925" y="1822450"/>
          <a:ext cx="86518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F2DFA6E-E856-A412-7D1B-761F48800220}"/>
              </a:ext>
            </a:extLst>
          </p:cNvPr>
          <p:cNvSpPr txBox="1"/>
          <p:nvPr/>
        </p:nvSpPr>
        <p:spPr>
          <a:xfrm>
            <a:off x="246062" y="986143"/>
            <a:ext cx="8651875" cy="477054"/>
          </a:xfrm>
          <a:prstGeom prst="rect">
            <a:avLst/>
          </a:prstGeom>
          <a:noFill/>
        </p:spPr>
        <p:txBody>
          <a:bodyPr wrap="square" rtlCol="0">
            <a:spAutoFit/>
          </a:bodyPr>
          <a:lstStyle/>
          <a:p>
            <a:r>
              <a:rPr lang="en-US" sz="2500">
                <a:solidFill>
                  <a:schemeClr val="bg1"/>
                </a:solidFill>
                <a:latin typeface="Calibri" panose="020F0502020204030204" pitchFamily="34" charset="0"/>
                <a:ea typeface="Calibri" panose="020F0502020204030204" pitchFamily="34" charset="0"/>
                <a:cs typeface="Calibri" panose="020F0502020204030204" pitchFamily="34" charset="0"/>
              </a:rPr>
              <a:t>Risk factors according to the Behavioral Risk Factor Survey (BRFS):  </a:t>
            </a:r>
          </a:p>
        </p:txBody>
      </p:sp>
      <p:sp>
        <p:nvSpPr>
          <p:cNvPr id="11" name="Flowchart: Alternate Process 10">
            <a:extLst>
              <a:ext uri="{FF2B5EF4-FFF2-40B4-BE49-F238E27FC236}">
                <a16:creationId xmlns:a16="http://schemas.microsoft.com/office/drawing/2014/main" id="{254AB3B4-3236-7C23-DC98-68B8AC144DA4}"/>
              </a:ext>
            </a:extLst>
          </p:cNvPr>
          <p:cNvSpPr/>
          <p:nvPr/>
        </p:nvSpPr>
        <p:spPr>
          <a:xfrm>
            <a:off x="457200" y="1953783"/>
            <a:ext cx="2743200" cy="838200"/>
          </a:xfrm>
          <a:prstGeom prst="flowChartAlternateProcess">
            <a:avLst/>
          </a:prstGeom>
          <a:solidFill>
            <a:schemeClr val="bg1"/>
          </a:solidFill>
          <a:ln w="57150">
            <a:solidFill>
              <a:schemeClr val="tx2">
                <a:lumMod val="40000"/>
                <a:lumOff val="6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rade Gothic Next HvyCd" panose="020B0906040303020004" pitchFamily="34" charset="0"/>
              </a:rPr>
              <a:t>Physical Activity</a:t>
            </a:r>
          </a:p>
        </p:txBody>
      </p:sp>
      <p:sp>
        <p:nvSpPr>
          <p:cNvPr id="12" name="Flowchart: Alternate Process 11">
            <a:extLst>
              <a:ext uri="{FF2B5EF4-FFF2-40B4-BE49-F238E27FC236}">
                <a16:creationId xmlns:a16="http://schemas.microsoft.com/office/drawing/2014/main" id="{4301E598-29FB-A62B-F906-452140D65824}"/>
              </a:ext>
            </a:extLst>
          </p:cNvPr>
          <p:cNvSpPr/>
          <p:nvPr/>
        </p:nvSpPr>
        <p:spPr>
          <a:xfrm>
            <a:off x="4762500" y="1978379"/>
            <a:ext cx="2755900" cy="838200"/>
          </a:xfrm>
          <a:prstGeom prst="flowChartAlternateProcess">
            <a:avLst/>
          </a:prstGeom>
          <a:solidFill>
            <a:schemeClr val="bg1"/>
          </a:solidFill>
          <a:ln w="57150">
            <a:solidFill>
              <a:schemeClr val="tx2">
                <a:lumMod val="40000"/>
                <a:lumOff val="6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rade Gothic Next HvyCd" panose="020B0906040303020004" pitchFamily="34" charset="0"/>
              </a:rPr>
              <a:t>Dietary Fruits                          and Vegetables</a:t>
            </a:r>
          </a:p>
        </p:txBody>
      </p:sp>
      <p:sp>
        <p:nvSpPr>
          <p:cNvPr id="2" name="TextBox 1">
            <a:extLst>
              <a:ext uri="{FF2B5EF4-FFF2-40B4-BE49-F238E27FC236}">
                <a16:creationId xmlns:a16="http://schemas.microsoft.com/office/drawing/2014/main" id="{4D3B7427-51BF-FF37-BD47-4D447C68CE35}"/>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855894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79DE-B499-A96E-FA32-FAC4E937851A}"/>
              </a:ext>
            </a:extLst>
          </p:cNvPr>
          <p:cNvSpPr>
            <a:spLocks noGrp="1"/>
          </p:cNvSpPr>
          <p:nvPr>
            <p:ph type="title"/>
          </p:nvPr>
        </p:nvSpPr>
        <p:spPr>
          <a:xfrm>
            <a:off x="0" y="168275"/>
            <a:ext cx="9144000" cy="593725"/>
          </a:xfrm>
        </p:spPr>
        <p:txBody>
          <a:bodyPr/>
          <a:lstStyle/>
          <a:p>
            <a:r>
              <a:rPr lang="en-US"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Key Takeaways</a:t>
            </a:r>
          </a:p>
        </p:txBody>
      </p:sp>
      <p:sp>
        <p:nvSpPr>
          <p:cNvPr id="3" name="Content Placeholder 2">
            <a:extLst>
              <a:ext uri="{FF2B5EF4-FFF2-40B4-BE49-F238E27FC236}">
                <a16:creationId xmlns:a16="http://schemas.microsoft.com/office/drawing/2014/main" id="{B3B5F17E-2F86-9C73-F94D-870E7FBADCBD}"/>
              </a:ext>
            </a:extLst>
          </p:cNvPr>
          <p:cNvSpPr>
            <a:spLocks noGrp="1"/>
          </p:cNvSpPr>
          <p:nvPr>
            <p:ph idx="1"/>
          </p:nvPr>
        </p:nvSpPr>
        <p:spPr>
          <a:xfrm>
            <a:off x="495300" y="1001712"/>
            <a:ext cx="7962900" cy="5181600"/>
          </a:xfrm>
        </p:spPr>
        <p:txBody>
          <a:bodyPr/>
          <a:lstStyle/>
          <a:p>
            <a:pPr marL="0" marR="0" lvl="0" indent="0">
              <a:spcBef>
                <a:spcPts val="0"/>
              </a:spcBef>
              <a:spcAft>
                <a:spcPts val="0"/>
              </a:spcAft>
              <a:buNone/>
            </a:pP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the period of 2018-2022:</a:t>
            </a:r>
          </a:p>
          <a:p>
            <a:pPr marL="342900" marR="0" lvl="0" indent="-342900">
              <a:spcBef>
                <a:spcPts val="0"/>
              </a:spcBef>
              <a:spcAft>
                <a:spcPts val="0"/>
              </a:spcAft>
              <a:buFont typeface="Symbol" panose="05050102010706020507" pitchFamily="18"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Delaware remains higher than the U.S. all-site cancer incidence rate and currently ranks 14th among the states for highest all-site cancer incidence.</a:t>
            </a:r>
          </a:p>
          <a:p>
            <a:pPr marL="457200" marR="0" indent="-347472">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Delaware has higher lung cancer and breast cancer mortality rates compared to the U.S.</a:t>
            </a:r>
          </a:p>
          <a:p>
            <a:pPr marL="457200" marR="0" indent="-347472">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347472">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Non-Hispanic Black Delawareans have disproportionately higher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age-adjusted mortality rates for female</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breast and prostate cancers compared to Non-Hispanic White Delawareans.</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AAADC8D-CA5A-E0D9-36B3-6B70AD457C3B}"/>
              </a:ext>
            </a:extLst>
          </p:cNvPr>
          <p:cNvSpPr>
            <a:spLocks noGrp="1"/>
          </p:cNvSpPr>
          <p:nvPr>
            <p:ph type="sldNum" sz="quarter" idx="11"/>
          </p:nvPr>
        </p:nvSpPr>
        <p:spPr/>
        <p:txBody>
          <a:bodyPr/>
          <a:lstStyle/>
          <a:p>
            <a:fld id="{9E1DD215-B173-4CC3-A1D8-92C1862252E2}" type="slidenum">
              <a:rPr lang="en-US" altLang="en-US" smtClean="0"/>
              <a:pPr/>
              <a:t>47</a:t>
            </a:fld>
            <a:endParaRPr lang="en-US" altLang="en-US"/>
          </a:p>
        </p:txBody>
      </p:sp>
      <p:sp>
        <p:nvSpPr>
          <p:cNvPr id="5" name="TextBox 4">
            <a:extLst>
              <a:ext uri="{FF2B5EF4-FFF2-40B4-BE49-F238E27FC236}">
                <a16:creationId xmlns:a16="http://schemas.microsoft.com/office/drawing/2014/main" id="{48F52E62-2A0B-46A1-3388-5081F11BD281}"/>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303895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2E2B7-79AF-5D80-3935-9E18D0C37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81E76-22BB-F1A5-74B9-21F1E7369EDA}"/>
              </a:ext>
            </a:extLst>
          </p:cNvPr>
          <p:cNvSpPr>
            <a:spLocks noGrp="1"/>
          </p:cNvSpPr>
          <p:nvPr>
            <p:ph type="title"/>
          </p:nvPr>
        </p:nvSpPr>
        <p:spPr>
          <a:xfrm>
            <a:off x="0" y="168275"/>
            <a:ext cx="9144000" cy="593725"/>
          </a:xfrm>
        </p:spPr>
        <p:txBody>
          <a:bodyPr/>
          <a:lstStyle/>
          <a:p>
            <a:r>
              <a:rPr lang="en-US" sz="32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Key Takeaways </a:t>
            </a:r>
            <a:r>
              <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(continued)</a:t>
            </a:r>
          </a:p>
        </p:txBody>
      </p:sp>
      <p:sp>
        <p:nvSpPr>
          <p:cNvPr id="3" name="Content Placeholder 2">
            <a:extLst>
              <a:ext uri="{FF2B5EF4-FFF2-40B4-BE49-F238E27FC236}">
                <a16:creationId xmlns:a16="http://schemas.microsoft.com/office/drawing/2014/main" id="{0372FD6D-417D-6354-5A88-BEB492BE64A5}"/>
              </a:ext>
            </a:extLst>
          </p:cNvPr>
          <p:cNvSpPr>
            <a:spLocks noGrp="1"/>
          </p:cNvSpPr>
          <p:nvPr>
            <p:ph idx="1"/>
          </p:nvPr>
        </p:nvSpPr>
        <p:spPr>
          <a:xfrm>
            <a:off x="476249" y="876300"/>
            <a:ext cx="8434723" cy="5567204"/>
          </a:xfrm>
        </p:spPr>
        <p:txBody>
          <a:bodyPr/>
          <a:lstStyle/>
          <a:p>
            <a:pPr marL="0" marR="0" lvl="0" indent="0">
              <a:spcBef>
                <a:spcPts val="0"/>
              </a:spcBef>
              <a:spcAft>
                <a:spcPts val="0"/>
              </a:spcAft>
              <a:buNone/>
            </a:pP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the period of 2018-2022:</a:t>
            </a:r>
          </a:p>
          <a:p>
            <a:pPr marL="342900" marR="0" lvl="0" indent="-342900">
              <a:spcBef>
                <a:spcPts val="0"/>
              </a:spcBef>
              <a:spcAft>
                <a:spcPts val="0"/>
              </a:spcAft>
              <a:buFont typeface="Symbol" panose="05050102010706020507" pitchFamily="18"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Hispanic Delawareans have statistically higher age-adjusted mortality rates for stomach cancer compared to Non-Hispanic White and Black Delawareans.</a:t>
            </a:r>
          </a:p>
          <a:p>
            <a:pPr>
              <a:spcBef>
                <a:spcPts val="0"/>
              </a:spcBef>
              <a:spcAft>
                <a:spcPts val="0"/>
              </a:spcAft>
              <a:buFont typeface="Symbol" panose="05050102010706020507" pitchFamily="18"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According to Behavioral Risk Factor Survey (BRFS):</a:t>
            </a:r>
          </a:p>
          <a:p>
            <a:pPr>
              <a:spcBef>
                <a:spcPts val="0"/>
              </a:spcBef>
              <a:spcAft>
                <a:spcPts val="0"/>
              </a:spcAft>
              <a:buFont typeface="Symbol" panose="05050102010706020507" pitchFamily="18"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Delaware was higher than the national median for colorectal and breast cancer screenings in 2024.</a:t>
            </a:r>
          </a:p>
          <a:p>
            <a:pPr marL="457200">
              <a:spcBef>
                <a:spcPts val="0"/>
              </a:spcBef>
              <a:spcAft>
                <a:spcPts val="0"/>
              </a:spcAft>
              <a:buFont typeface="Symbol" panose="05050102010706020507" pitchFamily="18"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Delaware had similar prevalence of cigarette smoking (2024), overweight and obesity (2024), physical activity (2023), and dietary fruit and vegetable intake (2021) as the national median.</a:t>
            </a:r>
          </a:p>
        </p:txBody>
      </p:sp>
      <p:sp>
        <p:nvSpPr>
          <p:cNvPr id="4" name="Slide Number Placeholder 3">
            <a:extLst>
              <a:ext uri="{FF2B5EF4-FFF2-40B4-BE49-F238E27FC236}">
                <a16:creationId xmlns:a16="http://schemas.microsoft.com/office/drawing/2014/main" id="{50F30290-2028-81AF-89A8-8CC025C1C198}"/>
              </a:ext>
            </a:extLst>
          </p:cNvPr>
          <p:cNvSpPr>
            <a:spLocks noGrp="1"/>
          </p:cNvSpPr>
          <p:nvPr>
            <p:ph type="sldNum" sz="quarter" idx="11"/>
          </p:nvPr>
        </p:nvSpPr>
        <p:spPr/>
        <p:txBody>
          <a:bodyPr/>
          <a:lstStyle/>
          <a:p>
            <a:fld id="{9E1DD215-B173-4CC3-A1D8-92C1862252E2}" type="slidenum">
              <a:rPr lang="en-US" altLang="en-US" smtClean="0"/>
              <a:pPr/>
              <a:t>48</a:t>
            </a:fld>
            <a:endParaRPr lang="en-US" altLang="en-US"/>
          </a:p>
        </p:txBody>
      </p:sp>
      <p:sp>
        <p:nvSpPr>
          <p:cNvPr id="5" name="TextBox 4">
            <a:extLst>
              <a:ext uri="{FF2B5EF4-FFF2-40B4-BE49-F238E27FC236}">
                <a16:creationId xmlns:a16="http://schemas.microsoft.com/office/drawing/2014/main" id="{87FCEB4A-4A47-7BEC-9F8E-C2449A5A477D}"/>
              </a:ext>
            </a:extLst>
          </p:cNvPr>
          <p:cNvSpPr txBox="1"/>
          <p:nvPr/>
        </p:nvSpPr>
        <p:spPr>
          <a:xfrm>
            <a:off x="457200" y="6566614"/>
            <a:ext cx="8453773" cy="246221"/>
          </a:xfrm>
          <a:prstGeom prst="rect">
            <a:avLst/>
          </a:prstGeom>
          <a:noFill/>
        </p:spPr>
        <p:txBody>
          <a:bodyPr wrap="square">
            <a:spAutoFit/>
          </a:bodyPr>
          <a:lstStyle/>
          <a:p>
            <a:pPr eaLnBrk="1" fontAlgn="auto" hangingPunct="1">
              <a:spcBef>
                <a:spcPts val="0"/>
              </a:spcBef>
              <a:spcAft>
                <a:spcPts val="0"/>
              </a:spcAft>
              <a:defRPr/>
            </a:pPr>
            <a:r>
              <a:rPr lang="en-US" sz="1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0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115754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4"/>
          <p:cNvSpPr txBox="1">
            <a:spLocks noChangeArrowheads="1"/>
          </p:cNvSpPr>
          <p:nvPr/>
        </p:nvSpPr>
        <p:spPr bwMode="auto">
          <a:xfrm>
            <a:off x="457200" y="58562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Palatino Linotype" panose="02040502050505030304" pitchFamily="18" charset="0"/>
            </a:endParaRPr>
          </a:p>
        </p:txBody>
      </p:sp>
      <p:sp>
        <p:nvSpPr>
          <p:cNvPr id="9221" name="TextBox 5"/>
          <p:cNvSpPr txBox="1">
            <a:spLocks noChangeArrowheads="1"/>
          </p:cNvSpPr>
          <p:nvPr/>
        </p:nvSpPr>
        <p:spPr bwMode="auto">
          <a:xfrm>
            <a:off x="0" y="57150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endParaRPr lang="en-US" altLang="en-US" sz="1800">
              <a:solidFill>
                <a:schemeClr val="tx1"/>
              </a:solidFill>
              <a:latin typeface="Palatino Linotype" panose="02040502050505030304" pitchFamily="18" charset="0"/>
            </a:endParaRPr>
          </a:p>
        </p:txBody>
      </p:sp>
      <p:sp>
        <p:nvSpPr>
          <p:cNvPr id="7" name="TextBox 6">
            <a:extLst>
              <a:ext uri="{FF2B5EF4-FFF2-40B4-BE49-F238E27FC236}">
                <a16:creationId xmlns:a16="http://schemas.microsoft.com/office/drawing/2014/main" id="{4C401337-5FFC-40C0-A4CD-4B440209E21D}"/>
              </a:ext>
            </a:extLst>
          </p:cNvPr>
          <p:cNvSpPr txBox="1"/>
          <p:nvPr/>
        </p:nvSpPr>
        <p:spPr>
          <a:xfrm>
            <a:off x="876300" y="0"/>
            <a:ext cx="7391400" cy="8956298"/>
          </a:xfrm>
          <a:prstGeom prst="rect">
            <a:avLst/>
          </a:prstGeom>
          <a:noFill/>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Delaware Division of Public Health Cancer reports can be accessed at:</a:t>
            </a:r>
          </a:p>
          <a:p>
            <a:pPr algn="ctr"/>
            <a:endPar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Area-Level Cancer Incidence in Delaware, 2018-2022: </a:t>
            </a:r>
            <a:r>
              <a:rPr lang="en-US" sz="2000"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2018-2022-SMALL-AREA-LEVEL-CANCER-INCIDENCE-_FINAL.pdf</a:t>
            </a: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Incidence and Mortality in Delaware, 2018-2022: </a:t>
            </a:r>
            <a:r>
              <a:rPr lang="en-US" sz="2000"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2018-2022-IM-Report_FINAL.pdf</a:t>
            </a: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Cancer Incidence and Mortality in Delaware, Site-specific tables, 2018-2022: </a:t>
            </a:r>
            <a:r>
              <a:rPr lang="en-US" sz="2000" dirty="0">
                <a:solidFill>
                  <a:srgbClr val="FFFF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2018-2022-IM-site-specific-tables_FINAL.pdf</a:t>
            </a: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more information on cancer statistics from other states and the United States, visit CDC’s data visualization tool:</a:t>
            </a:r>
            <a:br>
              <a:rPr lang="en-US" sz="2000" b="1" dirty="0">
                <a:latin typeface="Calibri" panose="020F0502020204030204" pitchFamily="34" charset="0"/>
                <a:cs typeface="Calibri" panose="020F0502020204030204" pitchFamily="34" charset="0"/>
              </a:rPr>
            </a:br>
            <a:r>
              <a:rPr lang="en-US" sz="2000" dirty="0">
                <a:solidFill>
                  <a:srgbClr val="FFFF0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https://gis.cdc.gov/Cancer/USCS/#/AtAGlance/</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2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2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2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2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2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rgbClr val="FFFF00"/>
              </a:solidFill>
              <a:latin typeface="Calibri" panose="020F0502020204030204" pitchFamily="34" charset="0"/>
              <a:cs typeface="Calibri" panose="020F0502020204030204" pitchFamily="34" charset="0"/>
            </a:endParaRPr>
          </a:p>
          <a:p>
            <a:pPr algn="ctr"/>
            <a:endParaRPr lang="en-US" sz="2000" b="1" dirty="0">
              <a:latin typeface="Calibri" panose="020F0502020204030204" pitchFamily="34" charset="0"/>
              <a:cs typeface="Calibri" panose="020F0502020204030204" pitchFamily="34" charset="0"/>
            </a:endParaRPr>
          </a:p>
          <a:p>
            <a:br>
              <a:rPr lang="en-US" sz="2000" b="1" dirty="0">
                <a:solidFill>
                  <a:schemeClr val="tx1"/>
                </a:solidFill>
                <a:effectLst/>
                <a:latin typeface="Calibri" panose="020F0502020204030204" pitchFamily="34" charset="0"/>
                <a:cs typeface="Calibri" panose="020F0502020204030204" pitchFamily="34" charset="0"/>
              </a:rPr>
            </a:br>
            <a:br>
              <a:rPr lang="en-US" sz="3000" b="1" dirty="0">
                <a:solidFill>
                  <a:schemeClr val="tx1"/>
                </a:solidFill>
                <a:effectLst/>
                <a:latin typeface="Calibri" panose="020F0502020204030204" pitchFamily="34" charset="0"/>
                <a:cs typeface="Calibri" panose="020F0502020204030204" pitchFamily="34" charset="0"/>
              </a:rPr>
            </a:br>
            <a:endParaRPr lang="en-US" sz="3000" dirty="0">
              <a:solidFill>
                <a:srgbClr val="FFFF66"/>
              </a:solidFill>
            </a:endParaRPr>
          </a:p>
        </p:txBody>
      </p:sp>
      <p:pic>
        <p:nvPicPr>
          <p:cNvPr id="3" name="Picture 2" descr="Text&#10;&#10;Description automatically generated">
            <a:extLst>
              <a:ext uri="{FF2B5EF4-FFF2-40B4-BE49-F238E27FC236}">
                <a16:creationId xmlns:a16="http://schemas.microsoft.com/office/drawing/2014/main" id="{05F733C8-FEC4-10CF-C3DF-35100A35D7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0212" y="5791200"/>
            <a:ext cx="3934976" cy="633985"/>
          </a:xfrm>
          <a:prstGeom prst="rect">
            <a:avLst/>
          </a:prstGeom>
        </p:spPr>
      </p:pic>
    </p:spTree>
    <p:extLst>
      <p:ext uri="{BB962C8B-B14F-4D97-AF65-F5344CB8AC3E}">
        <p14:creationId xmlns:p14="http://schemas.microsoft.com/office/powerpoint/2010/main" val="414377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305800" cy="1600200"/>
          </a:xfrm>
        </p:spPr>
        <p:txBody>
          <a:bodyPr anchor="ctr"/>
          <a:lstStyle/>
          <a:p>
            <a:pPr eaLnBrk="1" fontAlgn="auto" hangingPunct="1">
              <a:spcAft>
                <a:spcPts val="0"/>
              </a:spcAft>
              <a:defRPr/>
            </a:pP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ALL-SITE CANCER </a:t>
            </a:r>
            <a:b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INCIDENCE</a:t>
            </a:r>
          </a:p>
        </p:txBody>
      </p:sp>
      <p:sp>
        <p:nvSpPr>
          <p:cNvPr id="133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523999C-E93D-4A99-82EC-89701F72E4F9}" type="slidenum">
              <a:rPr lang="en-US" altLang="en-US" sz="1000">
                <a:solidFill>
                  <a:srgbClr val="F2F2F2"/>
                </a:solidFill>
              </a:rPr>
              <a:pPr>
                <a:spcBef>
                  <a:spcPct val="0"/>
                </a:spcBef>
                <a:buFontTx/>
                <a:buNone/>
              </a:pPr>
              <a:t>5</a:t>
            </a:fld>
            <a:endParaRPr lang="en-US" altLang="en-US" sz="1000">
              <a:solidFill>
                <a:srgbClr val="F2F2F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77200" cy="3352800"/>
          </a:xfrm>
        </p:spPr>
        <p:txBody>
          <a:bodyPr anchor="ctr"/>
          <a:lstStyle/>
          <a:p>
            <a:pPr algn="ctr"/>
            <a:r>
              <a:rPr lang="en-US" sz="5400">
                <a:solidFill>
                  <a:schemeClr val="bg1"/>
                </a:solidFill>
                <a:latin typeface="Bookman Old Style" panose="02050604050505020204" pitchFamily="18" charset="0"/>
                <a:cs typeface="Calibri" panose="020F0502020204030204" pitchFamily="34" charset="0"/>
              </a:rPr>
              <a:t>THANK YOU!</a:t>
            </a:r>
          </a:p>
        </p:txBody>
      </p:sp>
      <p:sp>
        <p:nvSpPr>
          <p:cNvPr id="9220" name="TextBox 4"/>
          <p:cNvSpPr txBox="1">
            <a:spLocks noChangeArrowheads="1"/>
          </p:cNvSpPr>
          <p:nvPr/>
        </p:nvSpPr>
        <p:spPr bwMode="auto">
          <a:xfrm>
            <a:off x="457200" y="58562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Palatino Linotype" panose="02040502050505030304" pitchFamily="18" charset="0"/>
            </a:endParaRPr>
          </a:p>
        </p:txBody>
      </p:sp>
      <p:sp>
        <p:nvSpPr>
          <p:cNvPr id="9221" name="TextBox 5"/>
          <p:cNvSpPr txBox="1">
            <a:spLocks noChangeArrowheads="1"/>
          </p:cNvSpPr>
          <p:nvPr/>
        </p:nvSpPr>
        <p:spPr bwMode="auto">
          <a:xfrm>
            <a:off x="0" y="57150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endParaRPr lang="en-US" altLang="en-US" sz="1800">
              <a:solidFill>
                <a:schemeClr val="tx1"/>
              </a:solidFill>
              <a:latin typeface="Palatino Linotype" panose="02040502050505030304" pitchFamily="18" charset="0"/>
            </a:endParaRPr>
          </a:p>
        </p:txBody>
      </p:sp>
      <p:pic>
        <p:nvPicPr>
          <p:cNvPr id="3" name="Picture 2" descr="Text&#10;&#10;Description automatically generated">
            <a:extLst>
              <a:ext uri="{FF2B5EF4-FFF2-40B4-BE49-F238E27FC236}">
                <a16:creationId xmlns:a16="http://schemas.microsoft.com/office/drawing/2014/main" id="{9A89C674-9234-9A2C-2A33-0D72467FE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212" y="5791200"/>
            <a:ext cx="3934976" cy="633985"/>
          </a:xfrm>
          <a:prstGeom prst="rect">
            <a:avLst/>
          </a:prstGeom>
        </p:spPr>
      </p:pic>
    </p:spTree>
    <p:extLst>
      <p:ext uri="{BB962C8B-B14F-4D97-AF65-F5344CB8AC3E}">
        <p14:creationId xmlns:p14="http://schemas.microsoft.com/office/powerpoint/2010/main" val="27712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Map&#10;&#10;Description automatically generated"/>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7793" y="863600"/>
            <a:ext cx="42672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5964"/>
            <a:ext cx="9105900" cy="757509"/>
          </a:xfrm>
        </p:spPr>
        <p:txBody>
          <a:bodyPr anchor="ctr"/>
          <a:lstStyle/>
          <a:p>
            <a:pPr eaLnBrk="1" fontAlgn="auto" hangingPunct="1">
              <a:lnSpc>
                <a:spcPts val="3700"/>
              </a:lnSpc>
              <a:spcAft>
                <a:spcPts val="0"/>
              </a:spcAft>
              <a:defRPr/>
            </a:pPr>
            <a:r>
              <a:rPr lang="en-US" sz="2800" b="1" spc="-2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All-site Cancer Incidence, Delaware, 2018-2022</a:t>
            </a:r>
          </a:p>
        </p:txBody>
      </p:sp>
      <p:sp>
        <p:nvSpPr>
          <p:cNvPr id="3" name="Content Placeholder 2"/>
          <p:cNvSpPr>
            <a:spLocks noGrp="1"/>
          </p:cNvSpPr>
          <p:nvPr>
            <p:ph idx="1"/>
          </p:nvPr>
        </p:nvSpPr>
        <p:spPr>
          <a:xfrm>
            <a:off x="4584696" y="1308284"/>
            <a:ext cx="4254504" cy="4648200"/>
          </a:xfrm>
        </p:spPr>
        <p:txBody>
          <a:bodyPr rtlCol="0">
            <a:normAutofit/>
          </a:bodyPr>
          <a:lstStyle/>
          <a:p>
            <a:pPr eaLnBrk="1" fontAlgn="auto" hangingPunct="1">
              <a:spcAft>
                <a:spcPts val="0"/>
              </a:spcAft>
              <a:defRPr/>
            </a:pPr>
            <a:r>
              <a:rPr lang="en-US" dirty="0">
                <a:solidFill>
                  <a:schemeClr val="bg1"/>
                </a:solidFill>
                <a:latin typeface="Calibri" panose="020F0502020204030204" pitchFamily="34" charset="0"/>
                <a:cs typeface="Calibri" panose="020F0502020204030204" pitchFamily="34" charset="0"/>
              </a:rPr>
              <a:t>32,090 cancer cases </a:t>
            </a:r>
          </a:p>
          <a:p>
            <a:pPr marL="740664" eaLnBrk="1" fontAlgn="auto" hangingPunct="1">
              <a:spcAft>
                <a:spcPts val="0"/>
              </a:spcAft>
              <a:buFont typeface="Courier New" panose="02070309020205020404" pitchFamily="49" charset="0"/>
              <a:buChar char="o"/>
              <a:defRPr/>
            </a:pPr>
            <a:r>
              <a:rPr lang="en-US" sz="2200" dirty="0">
                <a:solidFill>
                  <a:schemeClr val="bg1"/>
                </a:solidFill>
                <a:latin typeface="Calibri" panose="020F0502020204030204" pitchFamily="34" charset="0"/>
                <a:cs typeface="Calibri" panose="020F0502020204030204" pitchFamily="34" charset="0"/>
              </a:rPr>
              <a:t>average of 6,418 per year</a:t>
            </a:r>
          </a:p>
          <a:p>
            <a:pPr eaLnBrk="1" fontAlgn="auto" hangingPunct="1">
              <a:spcAft>
                <a:spcPts val="0"/>
              </a:spcAft>
              <a:defRPr/>
            </a:pPr>
            <a:endParaRPr lang="en-US" sz="1800" dirty="0">
              <a:solidFill>
                <a:schemeClr val="bg1"/>
              </a:solidFill>
              <a:latin typeface="Calibri" panose="020F0502020204030204" pitchFamily="34" charset="0"/>
              <a:cs typeface="Calibri" panose="020F0502020204030204" pitchFamily="34" charset="0"/>
            </a:endParaRPr>
          </a:p>
          <a:p>
            <a:pPr eaLnBrk="1" fontAlgn="auto" hangingPunct="1">
              <a:spcAft>
                <a:spcPts val="0"/>
              </a:spcAft>
              <a:defRPr/>
            </a:pPr>
            <a:r>
              <a:rPr lang="en-US" dirty="0">
                <a:solidFill>
                  <a:schemeClr val="bg1"/>
                </a:solidFill>
                <a:latin typeface="Calibri" panose="020F0502020204030204" pitchFamily="34" charset="0"/>
                <a:cs typeface="Calibri" panose="020F0502020204030204" pitchFamily="34" charset="0"/>
              </a:rPr>
              <a:t>By sex</a:t>
            </a:r>
          </a:p>
          <a:p>
            <a:pPr lvl="1" eaLnBrk="1" fontAlgn="auto" hangingPunct="1">
              <a:spcAft>
                <a:spcPts val="0"/>
              </a:spcAft>
              <a:defRPr/>
            </a:pPr>
            <a:r>
              <a:rPr lang="en-US" sz="2200" dirty="0">
                <a:solidFill>
                  <a:schemeClr val="bg1"/>
                </a:solidFill>
                <a:latin typeface="Calibri" panose="020F0502020204030204" pitchFamily="34" charset="0"/>
                <a:cs typeface="Calibri" panose="020F0502020204030204" pitchFamily="34" charset="0"/>
              </a:rPr>
              <a:t>Male – 51%</a:t>
            </a:r>
          </a:p>
          <a:p>
            <a:pPr lvl="1" eaLnBrk="1" fontAlgn="auto" hangingPunct="1">
              <a:spcAft>
                <a:spcPts val="0"/>
              </a:spcAft>
              <a:defRPr/>
            </a:pPr>
            <a:r>
              <a:rPr lang="en-US" sz="2200" dirty="0">
                <a:solidFill>
                  <a:schemeClr val="bg1"/>
                </a:solidFill>
                <a:latin typeface="Calibri" panose="020F0502020204030204" pitchFamily="34" charset="0"/>
                <a:cs typeface="Calibri" panose="020F0502020204030204" pitchFamily="34" charset="0"/>
              </a:rPr>
              <a:t>Female – 49%</a:t>
            </a:r>
          </a:p>
          <a:p>
            <a:pPr eaLnBrk="1" fontAlgn="auto" hangingPunct="1">
              <a:spcAft>
                <a:spcPts val="0"/>
              </a:spcAft>
              <a:defRPr/>
            </a:pPr>
            <a:endParaRPr lang="en-US" sz="1800" dirty="0">
              <a:solidFill>
                <a:schemeClr val="bg1"/>
              </a:solidFill>
              <a:latin typeface="Calibri" panose="020F0502020204030204" pitchFamily="34" charset="0"/>
              <a:cs typeface="Calibri" panose="020F0502020204030204" pitchFamily="34" charset="0"/>
            </a:endParaRPr>
          </a:p>
          <a:p>
            <a:pPr eaLnBrk="1" fontAlgn="auto" hangingPunct="1">
              <a:spcAft>
                <a:spcPts val="0"/>
              </a:spcAft>
              <a:defRPr/>
            </a:pPr>
            <a:r>
              <a:rPr lang="en-US" dirty="0">
                <a:solidFill>
                  <a:schemeClr val="bg1"/>
                </a:solidFill>
                <a:latin typeface="Calibri" panose="020F0502020204030204" pitchFamily="34" charset="0"/>
                <a:cs typeface="Calibri" panose="020F0502020204030204" pitchFamily="34" charset="0"/>
              </a:rPr>
              <a:t>By race/ethnicity</a:t>
            </a:r>
          </a:p>
          <a:p>
            <a:pPr lvl="1" eaLnBrk="1" fontAlgn="auto" hangingPunct="1">
              <a:spcAft>
                <a:spcPts val="0"/>
              </a:spcAft>
              <a:defRPr/>
            </a:pPr>
            <a:r>
              <a:rPr lang="en-US" sz="2200" dirty="0">
                <a:solidFill>
                  <a:schemeClr val="bg1"/>
                </a:solidFill>
                <a:latin typeface="Calibri" panose="020F0502020204030204" pitchFamily="34" charset="0"/>
                <a:cs typeface="Calibri" panose="020F0502020204030204" pitchFamily="34" charset="0"/>
              </a:rPr>
              <a:t>Non-Hispanic White – 76%</a:t>
            </a:r>
          </a:p>
          <a:p>
            <a:pPr lvl="1" eaLnBrk="1" fontAlgn="auto" hangingPunct="1">
              <a:spcAft>
                <a:spcPts val="0"/>
              </a:spcAft>
              <a:defRPr/>
            </a:pPr>
            <a:r>
              <a:rPr lang="en-US" sz="2200" dirty="0">
                <a:solidFill>
                  <a:schemeClr val="bg1"/>
                </a:solidFill>
                <a:latin typeface="Calibri" panose="020F0502020204030204" pitchFamily="34" charset="0"/>
                <a:cs typeface="Calibri" panose="020F0502020204030204" pitchFamily="34" charset="0"/>
              </a:rPr>
              <a:t>Non-Hispanic Black– 17%</a:t>
            </a:r>
          </a:p>
          <a:p>
            <a:pPr lvl="1" eaLnBrk="1" fontAlgn="auto" hangingPunct="1">
              <a:spcAft>
                <a:spcPts val="0"/>
              </a:spcAft>
              <a:defRPr/>
            </a:pPr>
            <a:r>
              <a:rPr lang="en-US" sz="2200" dirty="0">
                <a:solidFill>
                  <a:schemeClr val="bg1"/>
                </a:solidFill>
                <a:latin typeface="Calibri" panose="020F0502020204030204" pitchFamily="34" charset="0"/>
                <a:cs typeface="Calibri" panose="020F0502020204030204" pitchFamily="34" charset="0"/>
              </a:rPr>
              <a:t>Hispanic – 3%</a:t>
            </a:r>
          </a:p>
          <a:p>
            <a:pPr eaLnBrk="1" fontAlgn="auto" hangingPunct="1">
              <a:spcAft>
                <a:spcPts val="0"/>
              </a:spcAft>
              <a:defRPr/>
            </a:pPr>
            <a:endParaRPr lang="en-US" sz="1800" dirty="0">
              <a:solidFill>
                <a:schemeClr val="bg1"/>
              </a:solidFill>
              <a:latin typeface="Calibri" panose="020F0502020204030204" pitchFamily="34" charset="0"/>
              <a:cs typeface="Calibri" panose="020F0502020204030204" pitchFamily="34" charset="0"/>
            </a:endParaRPr>
          </a:p>
        </p:txBody>
      </p:sp>
      <p:sp>
        <p:nvSpPr>
          <p:cNvPr id="1536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9191C98D-333B-49CE-A282-C8548D16822E}" type="slidenum">
              <a:rPr lang="en-US" altLang="en-US" sz="1000">
                <a:solidFill>
                  <a:srgbClr val="F2F2F2"/>
                </a:solidFill>
              </a:rPr>
              <a:pPr>
                <a:spcBef>
                  <a:spcPct val="0"/>
                </a:spcBef>
                <a:buFontTx/>
                <a:buNone/>
              </a:pPr>
              <a:t>6</a:t>
            </a:fld>
            <a:endParaRPr lang="en-US" altLang="en-US" sz="1000">
              <a:solidFill>
                <a:srgbClr val="F2F2F2"/>
              </a:solidFill>
            </a:endParaRPr>
          </a:p>
        </p:txBody>
      </p:sp>
      <p:sp>
        <p:nvSpPr>
          <p:cNvPr id="4" name="Flowchart: Terminator 3">
            <a:extLst>
              <a:ext uri="{FF2B5EF4-FFF2-40B4-BE49-F238E27FC236}">
                <a16:creationId xmlns:a16="http://schemas.microsoft.com/office/drawing/2014/main" id="{EE653581-80FF-580A-E3AA-05769A51A921}"/>
              </a:ext>
            </a:extLst>
          </p:cNvPr>
          <p:cNvSpPr/>
          <p:nvPr/>
        </p:nvSpPr>
        <p:spPr>
          <a:xfrm>
            <a:off x="1806012" y="1308284"/>
            <a:ext cx="1552052" cy="77314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New Castle County 53%</a:t>
            </a:r>
          </a:p>
        </p:txBody>
      </p:sp>
      <p:sp>
        <p:nvSpPr>
          <p:cNvPr id="5" name="Flowchart: Terminator 4">
            <a:extLst>
              <a:ext uri="{FF2B5EF4-FFF2-40B4-BE49-F238E27FC236}">
                <a16:creationId xmlns:a16="http://schemas.microsoft.com/office/drawing/2014/main" id="{C749EE21-DD32-AB6A-4772-2AFADD2D8311}"/>
              </a:ext>
            </a:extLst>
          </p:cNvPr>
          <p:cNvSpPr/>
          <p:nvPr/>
        </p:nvSpPr>
        <p:spPr>
          <a:xfrm>
            <a:off x="2284493" y="2659942"/>
            <a:ext cx="1564752" cy="75750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Kent County</a:t>
            </a:r>
          </a:p>
          <a:p>
            <a:pPr algn="ctr"/>
            <a:r>
              <a:rPr lang="en-US" sz="1600" b="1">
                <a:solidFill>
                  <a:schemeClr val="tx1"/>
                </a:solidFill>
                <a:latin typeface="Arial" panose="020B0604020202020204" pitchFamily="34" charset="0"/>
                <a:cs typeface="Arial" panose="020B0604020202020204" pitchFamily="34" charset="0"/>
              </a:rPr>
              <a:t>18%</a:t>
            </a:r>
          </a:p>
        </p:txBody>
      </p:sp>
      <p:sp>
        <p:nvSpPr>
          <p:cNvPr id="7" name="Flowchart: Terminator 6">
            <a:extLst>
              <a:ext uri="{FF2B5EF4-FFF2-40B4-BE49-F238E27FC236}">
                <a16:creationId xmlns:a16="http://schemas.microsoft.com/office/drawing/2014/main" id="{4B9E2EA0-39C6-60C9-B4EB-FC11A6FE35C4}"/>
              </a:ext>
            </a:extLst>
          </p:cNvPr>
          <p:cNvSpPr/>
          <p:nvPr/>
        </p:nvSpPr>
        <p:spPr>
          <a:xfrm>
            <a:off x="2863327" y="3855998"/>
            <a:ext cx="1552052" cy="773148"/>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Sussex County 29%</a:t>
            </a:r>
          </a:p>
        </p:txBody>
      </p:sp>
      <p:cxnSp>
        <p:nvCxnSpPr>
          <p:cNvPr id="9" name="Straight Connector 8">
            <a:extLst>
              <a:ext uri="{FF2B5EF4-FFF2-40B4-BE49-F238E27FC236}">
                <a16:creationId xmlns:a16="http://schemas.microsoft.com/office/drawing/2014/main" id="{177ECFC5-1A08-8D50-CB12-413FE10D67F2}"/>
              </a:ext>
            </a:extLst>
          </p:cNvPr>
          <p:cNvCxnSpPr>
            <a:cxnSpLocks/>
          </p:cNvCxnSpPr>
          <p:nvPr/>
        </p:nvCxnSpPr>
        <p:spPr>
          <a:xfrm flipH="1">
            <a:off x="1377226" y="1987193"/>
            <a:ext cx="319590" cy="230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D3D899-5519-B490-4041-A2CF03021E62}"/>
              </a:ext>
            </a:extLst>
          </p:cNvPr>
          <p:cNvCxnSpPr>
            <a:cxnSpLocks/>
          </p:cNvCxnSpPr>
          <p:nvPr/>
        </p:nvCxnSpPr>
        <p:spPr>
          <a:xfrm flipH="1">
            <a:off x="1806012" y="3313787"/>
            <a:ext cx="319590" cy="230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20BB06-504F-6686-F0E2-7FE68DAA87D3}"/>
              </a:ext>
            </a:extLst>
          </p:cNvPr>
          <p:cNvCxnSpPr>
            <a:cxnSpLocks/>
          </p:cNvCxnSpPr>
          <p:nvPr/>
        </p:nvCxnSpPr>
        <p:spPr>
          <a:xfrm flipH="1">
            <a:off x="2374420" y="4398721"/>
            <a:ext cx="319590" cy="230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4B76A9-CD41-1EF7-5871-815F77A8B05D}"/>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81000"/>
            <a:ext cx="9105900" cy="561975"/>
          </a:xfrm>
        </p:spPr>
        <p:txBody>
          <a:bodyPr anchor="ctr">
            <a:noAutofit/>
          </a:bodyPr>
          <a:lstStyle/>
          <a:p>
            <a:pPr eaLnBrk="1" fontAlgn="auto" hangingPunct="1">
              <a:lnSpc>
                <a:spcPts val="3300"/>
              </a:lnSpc>
              <a:spcAft>
                <a:spcPts val="0"/>
              </a:spcAft>
              <a:defRPr/>
            </a:pP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a:t>
            </a:r>
            <a:b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 100,000 Population by Sex, </a:t>
            </a:r>
            <a:b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spc="-2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Delaware vs. U.S., 2018-2022</a:t>
            </a:r>
          </a:p>
        </p:txBody>
      </p:sp>
      <p:sp>
        <p:nvSpPr>
          <p:cNvPr id="174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9CA66D6-25B3-41E0-A10B-02C95C380955}" type="slidenum">
              <a:rPr lang="en-US" altLang="en-US" sz="1000">
                <a:solidFill>
                  <a:srgbClr val="F2F2F2"/>
                </a:solidFill>
              </a:rPr>
              <a:pPr>
                <a:spcBef>
                  <a:spcPct val="0"/>
                </a:spcBef>
                <a:buFontTx/>
                <a:buNone/>
              </a:pPr>
              <a:t>7</a:t>
            </a:fld>
            <a:endParaRPr lang="en-US" altLang="en-US" sz="1000">
              <a:solidFill>
                <a:srgbClr val="F2F2F2"/>
              </a:solidFill>
            </a:endParaRPr>
          </a:p>
        </p:txBody>
      </p:sp>
      <p:graphicFrame>
        <p:nvGraphicFramePr>
          <p:cNvPr id="3" name="Table 2">
            <a:extLst>
              <a:ext uri="{FF2B5EF4-FFF2-40B4-BE49-F238E27FC236}">
                <a16:creationId xmlns:a16="http://schemas.microsoft.com/office/drawing/2014/main" id="{56982539-C52C-03DD-B8AA-5265549CA64C}"/>
              </a:ext>
            </a:extLst>
          </p:cNvPr>
          <p:cNvGraphicFramePr>
            <a:graphicFrameLocks noGrp="1"/>
          </p:cNvGraphicFramePr>
          <p:nvPr>
            <p:extLst>
              <p:ext uri="{D42A27DB-BD31-4B8C-83A1-F6EECF244321}">
                <p14:modId xmlns:p14="http://schemas.microsoft.com/office/powerpoint/2010/main" val="2102991100"/>
              </p:ext>
            </p:extLst>
          </p:nvPr>
        </p:nvGraphicFramePr>
        <p:xfrm>
          <a:off x="514040" y="1413393"/>
          <a:ext cx="8115920" cy="4696460"/>
        </p:xfrm>
        <a:graphic>
          <a:graphicData uri="http://schemas.openxmlformats.org/drawingml/2006/table">
            <a:tbl>
              <a:tblPr firstRow="1" bandRow="1">
                <a:tableStyleId>{21E4AEA4-8DFA-4A89-87EB-49C32662AFE0}</a:tableStyleId>
              </a:tblPr>
              <a:tblGrid>
                <a:gridCol w="2377440">
                  <a:extLst>
                    <a:ext uri="{9D8B030D-6E8A-4147-A177-3AD203B41FA5}">
                      <a16:colId xmlns:a16="http://schemas.microsoft.com/office/drawing/2014/main" val="1098186253"/>
                    </a:ext>
                  </a:extLst>
                </a:gridCol>
                <a:gridCol w="2377440">
                  <a:extLst>
                    <a:ext uri="{9D8B030D-6E8A-4147-A177-3AD203B41FA5}">
                      <a16:colId xmlns:a16="http://schemas.microsoft.com/office/drawing/2014/main" val="1952232036"/>
                    </a:ext>
                  </a:extLst>
                </a:gridCol>
                <a:gridCol w="1680520">
                  <a:extLst>
                    <a:ext uri="{9D8B030D-6E8A-4147-A177-3AD203B41FA5}">
                      <a16:colId xmlns:a16="http://schemas.microsoft.com/office/drawing/2014/main" val="3492577720"/>
                    </a:ext>
                  </a:extLst>
                </a:gridCol>
                <a:gridCol w="1680520">
                  <a:extLst>
                    <a:ext uri="{9D8B030D-6E8A-4147-A177-3AD203B41FA5}">
                      <a16:colId xmlns:a16="http://schemas.microsoft.com/office/drawing/2014/main" val="1991429581"/>
                    </a:ext>
                  </a:extLst>
                </a:gridCol>
              </a:tblGrid>
              <a:tr h="383540">
                <a:tc>
                  <a:txBody>
                    <a:bodyPr/>
                    <a:lstStyle/>
                    <a:p>
                      <a:endParaRPr lang="en-US" b="1">
                        <a:latin typeface="Arial" panose="020B0604020202020204" pitchFamily="34" charset="0"/>
                        <a:cs typeface="Arial" panose="020B0604020202020204" pitchFamily="34" charset="0"/>
                      </a:endParaRPr>
                    </a:p>
                  </a:txBody>
                  <a:tcPr>
                    <a:solidFill>
                      <a:srgbClr val="86B3EA"/>
                    </a:solidFill>
                  </a:tcPr>
                </a:tc>
                <a:tc>
                  <a:txBody>
                    <a:bodyPr/>
                    <a:lstStyle/>
                    <a:p>
                      <a:pPr algn="ctr"/>
                      <a:r>
                        <a:rPr lang="en-US" dirty="0">
                          <a:solidFill>
                            <a:schemeClr val="tx1"/>
                          </a:solidFill>
                          <a:latin typeface="Arial" panose="020B0604020202020204" pitchFamily="34" charset="0"/>
                          <a:cs typeface="Arial" panose="020B0604020202020204" pitchFamily="34" charset="0"/>
                        </a:rPr>
                        <a:t>All-Site Cancer Incidence Rate per 100,000 population</a:t>
                      </a:r>
                    </a:p>
                  </a:txBody>
                  <a:tcPr>
                    <a:solidFill>
                      <a:srgbClr val="86B3EA"/>
                    </a:solidFill>
                  </a:tcPr>
                </a:tc>
                <a:tc gridSpan="2">
                  <a:txBody>
                    <a:bodyPr/>
                    <a:lstStyle/>
                    <a:p>
                      <a:pPr algn="ctr"/>
                      <a:r>
                        <a:rPr lang="en-US">
                          <a:solidFill>
                            <a:schemeClr val="tx1"/>
                          </a:solidFill>
                          <a:latin typeface="Arial" panose="020B0604020202020204" pitchFamily="34" charset="0"/>
                          <a:cs typeface="Arial" panose="020B0604020202020204" pitchFamily="34" charset="0"/>
                        </a:rPr>
                        <a:t>National Ranking</a:t>
                      </a:r>
                    </a:p>
                  </a:txBody>
                  <a:tcPr>
                    <a:solidFill>
                      <a:srgbClr val="86B3EA"/>
                    </a:solidFill>
                  </a:tcPr>
                </a:tc>
                <a:tc hMerge="1">
                  <a:txBody>
                    <a:bodyPr/>
                    <a:lstStyle/>
                    <a:p>
                      <a:endParaRPr lang="en-US"/>
                    </a:p>
                  </a:txBody>
                  <a:tcPr/>
                </a:tc>
                <a:extLst>
                  <a:ext uri="{0D108BD9-81ED-4DB2-BD59-A6C34878D82A}">
                    <a16:rowId xmlns:a16="http://schemas.microsoft.com/office/drawing/2014/main" val="4060529858"/>
                  </a:ext>
                </a:extLst>
              </a:tr>
              <a:tr h="383540">
                <a:tc>
                  <a:txBody>
                    <a:bodyPr/>
                    <a:lstStyle/>
                    <a:p>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r>
                        <a:rPr lang="en-US" b="1" dirty="0">
                          <a:latin typeface="Arial" panose="020B0604020202020204" pitchFamily="34" charset="0"/>
                          <a:cs typeface="Arial" panose="020B0604020202020204" pitchFamily="34" charset="0"/>
                        </a:rPr>
                        <a:t>2018-2022</a:t>
                      </a:r>
                    </a:p>
                  </a:txBody>
                  <a:tcPr>
                    <a:solidFill>
                      <a:srgbClr val="CFD9EF"/>
                    </a:solidFill>
                  </a:tcPr>
                </a:tc>
                <a:tc>
                  <a:txBody>
                    <a:bodyPr/>
                    <a:lstStyle/>
                    <a:p>
                      <a:pPr algn="ctr"/>
                      <a:r>
                        <a:rPr lang="en-US" b="1">
                          <a:latin typeface="Arial" panose="020B0604020202020204" pitchFamily="34" charset="0"/>
                          <a:cs typeface="Arial" panose="020B0604020202020204" pitchFamily="34" charset="0"/>
                        </a:rPr>
                        <a:t>2017-2021</a:t>
                      </a:r>
                    </a:p>
                  </a:txBody>
                  <a:tcPr>
                    <a:solidFill>
                      <a:srgbClr val="CFD9EF"/>
                    </a:solidFill>
                  </a:tcPr>
                </a:tc>
                <a:extLst>
                  <a:ext uri="{0D108BD9-81ED-4DB2-BD59-A6C34878D82A}">
                    <a16:rowId xmlns:a16="http://schemas.microsoft.com/office/drawing/2014/main" val="1913944035"/>
                  </a:ext>
                </a:extLst>
              </a:tr>
              <a:tr h="383540">
                <a:tc>
                  <a:txBody>
                    <a:bodyPr/>
                    <a:lstStyle/>
                    <a:p>
                      <a:pPr marL="91440"/>
                      <a:r>
                        <a:rPr lang="en-US" b="1">
                          <a:latin typeface="Arial" panose="020B0604020202020204" pitchFamily="34" charset="0"/>
                          <a:cs typeface="Arial" panose="020B0604020202020204" pitchFamily="34" charset="0"/>
                        </a:rPr>
                        <a:t>Delaware</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469.9</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14</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15th</a:t>
                      </a:r>
                    </a:p>
                  </a:txBody>
                  <a:tcPr>
                    <a:solidFill>
                      <a:srgbClr val="FFFFCC"/>
                    </a:solidFill>
                  </a:tcPr>
                </a:tc>
                <a:extLst>
                  <a:ext uri="{0D108BD9-81ED-4DB2-BD59-A6C34878D82A}">
                    <a16:rowId xmlns:a16="http://schemas.microsoft.com/office/drawing/2014/main" val="1223948389"/>
                  </a:ext>
                </a:extLst>
              </a:tr>
              <a:tr h="383540">
                <a:tc>
                  <a:txBody>
                    <a:bodyPr/>
                    <a:lstStyle/>
                    <a:p>
                      <a:pPr marL="91440"/>
                      <a:r>
                        <a:rPr lang="en-US" b="1">
                          <a:latin typeface="Arial" panose="020B0604020202020204" pitchFamily="34" charset="0"/>
                          <a:cs typeface="Arial" panose="020B0604020202020204" pitchFamily="34" charset="0"/>
                        </a:rPr>
                        <a:t>U.S.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444.8</a:t>
                      </a: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1952009610"/>
                  </a:ext>
                </a:extLst>
              </a:tr>
              <a:tr h="0">
                <a:tc>
                  <a:txBody>
                    <a:bodyPr/>
                    <a:lstStyle/>
                    <a:p>
                      <a:pPr marL="91440"/>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3138987922"/>
                  </a:ext>
                </a:extLst>
              </a:tr>
              <a:tr h="383540">
                <a:tc>
                  <a:txBody>
                    <a:bodyPr/>
                    <a:lstStyle/>
                    <a:p>
                      <a:pPr marL="91440"/>
                      <a:r>
                        <a:rPr lang="en-US" b="1">
                          <a:latin typeface="Arial" panose="020B0604020202020204" pitchFamily="34" charset="0"/>
                          <a:cs typeface="Arial" panose="020B0604020202020204" pitchFamily="34" charset="0"/>
                        </a:rPr>
                        <a:t>Delaware males</a:t>
                      </a: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507.1</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13</a:t>
                      </a:r>
                      <a:r>
                        <a:rPr lang="en-US" baseline="30000">
                          <a:latin typeface="Arial" panose="020B0604020202020204" pitchFamily="34" charset="0"/>
                          <a:cs typeface="Arial" panose="020B0604020202020204" pitchFamily="34" charset="0"/>
                        </a:rPr>
                        <a:t>th</a:t>
                      </a:r>
                      <a:endParaRPr lang="en-US">
                        <a:latin typeface="Arial" panose="020B0604020202020204" pitchFamily="34" charset="0"/>
                        <a:cs typeface="Arial" panose="020B0604020202020204" pitchFamily="34" charset="0"/>
                      </a:endParaRP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16th</a:t>
                      </a:r>
                    </a:p>
                  </a:txBody>
                  <a:tcPr>
                    <a:solidFill>
                      <a:srgbClr val="FFFFCC"/>
                    </a:solidFill>
                  </a:tcPr>
                </a:tc>
                <a:extLst>
                  <a:ext uri="{0D108BD9-81ED-4DB2-BD59-A6C34878D82A}">
                    <a16:rowId xmlns:a16="http://schemas.microsoft.com/office/drawing/2014/main" val="273801048"/>
                  </a:ext>
                </a:extLst>
              </a:tr>
              <a:tr h="383540">
                <a:tc>
                  <a:txBody>
                    <a:bodyPr/>
                    <a:lstStyle/>
                    <a:p>
                      <a:pPr marL="91440"/>
                      <a:r>
                        <a:rPr lang="en-US" b="1">
                          <a:latin typeface="Arial" panose="020B0604020202020204" pitchFamily="34" charset="0"/>
                          <a:cs typeface="Arial" panose="020B0604020202020204" pitchFamily="34" charset="0"/>
                        </a:rPr>
                        <a:t>U.S. males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484.8</a:t>
                      </a: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3044283799"/>
                  </a:ext>
                </a:extLst>
              </a:tr>
              <a:tr h="274320">
                <a:tc>
                  <a:txBody>
                    <a:bodyPr/>
                    <a:lstStyle/>
                    <a:p>
                      <a:pPr marL="91440"/>
                      <a:endParaRPr lang="en-US" b="1">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CFD9EF"/>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1091318215"/>
                  </a:ext>
                </a:extLst>
              </a:tr>
              <a:tr h="383540">
                <a:tc>
                  <a:txBody>
                    <a:bodyPr/>
                    <a:lstStyle/>
                    <a:p>
                      <a:pPr marL="91440"/>
                      <a:r>
                        <a:rPr lang="en-US" b="1">
                          <a:latin typeface="Arial" panose="020B0604020202020204" pitchFamily="34" charset="0"/>
                          <a:cs typeface="Arial" panose="020B0604020202020204" pitchFamily="34" charset="0"/>
                        </a:rPr>
                        <a:t>Delaware females</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443.7</a:t>
                      </a:r>
                    </a:p>
                  </a:txBody>
                  <a:tcPr>
                    <a:solidFill>
                      <a:srgbClr val="FFFFCC"/>
                    </a:solidFill>
                  </a:tcPr>
                </a:tc>
                <a:tc>
                  <a:txBody>
                    <a:bodyPr/>
                    <a:lstStyle/>
                    <a:p>
                      <a:pPr algn="ctr"/>
                      <a:r>
                        <a:rPr lang="en-US">
                          <a:latin typeface="Arial" panose="020B0604020202020204" pitchFamily="34" charset="0"/>
                          <a:cs typeface="Arial" panose="020B0604020202020204" pitchFamily="34" charset="0"/>
                        </a:rPr>
                        <a:t>10</a:t>
                      </a:r>
                      <a:r>
                        <a:rPr lang="en-US" baseline="30000">
                          <a:latin typeface="Arial" panose="020B0604020202020204" pitchFamily="34" charset="0"/>
                          <a:cs typeface="Arial" panose="020B0604020202020204" pitchFamily="34" charset="0"/>
                        </a:rPr>
                        <a:t>th</a:t>
                      </a:r>
                      <a:endParaRPr lang="en-US">
                        <a:latin typeface="Arial" panose="020B0604020202020204" pitchFamily="34" charset="0"/>
                        <a:cs typeface="Arial" panose="020B0604020202020204" pitchFamily="34" charset="0"/>
                      </a:endParaRPr>
                    </a:p>
                  </a:txBody>
                  <a:tcPr>
                    <a:solidFill>
                      <a:srgbClr val="FFFFCC"/>
                    </a:solidFill>
                  </a:tcPr>
                </a:tc>
                <a:tc>
                  <a:txBody>
                    <a:bodyPr/>
                    <a:lstStyle/>
                    <a:p>
                      <a:pPr algn="ctr"/>
                      <a:r>
                        <a:rPr lang="en-US" dirty="0">
                          <a:latin typeface="Arial" panose="020B0604020202020204" pitchFamily="34" charset="0"/>
                          <a:cs typeface="Arial" panose="020B0604020202020204" pitchFamily="34" charset="0"/>
                        </a:rPr>
                        <a:t>16th</a:t>
                      </a:r>
                    </a:p>
                  </a:txBody>
                  <a:tcPr>
                    <a:solidFill>
                      <a:srgbClr val="FFFFCC"/>
                    </a:solidFill>
                  </a:tcPr>
                </a:tc>
                <a:extLst>
                  <a:ext uri="{0D108BD9-81ED-4DB2-BD59-A6C34878D82A}">
                    <a16:rowId xmlns:a16="http://schemas.microsoft.com/office/drawing/2014/main" val="517324458"/>
                  </a:ext>
                </a:extLst>
              </a:tr>
              <a:tr h="383540">
                <a:tc>
                  <a:txBody>
                    <a:bodyPr/>
                    <a:lstStyle/>
                    <a:p>
                      <a:pPr marL="91440"/>
                      <a:r>
                        <a:rPr lang="en-US" b="1">
                          <a:latin typeface="Arial" panose="020B0604020202020204" pitchFamily="34" charset="0"/>
                          <a:cs typeface="Arial" panose="020B0604020202020204" pitchFamily="34" charset="0"/>
                        </a:rPr>
                        <a:t>U.S. females</a:t>
                      </a:r>
                    </a:p>
                  </a:txBody>
                  <a:tcPr>
                    <a:solidFill>
                      <a:srgbClr val="E9EDF7"/>
                    </a:solidFill>
                  </a:tcPr>
                </a:tc>
                <a:tc>
                  <a:txBody>
                    <a:bodyPr/>
                    <a:lstStyle/>
                    <a:p>
                      <a:pPr algn="ctr"/>
                      <a:r>
                        <a:rPr lang="en-US">
                          <a:latin typeface="Arial" panose="020B0604020202020204" pitchFamily="34" charset="0"/>
                          <a:cs typeface="Arial" panose="020B0604020202020204" pitchFamily="34" charset="0"/>
                        </a:rPr>
                        <a:t>424.8</a:t>
                      </a:r>
                    </a:p>
                  </a:txBody>
                  <a:tcPr>
                    <a:solidFill>
                      <a:srgbClr val="E9EDF7"/>
                    </a:solidFill>
                  </a:tcPr>
                </a:tc>
                <a:tc>
                  <a:txBody>
                    <a:bodyPr/>
                    <a:lstStyle/>
                    <a:p>
                      <a:pPr algn="ctr"/>
                      <a:endParaRPr lang="en-US">
                        <a:latin typeface="Arial" panose="020B0604020202020204" pitchFamily="34" charset="0"/>
                        <a:cs typeface="Arial" panose="020B0604020202020204" pitchFamily="34" charset="0"/>
                      </a:endParaRPr>
                    </a:p>
                  </a:txBody>
                  <a:tcPr>
                    <a:solidFill>
                      <a:srgbClr val="E9EDF7"/>
                    </a:solidFill>
                  </a:tcPr>
                </a:tc>
                <a:tc>
                  <a:txBody>
                    <a:bodyPr/>
                    <a:lstStyle/>
                    <a:p>
                      <a:pPr algn="ctr"/>
                      <a:endParaRPr lang="en-US" dirty="0">
                        <a:latin typeface="Arial" panose="020B0604020202020204" pitchFamily="34" charset="0"/>
                        <a:cs typeface="Arial" panose="020B0604020202020204" pitchFamily="34" charset="0"/>
                      </a:endParaRPr>
                    </a:p>
                  </a:txBody>
                  <a:tcPr>
                    <a:solidFill>
                      <a:srgbClr val="E9EDF7"/>
                    </a:solidFill>
                  </a:tcPr>
                </a:tc>
                <a:extLst>
                  <a:ext uri="{0D108BD9-81ED-4DB2-BD59-A6C34878D82A}">
                    <a16:rowId xmlns:a16="http://schemas.microsoft.com/office/drawing/2014/main" val="4163858142"/>
                  </a:ext>
                </a:extLst>
              </a:tr>
              <a:tr h="274320">
                <a:tc>
                  <a:txBody>
                    <a:bodyPr/>
                    <a:lstStyle/>
                    <a:p>
                      <a:endParaRPr lang="en-US" b="1">
                        <a:latin typeface="Arial" panose="020B0604020202020204" pitchFamily="34" charset="0"/>
                        <a:cs typeface="Arial" panose="020B0604020202020204" pitchFamily="34" charset="0"/>
                      </a:endParaRPr>
                    </a:p>
                  </a:txBody>
                  <a:tcPr>
                    <a:solidFill>
                      <a:srgbClr val="CFD9EF"/>
                    </a:solidFill>
                  </a:tcPr>
                </a:tc>
                <a:tc>
                  <a:txBody>
                    <a:bodyPr/>
                    <a:lstStyle/>
                    <a:p>
                      <a:endParaRPr lang="en-US" dirty="0">
                        <a:latin typeface="Arial" panose="020B0604020202020204" pitchFamily="34" charset="0"/>
                        <a:cs typeface="Arial" panose="020B0604020202020204" pitchFamily="34" charset="0"/>
                      </a:endParaRPr>
                    </a:p>
                  </a:txBody>
                  <a:tcPr>
                    <a:solidFill>
                      <a:srgbClr val="CFD9EF"/>
                    </a:solidFill>
                  </a:tcPr>
                </a:tc>
                <a:tc>
                  <a:txBody>
                    <a:bodyPr/>
                    <a:lstStyle/>
                    <a:p>
                      <a:endParaRPr lang="en-US">
                        <a:latin typeface="Arial" panose="020B0604020202020204" pitchFamily="34" charset="0"/>
                        <a:cs typeface="Arial" panose="020B0604020202020204" pitchFamily="34" charset="0"/>
                      </a:endParaRPr>
                    </a:p>
                  </a:txBody>
                  <a:tcPr>
                    <a:solidFill>
                      <a:srgbClr val="CFD9EF"/>
                    </a:solidFill>
                  </a:tcPr>
                </a:tc>
                <a:tc>
                  <a:txBody>
                    <a:bodyPr/>
                    <a:lstStyle/>
                    <a:p>
                      <a:endParaRPr lang="en-US" dirty="0">
                        <a:latin typeface="Arial" panose="020B0604020202020204" pitchFamily="34" charset="0"/>
                        <a:cs typeface="Arial" panose="020B0604020202020204" pitchFamily="34" charset="0"/>
                      </a:endParaRPr>
                    </a:p>
                  </a:txBody>
                  <a:tcPr>
                    <a:solidFill>
                      <a:srgbClr val="CFD9EF"/>
                    </a:solidFill>
                  </a:tcPr>
                </a:tc>
                <a:extLst>
                  <a:ext uri="{0D108BD9-81ED-4DB2-BD59-A6C34878D82A}">
                    <a16:rowId xmlns:a16="http://schemas.microsoft.com/office/drawing/2014/main" val="1128853313"/>
                  </a:ext>
                </a:extLst>
              </a:tr>
            </a:tbl>
          </a:graphicData>
        </a:graphic>
      </p:graphicFrame>
      <p:sp>
        <p:nvSpPr>
          <p:cNvPr id="7" name="TextBox 6">
            <a:extLst>
              <a:ext uri="{FF2B5EF4-FFF2-40B4-BE49-F238E27FC236}">
                <a16:creationId xmlns:a16="http://schemas.microsoft.com/office/drawing/2014/main" id="{EF0AD22D-AED9-D8FE-E238-89DE6DD8DB37}"/>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8" y="592206"/>
            <a:ext cx="8763000" cy="838200"/>
          </a:xfrm>
        </p:spPr>
        <p:txBody>
          <a:bodyPr anchor="ctr">
            <a:noAutofit/>
          </a:bodyPr>
          <a:lstStyle/>
          <a:p>
            <a:pPr eaLnBrk="1" fontAlgn="auto" hangingPunct="1">
              <a:lnSpc>
                <a:spcPts val="31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 100,000 Population by Sex, </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Delaware, and Counties in Delaware, </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2018-2022</a:t>
            </a:r>
          </a:p>
        </p:txBody>
      </p:sp>
      <p:sp>
        <p:nvSpPr>
          <p:cNvPr id="174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9CA66D6-25B3-41E0-A10B-02C95C380955}" type="slidenum">
              <a:rPr lang="en-US" altLang="en-US" sz="1000" smtClean="0">
                <a:solidFill>
                  <a:srgbClr val="F2F2F2"/>
                </a:solidFill>
              </a:rPr>
              <a:pPr>
                <a:spcBef>
                  <a:spcPct val="0"/>
                </a:spcBef>
                <a:buFontTx/>
                <a:buNone/>
              </a:pPr>
              <a:t>8</a:t>
            </a:fld>
            <a:endParaRPr lang="en-US" altLang="en-US" sz="1000">
              <a:solidFill>
                <a:srgbClr val="F2F2F2"/>
              </a:solidFill>
            </a:endParaRPr>
          </a:p>
        </p:txBody>
      </p:sp>
      <p:pic>
        <p:nvPicPr>
          <p:cNvPr id="4" name="Picture 3">
            <a:extLst>
              <a:ext uri="{FF2B5EF4-FFF2-40B4-BE49-F238E27FC236}">
                <a16:creationId xmlns:a16="http://schemas.microsoft.com/office/drawing/2014/main" id="{FFF9D599-C26B-5DF1-8F78-1BD91FBF1703}"/>
              </a:ext>
            </a:extLst>
          </p:cNvPr>
          <p:cNvPicPr>
            <a:picLocks noChangeAspect="1"/>
          </p:cNvPicPr>
          <p:nvPr/>
        </p:nvPicPr>
        <p:blipFill>
          <a:blip r:embed="rId4"/>
          <a:stretch>
            <a:fillRect/>
          </a:stretch>
        </p:blipFill>
        <p:spPr>
          <a:xfrm>
            <a:off x="1142520" y="1910489"/>
            <a:ext cx="6858957" cy="2353003"/>
          </a:xfrm>
          <a:prstGeom prst="rect">
            <a:avLst/>
          </a:prstGeom>
        </p:spPr>
      </p:pic>
      <p:sp>
        <p:nvSpPr>
          <p:cNvPr id="6" name="TextBox 5">
            <a:extLst>
              <a:ext uri="{FF2B5EF4-FFF2-40B4-BE49-F238E27FC236}">
                <a16:creationId xmlns:a16="http://schemas.microsoft.com/office/drawing/2014/main" id="{C31A9261-BB63-D451-04BA-F66D798127F6}"/>
              </a:ext>
            </a:extLst>
          </p:cNvPr>
          <p:cNvSpPr txBox="1"/>
          <p:nvPr/>
        </p:nvSpPr>
        <p:spPr>
          <a:xfrm>
            <a:off x="535471" y="6320732"/>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extLst>
      <p:ext uri="{BB962C8B-B14F-4D97-AF65-F5344CB8AC3E}">
        <p14:creationId xmlns:p14="http://schemas.microsoft.com/office/powerpoint/2010/main" val="281165483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3493"/>
          </a:xfrm>
        </p:spPr>
        <p:txBody>
          <a:bodyPr anchor="ctr"/>
          <a:lstStyle/>
          <a:p>
            <a:pPr eaLnBrk="1" fontAlgn="auto" hangingPunct="1">
              <a:lnSpc>
                <a:spcPts val="3100"/>
              </a:lnSpc>
              <a:spcAft>
                <a:spcPts val="0"/>
              </a:spcAft>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Age-Adjusted All-Site Cancer Incidence Rate Trend     by Sex; U.S., 2008-2022</a:t>
            </a:r>
          </a:p>
        </p:txBody>
      </p:sp>
      <p:sp>
        <p:nvSpPr>
          <p:cNvPr id="9" name="Text Placeholder 8">
            <a:extLst>
              <a:ext uri="{FF2B5EF4-FFF2-40B4-BE49-F238E27FC236}">
                <a16:creationId xmlns:a16="http://schemas.microsoft.com/office/drawing/2014/main" id="{B486D460-46EE-EB9A-5115-3BF356E98431}"/>
              </a:ext>
            </a:extLst>
          </p:cNvPr>
          <p:cNvSpPr>
            <a:spLocks noGrp="1"/>
          </p:cNvSpPr>
          <p:nvPr>
            <p:ph type="body" idx="1"/>
          </p:nvPr>
        </p:nvSpPr>
        <p:spPr>
          <a:xfrm>
            <a:off x="494506" y="1117643"/>
            <a:ext cx="8229600" cy="466458"/>
          </a:xfrm>
        </p:spPr>
        <p:txBody>
          <a:bodyPr/>
          <a:lstStyle/>
          <a:p>
            <a:r>
              <a:rPr lang="en-US" dirty="0">
                <a:solidFill>
                  <a:schemeClr val="bg1"/>
                </a:solidFill>
                <a:latin typeface="Calibri" panose="020F0502020204030204" pitchFamily="34" charset="0"/>
                <a:ea typeface="+mj-ea"/>
                <a:cs typeface="Calibri" panose="020F0502020204030204" pitchFamily="34" charset="0"/>
              </a:rPr>
              <a:t>All-site</a:t>
            </a:r>
            <a:r>
              <a:rPr lang="en-US" dirty="0">
                <a:solidFill>
                  <a:schemeClr val="bg1"/>
                </a:solidFill>
                <a:effectLst/>
                <a:latin typeface="Calibri" panose="020F0502020204030204" pitchFamily="34" charset="0"/>
                <a:ea typeface="Times New Roman" panose="02020603050405020304" pitchFamily="18" charset="0"/>
              </a:rPr>
              <a:t> incidence rate decreased an average of </a:t>
            </a:r>
            <a:r>
              <a:rPr lang="en-US" dirty="0">
                <a:solidFill>
                  <a:schemeClr val="bg1"/>
                </a:solidFill>
                <a:latin typeface="Calibri" panose="020F0502020204030204" pitchFamily="34" charset="0"/>
                <a:ea typeface="Times New Roman" panose="02020603050405020304" pitchFamily="18" charset="0"/>
              </a:rPr>
              <a:t>0.7</a:t>
            </a:r>
            <a:r>
              <a:rPr lang="en-US" dirty="0">
                <a:solidFill>
                  <a:schemeClr val="bg1"/>
                </a:solidFill>
                <a:effectLst/>
                <a:latin typeface="Calibri" panose="020F0502020204030204" pitchFamily="34" charset="0"/>
                <a:ea typeface="Times New Roman" panose="02020603050405020304" pitchFamily="18" charset="0"/>
              </a:rPr>
              <a:t>% per year </a:t>
            </a:r>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23556"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7494678A-4FA6-42C7-8FE1-1D81C4D39C01}" type="slidenum">
              <a:rPr lang="en-US" altLang="en-US" sz="1000">
                <a:solidFill>
                  <a:srgbClr val="F2F2F2"/>
                </a:solidFill>
              </a:rPr>
              <a:pPr>
                <a:spcBef>
                  <a:spcPct val="0"/>
                </a:spcBef>
                <a:buFontTx/>
                <a:buNone/>
              </a:pPr>
              <a:t>9</a:t>
            </a:fld>
            <a:endParaRPr lang="en-US" altLang="en-US" sz="1000">
              <a:solidFill>
                <a:srgbClr val="F2F2F2"/>
              </a:solidFill>
            </a:endParaRPr>
          </a:p>
        </p:txBody>
      </p:sp>
      <p:pic>
        <p:nvPicPr>
          <p:cNvPr id="5" name="Content Placeholder 4">
            <a:extLst>
              <a:ext uri="{FF2B5EF4-FFF2-40B4-BE49-F238E27FC236}">
                <a16:creationId xmlns:a16="http://schemas.microsoft.com/office/drawing/2014/main" id="{9B3CD628-C6A3-0E70-91DF-9F38A2E60EEB}"/>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077275" y="1727243"/>
            <a:ext cx="7064062" cy="4714594"/>
          </a:xfrm>
          <a:prstGeom prst="rect">
            <a:avLst/>
          </a:prstGeom>
          <a:noFill/>
        </p:spPr>
      </p:pic>
      <p:sp>
        <p:nvSpPr>
          <p:cNvPr id="7" name="TextBox 6">
            <a:extLst>
              <a:ext uri="{FF2B5EF4-FFF2-40B4-BE49-F238E27FC236}">
                <a16:creationId xmlns:a16="http://schemas.microsoft.com/office/drawing/2014/main" id="{DE92361A-5D59-2782-6DDC-01E835A89B64}"/>
              </a:ext>
            </a:extLst>
          </p:cNvPr>
          <p:cNvSpPr txBox="1"/>
          <p:nvPr/>
        </p:nvSpPr>
        <p:spPr>
          <a:xfrm>
            <a:off x="605079" y="6396335"/>
            <a:ext cx="8008454"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Source: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Division of Public Health. (2026).</a:t>
            </a:r>
            <a:r>
              <a:rPr lang="en-US" sz="1200" i="1" dirty="0">
                <a:solidFill>
                  <a:schemeClr val="bg1"/>
                </a:solidFill>
                <a:latin typeface="Calibri" panose="020F0502020204030204" pitchFamily="34" charset="0"/>
                <a:ea typeface="Calibri" panose="020F0502020204030204" pitchFamily="34" charset="0"/>
                <a:cs typeface="Calibri" panose="020F0502020204030204" pitchFamily="34" charset="0"/>
              </a:rPr>
              <a:t> Cancer Incidence and Morality in Delaware, 2018-2022.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Delaware Department of Health and Social Services.</a:t>
            </a:r>
          </a:p>
        </p:txBody>
      </p:sp>
    </p:spTree>
  </p:cSld>
  <p:clrMapOvr>
    <a:masterClrMapping/>
  </p:clrMapOvr>
  <p:extLst>
    <p:ext uri="{6950BFC3-D8DA-4A85-94F7-54DA5524770B}">
      <p188:commentRel xmlns:p188="http://schemas.microsoft.com/office/powerpoint/2018/8/main" r:id="rId3"/>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DueDate xmlns="bcd2c87a-5e36-4c3e-9c00-64f3e0968247">2026-02-19T13:53:42+00:00</ReviewDue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275C10E49EC84D92ABD292B3B2B46D" ma:contentTypeVersion="9" ma:contentTypeDescription="Create a new document." ma:contentTypeScope="" ma:versionID="9c57a1b4348f4099fba1e32fa6d57e89">
  <xsd:schema xmlns:xsd="http://www.w3.org/2001/XMLSchema" xmlns:xs="http://www.w3.org/2001/XMLSchema" xmlns:p="http://schemas.microsoft.com/office/2006/metadata/properties" xmlns:ns2="bcd2c87a-5e36-4c3e-9c00-64f3e0968247" xmlns:ns3="ee01cb41-6f48-442d-a6e9-ff10ca3744ed" targetNamespace="http://schemas.microsoft.com/office/2006/metadata/properties" ma:root="true" ma:fieldsID="2527f0108ae12b23fe51e7c80b9ce867" ns2:_="" ns3:_="">
    <xsd:import namespace="bcd2c87a-5e36-4c3e-9c00-64f3e0968247"/>
    <xsd:import namespace="ee01cb41-6f48-442d-a6e9-ff10ca3744e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ReviewDu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2c87a-5e36-4c3e-9c00-64f3e0968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ReviewDueDate" ma:index="14" nillable="true" ma:displayName="Review Due Date " ma:default="[today]" ma:format="DateOnly" ma:internalName="ReviewDu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01cb41-6f48-442d-a6e9-ff10ca3744e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8C0C4-E1CF-4D7D-BB62-2B824E303935}">
  <ds:schemaRefs>
    <ds:schemaRef ds:uri="http://schemas.microsoft.com/office/2006/documentManagement/types"/>
    <ds:schemaRef ds:uri="http://purl.org/dc/elements/1.1/"/>
    <ds:schemaRef ds:uri="http://purl.org/dc/terms/"/>
    <ds:schemaRef ds:uri="bcd2c87a-5e36-4c3e-9c00-64f3e0968247"/>
    <ds:schemaRef ds:uri="http://schemas.microsoft.com/office/infopath/2007/PartnerControls"/>
    <ds:schemaRef ds:uri="ee01cb41-6f48-442d-a6e9-ff10ca3744ed"/>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A377971-53F7-4133-AB8A-6808C6411A98}">
  <ds:schemaRefs>
    <ds:schemaRef ds:uri="bcd2c87a-5e36-4c3e-9c00-64f3e0968247"/>
    <ds:schemaRef ds:uri="ee01cb41-6f48-442d-a6e9-ff10ca3744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EFF441-55DB-47CF-9B09-E7280B31AA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776</TotalTime>
  <Words>7618</Words>
  <Application>Microsoft Office PowerPoint</Application>
  <PresentationFormat>On-screen Show (4:3)</PresentationFormat>
  <Paragraphs>1035</Paragraphs>
  <Slides>50</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Arial</vt:lpstr>
      <vt:lpstr>Bookman Old Style</vt:lpstr>
      <vt:lpstr>Calibri</vt:lpstr>
      <vt:lpstr>Calibri Light</vt:lpstr>
      <vt:lpstr>Century Gothic</vt:lpstr>
      <vt:lpstr>Courier New</vt:lpstr>
      <vt:lpstr>Garamond</vt:lpstr>
      <vt:lpstr>Palatino Linotype</vt:lpstr>
      <vt:lpstr>Symbol</vt:lpstr>
      <vt:lpstr>Trade Gothic Next Cond</vt:lpstr>
      <vt:lpstr>Trade Gothic Next HvyCd</vt:lpstr>
      <vt:lpstr>Executive</vt:lpstr>
      <vt:lpstr>Custom Design</vt:lpstr>
      <vt:lpstr>CANCER INCIDENCE AND MORTALITY  IN DELAWARE, 2018-2022 ___________________________</vt:lpstr>
      <vt:lpstr>Cancer Incidence and Mortality Updates</vt:lpstr>
      <vt:lpstr>Behavioral Risk Factor Survey Updates</vt:lpstr>
      <vt:lpstr>Small Area-Level Cancer Incidence Report</vt:lpstr>
      <vt:lpstr>ALL-SITE CANCER  INCIDENCE</vt:lpstr>
      <vt:lpstr>All-site Cancer Incidence, Delaware, 2018-2022</vt:lpstr>
      <vt:lpstr>Age-Adjusted All-Site Cancer Incidence Rate  per 100,000 Population by Sex,  Delaware vs. U.S., 2018-2022</vt:lpstr>
      <vt:lpstr>Age-Adjusted All-Site Cancer Incidence Rate  per 100,000 Population by Sex,  U.S., Delaware, and Counties in Delaware,  2018-2022</vt:lpstr>
      <vt:lpstr>Age-Adjusted All-Site Cancer Incidence Rate Trend     by Sex; U.S., 2008-2022</vt:lpstr>
      <vt:lpstr>Age-Adjusted All-Site Cancer Incidence Rate Trend by Sex; Delaware, 2008-2022</vt:lpstr>
      <vt:lpstr>Age-Adjusted All-Site Cancer Incidence Rate Trend                                 for Males by Race/Ethnicity; Delaware, 2008-2022</vt:lpstr>
      <vt:lpstr>Age-Adjusted All-Site Cancer Incidence Rate Trend                                 for Females and Race/Ethnicity; Delaware, 2008-2022</vt:lpstr>
      <vt:lpstr>Percent Distribution of Cancer Cases by Cancer Site, Delaware, 2018-2022</vt:lpstr>
      <vt:lpstr>NOTABLE SITE-SPECIFIC CANCER DETAILS</vt:lpstr>
      <vt:lpstr>Age-Adjusted Site-specific Incidence Rates by Sex,                   U.S. and Delaware, 2018-2022</vt:lpstr>
      <vt:lpstr>Age-Adjusted Site-specific Incidence Rates by Sex,                   U.S. and Delaware, 2018-2022</vt:lpstr>
      <vt:lpstr>Age-Adjusted Site-specific Incidence Rates by Sex,                   U.S. and Delaware, 2018-2022</vt:lpstr>
      <vt:lpstr>Age-adjusted Site-Specific Incidence Rates  by Race/Ethnicity, Delaware, 2018-2022</vt:lpstr>
      <vt:lpstr>Age-Adjusted Site-specific Incidence Rates  by Race/Ethnicity, U.S. and Delaware, 2018-2022</vt:lpstr>
      <vt:lpstr>Age-Adjusted Site-specific Incidence Rates  by Race/Ethnicity, U.S. and Delaware, 2018-2022</vt:lpstr>
      <vt:lpstr>Age-Adjusted Site-specific Incidence Rates  by Race/Ethnicity, U.S. and Delaware, 2018-2022</vt:lpstr>
      <vt:lpstr>Cancer Sites with Statistically Significant Differences by Sex, Delaware, 2018-2022</vt:lpstr>
      <vt:lpstr>Cancer Sites with Statistically Significant Differences                   by Race/Ethnicity, Delaware, 2018-2022</vt:lpstr>
      <vt:lpstr>ALL-SITE CANCER  MORTALITY</vt:lpstr>
      <vt:lpstr>All-site Cancer Mortality, Delaware, 2018-2022</vt:lpstr>
      <vt:lpstr>Age-Adjusted All-Site Cancer Mortality Rate  per 100,000 Population by Sex,  Delaware vs. U.S., 2018-2022</vt:lpstr>
      <vt:lpstr>Age-Adjusted All-Site Cancer Mortality Rate per 100,000 Population by Sex, U.S., Delaware, and County in Delaware,  2018-2022</vt:lpstr>
      <vt:lpstr>Age-Adjusted All-Site Cancer Mortality Rate Trend                                by Sex; U.S., 2008-2022</vt:lpstr>
      <vt:lpstr>Age-Adjusted All-Site Cancer Mortality Rate Trend                                by Sex; U.S. and Delaware, 2008-2022</vt:lpstr>
      <vt:lpstr>Age-Adjusted All-Site Cancer Mortality Rate Trend       by Sex and Race/Ethnicity; Delaware, 2008-2022</vt:lpstr>
      <vt:lpstr>Age-Adjusted All-Site Cancer Mortality Rate Trend       by Sex and Race/Ethnicity; Delaware, 2008-2022</vt:lpstr>
      <vt:lpstr>Percent Distribution of Cancer Deaths by Cancer Site, Delaware, 2018-2022</vt:lpstr>
      <vt:lpstr>NOTABLE SITE-SPECIFIC CANCER DETAILS</vt:lpstr>
      <vt:lpstr>Age-adjusted Site-specific Mortality Rates by Sex,                   U.S. and Delaware, 2018-2022</vt:lpstr>
      <vt:lpstr>Age-Adjusted Site-specific Mortality Rates by Sex,                   U.S. and Delaware, 2018-2022</vt:lpstr>
      <vt:lpstr>Age-Adjusted Site-specific Mortality Rates by Sex,                   U.S. and Delaware, 2018-2022</vt:lpstr>
      <vt:lpstr>Site-specific Age-adjusted Mortality Rates                                                       by Race/Ethnicity, U.S. and Delaware, 2018-2022</vt:lpstr>
      <vt:lpstr>Age-Adjusted Site-specific Mortality Rates  by Race/Ethnicity, U.S. and Delaware, 2018-2022</vt:lpstr>
      <vt:lpstr>Age-Adjusted Site-specific Mortality Rates  by Race/Ethnicity, U.S. and Delaware, 2018-2022</vt:lpstr>
      <vt:lpstr>Age-Adjusted Site-specific Mortality Rates  by Race/Ethnicity, U.S. and Delaware, 2018-2022</vt:lpstr>
      <vt:lpstr>Cancers Sites with Statistically Significant Differences by Sex, Delaware, 2018-2022</vt:lpstr>
      <vt:lpstr>Cancers Sites with Statistically Significant Differences                          by Race/Ethnicity, Delaware,  2018-2022</vt:lpstr>
      <vt:lpstr>Behavioral Risk Factor Survey (BRFS)                                                     Cancer Screening Utilization, Delaware, 2024 </vt:lpstr>
      <vt:lpstr>Behavioral Risk Factor Survey (BRFS)                                                     Cancer Screening Data, Delaware, 2024 (continued)</vt:lpstr>
      <vt:lpstr>Cancer Prevention</vt:lpstr>
      <vt:lpstr>PowerPoint Presentation</vt:lpstr>
      <vt:lpstr>Key Takeaways</vt:lpstr>
      <vt:lpstr>Key Takeaways (continued)</vt:lpstr>
      <vt:lpstr>PowerPoint Presentation</vt:lpstr>
      <vt:lpstr>THANK YOU!</vt:lpstr>
    </vt:vector>
  </TitlesOfParts>
  <Company>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INCIDENCE AND MORTALITY  DELAWARE, 2008-2012 ___________________________</dc:title>
  <dc:creator>DHSS</dc:creator>
  <cp:lastModifiedBy>Sumitha Nagarajan</cp:lastModifiedBy>
  <cp:revision>30</cp:revision>
  <cp:lastPrinted>2019-07-03T14:43:25Z</cp:lastPrinted>
  <dcterms:created xsi:type="dcterms:W3CDTF">2016-06-06T14:20:58Z</dcterms:created>
  <dcterms:modified xsi:type="dcterms:W3CDTF">2026-04-10T14:57:56Z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0x0101004F275C10E49EC84D92ABD292B3B2B46D</vt:lpwstr>
  </property>
</Properties>
</file>