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147481596" r:id="rId2"/>
    <p:sldId id="2145727095" r:id="rId3"/>
    <p:sldId id="2145727079" r:id="rId4"/>
    <p:sldId id="970" r:id="rId5"/>
    <p:sldId id="2145727025" r:id="rId6"/>
    <p:sldId id="342" r:id="rId7"/>
    <p:sldId id="2147475221" r:id="rId8"/>
    <p:sldId id="2147475071" r:id="rId9"/>
    <p:sldId id="2147475103" r:id="rId10"/>
    <p:sldId id="2147475104" r:id="rId11"/>
    <p:sldId id="282" r:id="rId12"/>
    <p:sldId id="2145727106" r:id="rId13"/>
    <p:sldId id="2147481607" r:id="rId14"/>
    <p:sldId id="2147481600" r:id="rId15"/>
    <p:sldId id="2147481632" r:id="rId16"/>
    <p:sldId id="2147475133" r:id="rId17"/>
    <p:sldId id="2145727096" r:id="rId18"/>
    <p:sldId id="2147481622" r:id="rId19"/>
    <p:sldId id="2145727097" r:id="rId20"/>
    <p:sldId id="2147481604" r:id="rId21"/>
    <p:sldId id="2145727086" r:id="rId22"/>
    <p:sldId id="2147475092" r:id="rId23"/>
    <p:sldId id="2147481624" r:id="rId24"/>
    <p:sldId id="257" r:id="rId25"/>
    <p:sldId id="2145727089" r:id="rId26"/>
    <p:sldId id="2147475223" r:id="rId27"/>
    <p:sldId id="2145727122" r:id="rId28"/>
    <p:sldId id="2147481625" r:id="rId29"/>
    <p:sldId id="2147475233" r:id="rId30"/>
    <p:sldId id="2147475259" r:id="rId31"/>
    <p:sldId id="2147475088" r:id="rId32"/>
    <p:sldId id="2147475239" r:id="rId33"/>
    <p:sldId id="2147475234" r:id="rId34"/>
    <p:sldId id="2147475237" r:id="rId35"/>
    <p:sldId id="2147481614" r:id="rId36"/>
    <p:sldId id="7393" r:id="rId37"/>
    <p:sldId id="2147481628" r:id="rId38"/>
    <p:sldId id="2147481629" r:id="rId39"/>
    <p:sldId id="2147475119" r:id="rId40"/>
    <p:sldId id="2147481613" r:id="rId41"/>
    <p:sldId id="2147475232" r:id="rId42"/>
    <p:sldId id="2145727110" r:id="rId43"/>
    <p:sldId id="2147475216" r:id="rId44"/>
    <p:sldId id="2147481605" r:id="rId45"/>
    <p:sldId id="2147481606" r:id="rId46"/>
    <p:sldId id="2147475280" r:id="rId47"/>
    <p:sldId id="297" r:id="rId48"/>
    <p:sldId id="2147475297" r:id="rId49"/>
    <p:sldId id="2147475272" r:id="rId50"/>
    <p:sldId id="2147475293" r:id="rId51"/>
    <p:sldId id="2147475287" r:id="rId52"/>
    <p:sldId id="2147481633" r:id="rId53"/>
    <p:sldId id="2147475116" r:id="rId5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0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85" autoAdjust="0"/>
    <p:restoredTop sz="93464" autoAdjust="0"/>
  </p:normalViewPr>
  <p:slideViewPr>
    <p:cSldViewPr snapToGrid="0">
      <p:cViewPr varScale="1">
        <p:scale>
          <a:sx n="57" d="100"/>
          <a:sy n="57" d="100"/>
        </p:scale>
        <p:origin x="100" y="2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image" Target="../media/image91.jpeg"/><Relationship Id="rId5" Type="http://schemas.openxmlformats.org/officeDocument/2006/relationships/image" Target="../media/image95.jpeg"/><Relationship Id="rId4" Type="http://schemas.openxmlformats.org/officeDocument/2006/relationships/image" Target="../media/image94.jpg"/></Relationships>
</file>

<file path=ppt/diagrams/_rels/drawing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image" Target="../media/image91.jpeg"/><Relationship Id="rId5" Type="http://schemas.openxmlformats.org/officeDocument/2006/relationships/image" Target="../media/image95.jpeg"/><Relationship Id="rId4" Type="http://schemas.openxmlformats.org/officeDocument/2006/relationships/image" Target="../media/image9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81ED6-3D23-40AD-A025-83F30C9CBA25}"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0AAFD6E8-2FCA-465A-81BE-B74FE0BD499D}">
      <dgm:prSet/>
      <dgm:spPr/>
      <dgm:t>
        <a:bodyPr/>
        <a:lstStyle/>
        <a:p>
          <a:r>
            <a:rPr lang="en-US"/>
            <a:t>Immunohistochemistry (IHC)</a:t>
          </a:r>
        </a:p>
      </dgm:t>
    </dgm:pt>
    <dgm:pt modelId="{A9BA1DF7-B258-4ADF-A839-6A9E970723D2}" type="parTrans" cxnId="{FC10840C-B2C2-4DD6-8C6F-AB2CEB33BA6E}">
      <dgm:prSet/>
      <dgm:spPr/>
      <dgm:t>
        <a:bodyPr/>
        <a:lstStyle/>
        <a:p>
          <a:endParaRPr lang="en-US"/>
        </a:p>
      </dgm:t>
    </dgm:pt>
    <dgm:pt modelId="{C98AA160-613E-48F0-ACA4-3E421FA04D90}" type="sibTrans" cxnId="{FC10840C-B2C2-4DD6-8C6F-AB2CEB33BA6E}">
      <dgm:prSet/>
      <dgm:spPr/>
      <dgm:t>
        <a:bodyPr/>
        <a:lstStyle/>
        <a:p>
          <a:endParaRPr lang="en-US"/>
        </a:p>
      </dgm:t>
    </dgm:pt>
    <dgm:pt modelId="{E5ADB47C-6A9E-4B6C-80A7-5BD40F6621B1}">
      <dgm:prSet/>
      <dgm:spPr/>
      <dgm:t>
        <a:bodyPr/>
        <a:lstStyle/>
        <a:p>
          <a:r>
            <a:rPr lang="en-US"/>
            <a:t>Biomarker technique used to detect level of protein expression</a:t>
          </a:r>
        </a:p>
      </dgm:t>
    </dgm:pt>
    <dgm:pt modelId="{0569F676-95DF-4AF3-BE37-C7833D6312BF}" type="parTrans" cxnId="{BDBE6DB3-1097-423D-BA2F-275A4F5CBE8A}">
      <dgm:prSet/>
      <dgm:spPr/>
      <dgm:t>
        <a:bodyPr/>
        <a:lstStyle/>
        <a:p>
          <a:endParaRPr lang="en-US"/>
        </a:p>
      </dgm:t>
    </dgm:pt>
    <dgm:pt modelId="{F8C86424-E75A-40E8-BF97-675518FFBD3E}" type="sibTrans" cxnId="{BDBE6DB3-1097-423D-BA2F-275A4F5CBE8A}">
      <dgm:prSet/>
      <dgm:spPr/>
      <dgm:t>
        <a:bodyPr/>
        <a:lstStyle/>
        <a:p>
          <a:endParaRPr lang="en-US"/>
        </a:p>
      </dgm:t>
    </dgm:pt>
    <dgm:pt modelId="{EB50AB09-48D8-4B33-B841-7C02545DE9B1}">
      <dgm:prSet/>
      <dgm:spPr/>
      <dgm:t>
        <a:bodyPr/>
        <a:lstStyle/>
        <a:p>
          <a:r>
            <a:rPr lang="en-US"/>
            <a:t>Fluorescence In Situ Hybridization (FISH)</a:t>
          </a:r>
        </a:p>
      </dgm:t>
    </dgm:pt>
    <dgm:pt modelId="{292F90B2-1A13-41C4-BF61-241ED6D0E8D8}" type="parTrans" cxnId="{857BC0D6-BF42-4730-A455-F35297FAFBE7}">
      <dgm:prSet/>
      <dgm:spPr/>
      <dgm:t>
        <a:bodyPr/>
        <a:lstStyle/>
        <a:p>
          <a:endParaRPr lang="en-US"/>
        </a:p>
      </dgm:t>
    </dgm:pt>
    <dgm:pt modelId="{522CF545-906F-487C-81E9-24F351EB656C}" type="sibTrans" cxnId="{857BC0D6-BF42-4730-A455-F35297FAFBE7}">
      <dgm:prSet/>
      <dgm:spPr/>
      <dgm:t>
        <a:bodyPr/>
        <a:lstStyle/>
        <a:p>
          <a:endParaRPr lang="en-US"/>
        </a:p>
      </dgm:t>
    </dgm:pt>
    <dgm:pt modelId="{F8E23A6A-B9CD-449A-9CDC-EEC85E8B78FF}">
      <dgm:prSet/>
      <dgm:spPr/>
      <dgm:t>
        <a:bodyPr/>
        <a:lstStyle/>
        <a:p>
          <a:r>
            <a:rPr lang="en-US"/>
            <a:t>Biomarker technique used to detect alterations in DNA (single-gene)</a:t>
          </a:r>
        </a:p>
      </dgm:t>
    </dgm:pt>
    <dgm:pt modelId="{B66FB9B4-23A3-47DA-91BB-07596A73C686}" type="parTrans" cxnId="{45991C8D-FC44-4BC8-A712-42CE1F100CA0}">
      <dgm:prSet/>
      <dgm:spPr/>
      <dgm:t>
        <a:bodyPr/>
        <a:lstStyle/>
        <a:p>
          <a:endParaRPr lang="en-US"/>
        </a:p>
      </dgm:t>
    </dgm:pt>
    <dgm:pt modelId="{90891A91-0695-42BE-AC39-0FEA3CC8E628}" type="sibTrans" cxnId="{45991C8D-FC44-4BC8-A712-42CE1F100CA0}">
      <dgm:prSet/>
      <dgm:spPr/>
      <dgm:t>
        <a:bodyPr/>
        <a:lstStyle/>
        <a:p>
          <a:endParaRPr lang="en-US"/>
        </a:p>
      </dgm:t>
    </dgm:pt>
    <dgm:pt modelId="{73F015BD-574C-4C67-9192-E24B41892877}">
      <dgm:prSet/>
      <dgm:spPr/>
      <dgm:t>
        <a:bodyPr/>
        <a:lstStyle/>
        <a:p>
          <a:r>
            <a:rPr lang="en-US"/>
            <a:t>Next-Generation Sequencing (NGS)</a:t>
          </a:r>
        </a:p>
      </dgm:t>
    </dgm:pt>
    <dgm:pt modelId="{ADBC9294-53FB-46A9-9B5B-38128760C646}" type="parTrans" cxnId="{097C7718-1D6D-406D-A5A3-4E729301072E}">
      <dgm:prSet/>
      <dgm:spPr/>
      <dgm:t>
        <a:bodyPr/>
        <a:lstStyle/>
        <a:p>
          <a:endParaRPr lang="en-US"/>
        </a:p>
      </dgm:t>
    </dgm:pt>
    <dgm:pt modelId="{5DC38457-F307-474E-B371-90955CAF184B}" type="sibTrans" cxnId="{097C7718-1D6D-406D-A5A3-4E729301072E}">
      <dgm:prSet/>
      <dgm:spPr/>
      <dgm:t>
        <a:bodyPr/>
        <a:lstStyle/>
        <a:p>
          <a:endParaRPr lang="en-US"/>
        </a:p>
      </dgm:t>
    </dgm:pt>
    <dgm:pt modelId="{63F4B84F-9124-4DB8-AC5F-9BE80045B646}">
      <dgm:prSet/>
      <dgm:spPr/>
      <dgm:t>
        <a:bodyPr/>
        <a:lstStyle/>
        <a:p>
          <a:r>
            <a:rPr lang="en-US" dirty="0"/>
            <a:t>High-throughput biomarker technique used to detect alterations in DNA (multi-gene) and to construct a comprehensive genomic profile</a:t>
          </a:r>
        </a:p>
      </dgm:t>
    </dgm:pt>
    <dgm:pt modelId="{A5D26899-C751-433F-B74B-35C4BF2B455C}" type="parTrans" cxnId="{38FA7AF5-828A-41ED-B50A-A74895F709D1}">
      <dgm:prSet/>
      <dgm:spPr/>
      <dgm:t>
        <a:bodyPr/>
        <a:lstStyle/>
        <a:p>
          <a:endParaRPr lang="en-US"/>
        </a:p>
      </dgm:t>
    </dgm:pt>
    <dgm:pt modelId="{22589917-69C0-42D6-A811-902C63156BC5}" type="sibTrans" cxnId="{38FA7AF5-828A-41ED-B50A-A74895F709D1}">
      <dgm:prSet/>
      <dgm:spPr/>
      <dgm:t>
        <a:bodyPr/>
        <a:lstStyle/>
        <a:p>
          <a:endParaRPr lang="en-US"/>
        </a:p>
      </dgm:t>
    </dgm:pt>
    <dgm:pt modelId="{8296320C-FCD8-4C58-818F-BA7857E8E86D}" type="pres">
      <dgm:prSet presAssocID="{6CF81ED6-3D23-40AD-A025-83F30C9CBA25}" presName="linear" presStyleCnt="0">
        <dgm:presLayoutVars>
          <dgm:dir/>
          <dgm:animLvl val="lvl"/>
          <dgm:resizeHandles val="exact"/>
        </dgm:presLayoutVars>
      </dgm:prSet>
      <dgm:spPr/>
    </dgm:pt>
    <dgm:pt modelId="{03256674-E89D-468C-ACD1-31493D30320A}" type="pres">
      <dgm:prSet presAssocID="{0AAFD6E8-2FCA-465A-81BE-B74FE0BD499D}" presName="parentLin" presStyleCnt="0"/>
      <dgm:spPr/>
    </dgm:pt>
    <dgm:pt modelId="{3C5A4010-9F31-42A7-9846-816F5A89B384}" type="pres">
      <dgm:prSet presAssocID="{0AAFD6E8-2FCA-465A-81BE-B74FE0BD499D}" presName="parentLeftMargin" presStyleLbl="node1" presStyleIdx="0" presStyleCnt="3"/>
      <dgm:spPr/>
    </dgm:pt>
    <dgm:pt modelId="{05E5DB38-91FF-42CB-8A70-C9E6A08926A5}" type="pres">
      <dgm:prSet presAssocID="{0AAFD6E8-2FCA-465A-81BE-B74FE0BD499D}" presName="parentText" presStyleLbl="node1" presStyleIdx="0" presStyleCnt="3">
        <dgm:presLayoutVars>
          <dgm:chMax val="0"/>
          <dgm:bulletEnabled val="1"/>
        </dgm:presLayoutVars>
      </dgm:prSet>
      <dgm:spPr/>
    </dgm:pt>
    <dgm:pt modelId="{C79D99BC-9B66-4646-B523-CAA5F1CBC8AA}" type="pres">
      <dgm:prSet presAssocID="{0AAFD6E8-2FCA-465A-81BE-B74FE0BD499D}" presName="negativeSpace" presStyleCnt="0"/>
      <dgm:spPr/>
    </dgm:pt>
    <dgm:pt modelId="{D84FA305-E793-4525-A466-986DE84F01ED}" type="pres">
      <dgm:prSet presAssocID="{0AAFD6E8-2FCA-465A-81BE-B74FE0BD499D}" presName="childText" presStyleLbl="conFgAcc1" presStyleIdx="0" presStyleCnt="3">
        <dgm:presLayoutVars>
          <dgm:bulletEnabled val="1"/>
        </dgm:presLayoutVars>
      </dgm:prSet>
      <dgm:spPr/>
    </dgm:pt>
    <dgm:pt modelId="{1B233D9C-4092-4648-B9D1-D1D341F9B63F}" type="pres">
      <dgm:prSet presAssocID="{C98AA160-613E-48F0-ACA4-3E421FA04D90}" presName="spaceBetweenRectangles" presStyleCnt="0"/>
      <dgm:spPr/>
    </dgm:pt>
    <dgm:pt modelId="{3B27666A-D94D-4F73-B7B4-DEA1C4C49B40}" type="pres">
      <dgm:prSet presAssocID="{EB50AB09-48D8-4B33-B841-7C02545DE9B1}" presName="parentLin" presStyleCnt="0"/>
      <dgm:spPr/>
    </dgm:pt>
    <dgm:pt modelId="{EDD15176-E2DA-4CA2-882A-87ED41626F8F}" type="pres">
      <dgm:prSet presAssocID="{EB50AB09-48D8-4B33-B841-7C02545DE9B1}" presName="parentLeftMargin" presStyleLbl="node1" presStyleIdx="0" presStyleCnt="3"/>
      <dgm:spPr/>
    </dgm:pt>
    <dgm:pt modelId="{E8C3657A-0737-4C9A-9DA8-2B1056E50597}" type="pres">
      <dgm:prSet presAssocID="{EB50AB09-48D8-4B33-B841-7C02545DE9B1}" presName="parentText" presStyleLbl="node1" presStyleIdx="1" presStyleCnt="3">
        <dgm:presLayoutVars>
          <dgm:chMax val="0"/>
          <dgm:bulletEnabled val="1"/>
        </dgm:presLayoutVars>
      </dgm:prSet>
      <dgm:spPr/>
    </dgm:pt>
    <dgm:pt modelId="{4D5F4B04-4CAA-4ADE-86FF-5CF2514D2A8B}" type="pres">
      <dgm:prSet presAssocID="{EB50AB09-48D8-4B33-B841-7C02545DE9B1}" presName="negativeSpace" presStyleCnt="0"/>
      <dgm:spPr/>
    </dgm:pt>
    <dgm:pt modelId="{930B4F93-8522-48C9-83FE-E98DFAB9A89B}" type="pres">
      <dgm:prSet presAssocID="{EB50AB09-48D8-4B33-B841-7C02545DE9B1}" presName="childText" presStyleLbl="conFgAcc1" presStyleIdx="1" presStyleCnt="3">
        <dgm:presLayoutVars>
          <dgm:bulletEnabled val="1"/>
        </dgm:presLayoutVars>
      </dgm:prSet>
      <dgm:spPr/>
    </dgm:pt>
    <dgm:pt modelId="{DAF3DD13-FE57-4217-B7F9-89E70218E752}" type="pres">
      <dgm:prSet presAssocID="{522CF545-906F-487C-81E9-24F351EB656C}" presName="spaceBetweenRectangles" presStyleCnt="0"/>
      <dgm:spPr/>
    </dgm:pt>
    <dgm:pt modelId="{3AE35C73-DEE6-40F4-B59B-05460D109CFE}" type="pres">
      <dgm:prSet presAssocID="{73F015BD-574C-4C67-9192-E24B41892877}" presName="parentLin" presStyleCnt="0"/>
      <dgm:spPr/>
    </dgm:pt>
    <dgm:pt modelId="{131385DD-9037-4E22-924E-16CD51A60B13}" type="pres">
      <dgm:prSet presAssocID="{73F015BD-574C-4C67-9192-E24B41892877}" presName="parentLeftMargin" presStyleLbl="node1" presStyleIdx="1" presStyleCnt="3"/>
      <dgm:spPr/>
    </dgm:pt>
    <dgm:pt modelId="{46F018B1-E4A8-48F1-8902-608FF91CF39F}" type="pres">
      <dgm:prSet presAssocID="{73F015BD-574C-4C67-9192-E24B41892877}" presName="parentText" presStyleLbl="node1" presStyleIdx="2" presStyleCnt="3">
        <dgm:presLayoutVars>
          <dgm:chMax val="0"/>
          <dgm:bulletEnabled val="1"/>
        </dgm:presLayoutVars>
      </dgm:prSet>
      <dgm:spPr/>
    </dgm:pt>
    <dgm:pt modelId="{A4B1FCCC-1596-4B89-BF4A-105756B5FD56}" type="pres">
      <dgm:prSet presAssocID="{73F015BD-574C-4C67-9192-E24B41892877}" presName="negativeSpace" presStyleCnt="0"/>
      <dgm:spPr/>
    </dgm:pt>
    <dgm:pt modelId="{45F8EFDF-9979-4399-B962-529BF4618676}" type="pres">
      <dgm:prSet presAssocID="{73F015BD-574C-4C67-9192-E24B41892877}" presName="childText" presStyleLbl="conFgAcc1" presStyleIdx="2" presStyleCnt="3">
        <dgm:presLayoutVars>
          <dgm:bulletEnabled val="1"/>
        </dgm:presLayoutVars>
      </dgm:prSet>
      <dgm:spPr/>
    </dgm:pt>
  </dgm:ptLst>
  <dgm:cxnLst>
    <dgm:cxn modelId="{75332B06-B3CF-402F-9252-E2B111E09320}" type="presOf" srcId="{0AAFD6E8-2FCA-465A-81BE-B74FE0BD499D}" destId="{05E5DB38-91FF-42CB-8A70-C9E6A08926A5}" srcOrd="1" destOrd="0" presId="urn:microsoft.com/office/officeart/2005/8/layout/list1"/>
    <dgm:cxn modelId="{FC10840C-B2C2-4DD6-8C6F-AB2CEB33BA6E}" srcId="{6CF81ED6-3D23-40AD-A025-83F30C9CBA25}" destId="{0AAFD6E8-2FCA-465A-81BE-B74FE0BD499D}" srcOrd="0" destOrd="0" parTransId="{A9BA1DF7-B258-4ADF-A839-6A9E970723D2}" sibTransId="{C98AA160-613E-48F0-ACA4-3E421FA04D90}"/>
    <dgm:cxn modelId="{78EF4A15-A690-4174-BEB2-D91D391A0625}" type="presOf" srcId="{73F015BD-574C-4C67-9192-E24B41892877}" destId="{46F018B1-E4A8-48F1-8902-608FF91CF39F}" srcOrd="1" destOrd="0" presId="urn:microsoft.com/office/officeart/2005/8/layout/list1"/>
    <dgm:cxn modelId="{097C7718-1D6D-406D-A5A3-4E729301072E}" srcId="{6CF81ED6-3D23-40AD-A025-83F30C9CBA25}" destId="{73F015BD-574C-4C67-9192-E24B41892877}" srcOrd="2" destOrd="0" parTransId="{ADBC9294-53FB-46A9-9B5B-38128760C646}" sibTransId="{5DC38457-F307-474E-B371-90955CAF184B}"/>
    <dgm:cxn modelId="{6F0D4A1C-C450-4E1C-BAEF-04F9CB3A9371}" type="presOf" srcId="{73F015BD-574C-4C67-9192-E24B41892877}" destId="{131385DD-9037-4E22-924E-16CD51A60B13}" srcOrd="0" destOrd="0" presId="urn:microsoft.com/office/officeart/2005/8/layout/list1"/>
    <dgm:cxn modelId="{9203986C-894D-41D5-93E3-EA2696654A60}" type="presOf" srcId="{F8E23A6A-B9CD-449A-9CDC-EEC85E8B78FF}" destId="{930B4F93-8522-48C9-83FE-E98DFAB9A89B}" srcOrd="0" destOrd="0" presId="urn:microsoft.com/office/officeart/2005/8/layout/list1"/>
    <dgm:cxn modelId="{67B11858-31A2-4AE1-8F76-7533EB6D3BB1}" type="presOf" srcId="{63F4B84F-9124-4DB8-AC5F-9BE80045B646}" destId="{45F8EFDF-9979-4399-B962-529BF4618676}" srcOrd="0" destOrd="0" presId="urn:microsoft.com/office/officeart/2005/8/layout/list1"/>
    <dgm:cxn modelId="{82156E58-19CC-47F0-8761-26072C3C1947}" type="presOf" srcId="{EB50AB09-48D8-4B33-B841-7C02545DE9B1}" destId="{E8C3657A-0737-4C9A-9DA8-2B1056E50597}" srcOrd="1" destOrd="0" presId="urn:microsoft.com/office/officeart/2005/8/layout/list1"/>
    <dgm:cxn modelId="{45991C8D-FC44-4BC8-A712-42CE1F100CA0}" srcId="{EB50AB09-48D8-4B33-B841-7C02545DE9B1}" destId="{F8E23A6A-B9CD-449A-9CDC-EEC85E8B78FF}" srcOrd="0" destOrd="0" parTransId="{B66FB9B4-23A3-47DA-91BB-07596A73C686}" sibTransId="{90891A91-0695-42BE-AC39-0FEA3CC8E628}"/>
    <dgm:cxn modelId="{69B7EB98-03CF-4732-A529-B75090DED061}" type="presOf" srcId="{0AAFD6E8-2FCA-465A-81BE-B74FE0BD499D}" destId="{3C5A4010-9F31-42A7-9846-816F5A89B384}" srcOrd="0" destOrd="0" presId="urn:microsoft.com/office/officeart/2005/8/layout/list1"/>
    <dgm:cxn modelId="{79AB609C-883F-436B-AD3D-A0A775E8DA21}" type="presOf" srcId="{EB50AB09-48D8-4B33-B841-7C02545DE9B1}" destId="{EDD15176-E2DA-4CA2-882A-87ED41626F8F}" srcOrd="0" destOrd="0" presId="urn:microsoft.com/office/officeart/2005/8/layout/list1"/>
    <dgm:cxn modelId="{BDBE6DB3-1097-423D-BA2F-275A4F5CBE8A}" srcId="{0AAFD6E8-2FCA-465A-81BE-B74FE0BD499D}" destId="{E5ADB47C-6A9E-4B6C-80A7-5BD40F6621B1}" srcOrd="0" destOrd="0" parTransId="{0569F676-95DF-4AF3-BE37-C7833D6312BF}" sibTransId="{F8C86424-E75A-40E8-BF97-675518FFBD3E}"/>
    <dgm:cxn modelId="{214F81B6-821B-4EF9-A7DC-ED6C30183FAD}" type="presOf" srcId="{E5ADB47C-6A9E-4B6C-80A7-5BD40F6621B1}" destId="{D84FA305-E793-4525-A466-986DE84F01ED}" srcOrd="0" destOrd="0" presId="urn:microsoft.com/office/officeart/2005/8/layout/list1"/>
    <dgm:cxn modelId="{1475BBBC-7F0F-42EA-A1E1-37F1306ACC80}" type="presOf" srcId="{6CF81ED6-3D23-40AD-A025-83F30C9CBA25}" destId="{8296320C-FCD8-4C58-818F-BA7857E8E86D}" srcOrd="0" destOrd="0" presId="urn:microsoft.com/office/officeart/2005/8/layout/list1"/>
    <dgm:cxn modelId="{857BC0D6-BF42-4730-A455-F35297FAFBE7}" srcId="{6CF81ED6-3D23-40AD-A025-83F30C9CBA25}" destId="{EB50AB09-48D8-4B33-B841-7C02545DE9B1}" srcOrd="1" destOrd="0" parTransId="{292F90B2-1A13-41C4-BF61-241ED6D0E8D8}" sibTransId="{522CF545-906F-487C-81E9-24F351EB656C}"/>
    <dgm:cxn modelId="{38FA7AF5-828A-41ED-B50A-A74895F709D1}" srcId="{73F015BD-574C-4C67-9192-E24B41892877}" destId="{63F4B84F-9124-4DB8-AC5F-9BE80045B646}" srcOrd="0" destOrd="0" parTransId="{A5D26899-C751-433F-B74B-35C4BF2B455C}" sibTransId="{22589917-69C0-42D6-A811-902C63156BC5}"/>
    <dgm:cxn modelId="{42C5A962-B73C-49EF-AA81-E98222324CC0}" type="presParOf" srcId="{8296320C-FCD8-4C58-818F-BA7857E8E86D}" destId="{03256674-E89D-468C-ACD1-31493D30320A}" srcOrd="0" destOrd="0" presId="urn:microsoft.com/office/officeart/2005/8/layout/list1"/>
    <dgm:cxn modelId="{974E0492-04FC-4274-9F9A-2650A785EDFF}" type="presParOf" srcId="{03256674-E89D-468C-ACD1-31493D30320A}" destId="{3C5A4010-9F31-42A7-9846-816F5A89B384}" srcOrd="0" destOrd="0" presId="urn:microsoft.com/office/officeart/2005/8/layout/list1"/>
    <dgm:cxn modelId="{BA262A37-EF6D-4842-9595-00507DDFBD83}" type="presParOf" srcId="{03256674-E89D-468C-ACD1-31493D30320A}" destId="{05E5DB38-91FF-42CB-8A70-C9E6A08926A5}" srcOrd="1" destOrd="0" presId="urn:microsoft.com/office/officeart/2005/8/layout/list1"/>
    <dgm:cxn modelId="{748F1AF1-547C-4198-B096-3C777C5DFC0B}" type="presParOf" srcId="{8296320C-FCD8-4C58-818F-BA7857E8E86D}" destId="{C79D99BC-9B66-4646-B523-CAA5F1CBC8AA}" srcOrd="1" destOrd="0" presId="urn:microsoft.com/office/officeart/2005/8/layout/list1"/>
    <dgm:cxn modelId="{74F50113-8127-4B28-B8E6-FB03289DE514}" type="presParOf" srcId="{8296320C-FCD8-4C58-818F-BA7857E8E86D}" destId="{D84FA305-E793-4525-A466-986DE84F01ED}" srcOrd="2" destOrd="0" presId="urn:microsoft.com/office/officeart/2005/8/layout/list1"/>
    <dgm:cxn modelId="{4CA92BEB-1D2E-4A8A-A42A-E1C92082D703}" type="presParOf" srcId="{8296320C-FCD8-4C58-818F-BA7857E8E86D}" destId="{1B233D9C-4092-4648-B9D1-D1D341F9B63F}" srcOrd="3" destOrd="0" presId="urn:microsoft.com/office/officeart/2005/8/layout/list1"/>
    <dgm:cxn modelId="{163588A6-F904-49B6-A415-BFF4223C5406}" type="presParOf" srcId="{8296320C-FCD8-4C58-818F-BA7857E8E86D}" destId="{3B27666A-D94D-4F73-B7B4-DEA1C4C49B40}" srcOrd="4" destOrd="0" presId="urn:microsoft.com/office/officeart/2005/8/layout/list1"/>
    <dgm:cxn modelId="{FDE66455-D75A-4B64-A2BE-4B8C66B40483}" type="presParOf" srcId="{3B27666A-D94D-4F73-B7B4-DEA1C4C49B40}" destId="{EDD15176-E2DA-4CA2-882A-87ED41626F8F}" srcOrd="0" destOrd="0" presId="urn:microsoft.com/office/officeart/2005/8/layout/list1"/>
    <dgm:cxn modelId="{73B3E1F4-2047-4D27-A8F2-130DC16C458F}" type="presParOf" srcId="{3B27666A-D94D-4F73-B7B4-DEA1C4C49B40}" destId="{E8C3657A-0737-4C9A-9DA8-2B1056E50597}" srcOrd="1" destOrd="0" presId="urn:microsoft.com/office/officeart/2005/8/layout/list1"/>
    <dgm:cxn modelId="{3C69603A-6B50-43C4-9CA4-B80038492DE8}" type="presParOf" srcId="{8296320C-FCD8-4C58-818F-BA7857E8E86D}" destId="{4D5F4B04-4CAA-4ADE-86FF-5CF2514D2A8B}" srcOrd="5" destOrd="0" presId="urn:microsoft.com/office/officeart/2005/8/layout/list1"/>
    <dgm:cxn modelId="{FF242728-5608-479C-83F1-EE0C9295C414}" type="presParOf" srcId="{8296320C-FCD8-4C58-818F-BA7857E8E86D}" destId="{930B4F93-8522-48C9-83FE-E98DFAB9A89B}" srcOrd="6" destOrd="0" presId="urn:microsoft.com/office/officeart/2005/8/layout/list1"/>
    <dgm:cxn modelId="{1BD99E28-8A71-41E1-8D14-AD92B4AFB01B}" type="presParOf" srcId="{8296320C-FCD8-4C58-818F-BA7857E8E86D}" destId="{DAF3DD13-FE57-4217-B7F9-89E70218E752}" srcOrd="7" destOrd="0" presId="urn:microsoft.com/office/officeart/2005/8/layout/list1"/>
    <dgm:cxn modelId="{499E2FFB-ABBA-4895-BE98-29C432EEFE5B}" type="presParOf" srcId="{8296320C-FCD8-4C58-818F-BA7857E8E86D}" destId="{3AE35C73-DEE6-40F4-B59B-05460D109CFE}" srcOrd="8" destOrd="0" presId="urn:microsoft.com/office/officeart/2005/8/layout/list1"/>
    <dgm:cxn modelId="{1A1D584B-CF2C-43CF-A425-B5B6137BED2D}" type="presParOf" srcId="{3AE35C73-DEE6-40F4-B59B-05460D109CFE}" destId="{131385DD-9037-4E22-924E-16CD51A60B13}" srcOrd="0" destOrd="0" presId="urn:microsoft.com/office/officeart/2005/8/layout/list1"/>
    <dgm:cxn modelId="{894B289E-B431-4937-9473-5C19E0A1B0BC}" type="presParOf" srcId="{3AE35C73-DEE6-40F4-B59B-05460D109CFE}" destId="{46F018B1-E4A8-48F1-8902-608FF91CF39F}" srcOrd="1" destOrd="0" presId="urn:microsoft.com/office/officeart/2005/8/layout/list1"/>
    <dgm:cxn modelId="{BE304457-CCCB-4B37-BF65-291977CF7BEA}" type="presParOf" srcId="{8296320C-FCD8-4C58-818F-BA7857E8E86D}" destId="{A4B1FCCC-1596-4B89-BF4A-105756B5FD56}" srcOrd="9" destOrd="0" presId="urn:microsoft.com/office/officeart/2005/8/layout/list1"/>
    <dgm:cxn modelId="{C648AF11-7B27-4819-B18D-82BA86C4D76C}" type="presParOf" srcId="{8296320C-FCD8-4C58-818F-BA7857E8E86D}" destId="{45F8EFDF-9979-4399-B962-529BF4618676}"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9C58F0-E4FF-4227-AD25-C5D7CEE9E877}"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A39BCD7F-94B3-45ED-9208-0181768CE86E}">
      <dgm:prSet/>
      <dgm:spPr/>
      <dgm:t>
        <a:bodyPr/>
        <a:lstStyle/>
        <a:p>
          <a:r>
            <a:rPr lang="en-US" b="1" dirty="0"/>
            <a:t>Generative AI models typically pre-trained in an unsupervised manner.</a:t>
          </a:r>
        </a:p>
      </dgm:t>
    </dgm:pt>
    <dgm:pt modelId="{6A6097AB-51DE-420A-A922-10912BF8C0CE}" type="parTrans" cxnId="{9EE4AD42-C324-4352-8D47-0797D80F43D4}">
      <dgm:prSet/>
      <dgm:spPr/>
      <dgm:t>
        <a:bodyPr/>
        <a:lstStyle/>
        <a:p>
          <a:endParaRPr lang="en-US"/>
        </a:p>
      </dgm:t>
    </dgm:pt>
    <dgm:pt modelId="{EDC08768-FD6A-4B6A-875B-07D0BF9BB58E}" type="sibTrans" cxnId="{9EE4AD42-C324-4352-8D47-0797D80F43D4}">
      <dgm:prSet/>
      <dgm:spPr/>
      <dgm:t>
        <a:bodyPr/>
        <a:lstStyle/>
        <a:p>
          <a:endParaRPr lang="en-US"/>
        </a:p>
      </dgm:t>
    </dgm:pt>
    <dgm:pt modelId="{C30F349B-90E3-4B9B-8AA6-88A1FA1E3AD1}">
      <dgm:prSet/>
      <dgm:spPr/>
      <dgm:t>
        <a:bodyPr/>
        <a:lstStyle/>
        <a:p>
          <a:r>
            <a:rPr lang="en-US" b="1" dirty="0"/>
            <a:t>The most popular generative AI model for language generation is LLMs (Generative Pre-trained Transformer)</a:t>
          </a:r>
        </a:p>
      </dgm:t>
    </dgm:pt>
    <dgm:pt modelId="{3D118D99-BE30-4E98-B412-6FE6CB8B9C2E}" type="parTrans" cxnId="{4606E802-C456-4766-A632-FCFC9C739D29}">
      <dgm:prSet/>
      <dgm:spPr/>
      <dgm:t>
        <a:bodyPr/>
        <a:lstStyle/>
        <a:p>
          <a:endParaRPr lang="en-US"/>
        </a:p>
      </dgm:t>
    </dgm:pt>
    <dgm:pt modelId="{42134B93-EF11-4D54-A5DC-A4FD4A7B2D22}" type="sibTrans" cxnId="{4606E802-C456-4766-A632-FCFC9C739D29}">
      <dgm:prSet/>
      <dgm:spPr/>
      <dgm:t>
        <a:bodyPr/>
        <a:lstStyle/>
        <a:p>
          <a:endParaRPr lang="en-US"/>
        </a:p>
      </dgm:t>
    </dgm:pt>
    <dgm:pt modelId="{4D244C52-46C6-4301-BC93-879A75A42D10}">
      <dgm:prSet/>
      <dgm:spPr/>
      <dgm:t>
        <a:bodyPr/>
        <a:lstStyle/>
        <a:p>
          <a:r>
            <a:rPr lang="en-US" b="1" dirty="0"/>
            <a:t>State-of-the-art Gen-AI models aka Large Language Models (LLMs) share a similar transformer-based architecture</a:t>
          </a:r>
        </a:p>
      </dgm:t>
    </dgm:pt>
    <dgm:pt modelId="{C57A29A7-37A5-4B02-AE86-E8F755BADC7A}" type="parTrans" cxnId="{9097FF1C-D769-4834-AB10-9BA03898C93F}">
      <dgm:prSet/>
      <dgm:spPr/>
      <dgm:t>
        <a:bodyPr/>
        <a:lstStyle/>
        <a:p>
          <a:endParaRPr lang="en-US"/>
        </a:p>
      </dgm:t>
    </dgm:pt>
    <dgm:pt modelId="{01C48176-5434-48D4-AD2D-4F95F535938A}" type="sibTrans" cxnId="{9097FF1C-D769-4834-AB10-9BA03898C93F}">
      <dgm:prSet/>
      <dgm:spPr/>
      <dgm:t>
        <a:bodyPr/>
        <a:lstStyle/>
        <a:p>
          <a:endParaRPr lang="en-US"/>
        </a:p>
      </dgm:t>
    </dgm:pt>
    <dgm:pt modelId="{752D3208-4116-4312-9F38-90EFDD7282DA}">
      <dgm:prSet/>
      <dgm:spPr/>
      <dgm:t>
        <a:bodyPr/>
        <a:lstStyle/>
        <a:p>
          <a:r>
            <a:rPr lang="en-US" b="1" dirty="0"/>
            <a:t>The Transformer only performs a small, constant number of steps (chosen empirically). It enabled LLMs and other large models to scale to billions of parameters</a:t>
          </a:r>
        </a:p>
      </dgm:t>
    </dgm:pt>
    <dgm:pt modelId="{5E1166C9-A918-4B96-A552-BE6400F76C91}" type="parTrans" cxnId="{467A16D1-1F39-4247-97A6-AD495767FAFD}">
      <dgm:prSet/>
      <dgm:spPr/>
      <dgm:t>
        <a:bodyPr/>
        <a:lstStyle/>
        <a:p>
          <a:endParaRPr lang="en-US"/>
        </a:p>
      </dgm:t>
    </dgm:pt>
    <dgm:pt modelId="{FBD2E960-6D84-46B4-8A4C-604D73335A1E}" type="sibTrans" cxnId="{467A16D1-1F39-4247-97A6-AD495767FAFD}">
      <dgm:prSet/>
      <dgm:spPr/>
      <dgm:t>
        <a:bodyPr/>
        <a:lstStyle/>
        <a:p>
          <a:endParaRPr lang="en-US"/>
        </a:p>
      </dgm:t>
    </dgm:pt>
    <dgm:pt modelId="{434EECFB-F16D-48C6-BFC3-C451F6BED2E3}">
      <dgm:prSet/>
      <dgm:spPr/>
      <dgm:t>
        <a:bodyPr/>
        <a:lstStyle/>
        <a:p>
          <a:r>
            <a:rPr lang="en-US" b="1" dirty="0"/>
            <a:t>In each step, it applies a self-attention mechanism which directly models relationships between all words in a sentence, regardless of their respective position.</a:t>
          </a:r>
        </a:p>
      </dgm:t>
    </dgm:pt>
    <dgm:pt modelId="{7D572047-E3A8-41C7-B415-3E211E5CF52C}" type="parTrans" cxnId="{5C50BE37-6AAD-412A-8CF6-4B3AADF878F1}">
      <dgm:prSet/>
      <dgm:spPr/>
      <dgm:t>
        <a:bodyPr/>
        <a:lstStyle/>
        <a:p>
          <a:endParaRPr lang="en-US"/>
        </a:p>
      </dgm:t>
    </dgm:pt>
    <dgm:pt modelId="{D8509D32-20A0-49EF-B9F0-C824A077152C}" type="sibTrans" cxnId="{5C50BE37-6AAD-412A-8CF6-4B3AADF878F1}">
      <dgm:prSet/>
      <dgm:spPr/>
      <dgm:t>
        <a:bodyPr/>
        <a:lstStyle/>
        <a:p>
          <a:endParaRPr lang="en-US"/>
        </a:p>
      </dgm:t>
    </dgm:pt>
    <dgm:pt modelId="{865EF822-4525-4899-8F86-4D3EF9DF1B4F}" type="pres">
      <dgm:prSet presAssocID="{E39C58F0-E4FF-4227-AD25-C5D7CEE9E877}" presName="vert0" presStyleCnt="0">
        <dgm:presLayoutVars>
          <dgm:dir/>
          <dgm:animOne val="branch"/>
          <dgm:animLvl val="lvl"/>
        </dgm:presLayoutVars>
      </dgm:prSet>
      <dgm:spPr/>
    </dgm:pt>
    <dgm:pt modelId="{AA672905-1BF7-4F40-B81B-E389B52E36F1}" type="pres">
      <dgm:prSet presAssocID="{A39BCD7F-94B3-45ED-9208-0181768CE86E}" presName="thickLine" presStyleLbl="alignNode1" presStyleIdx="0" presStyleCnt="5"/>
      <dgm:spPr/>
    </dgm:pt>
    <dgm:pt modelId="{534A26AD-D211-4464-A234-A6C9845491BB}" type="pres">
      <dgm:prSet presAssocID="{A39BCD7F-94B3-45ED-9208-0181768CE86E}" presName="horz1" presStyleCnt="0"/>
      <dgm:spPr/>
    </dgm:pt>
    <dgm:pt modelId="{18133AA8-9BEB-47A1-B460-104CF45707F6}" type="pres">
      <dgm:prSet presAssocID="{A39BCD7F-94B3-45ED-9208-0181768CE86E}" presName="tx1" presStyleLbl="revTx" presStyleIdx="0" presStyleCnt="5"/>
      <dgm:spPr/>
    </dgm:pt>
    <dgm:pt modelId="{30F21634-29E4-43FA-9593-77B7A1650676}" type="pres">
      <dgm:prSet presAssocID="{A39BCD7F-94B3-45ED-9208-0181768CE86E}" presName="vert1" presStyleCnt="0"/>
      <dgm:spPr/>
    </dgm:pt>
    <dgm:pt modelId="{BC905304-FC3F-4159-9932-968A5BC362F2}" type="pres">
      <dgm:prSet presAssocID="{C30F349B-90E3-4B9B-8AA6-88A1FA1E3AD1}" presName="thickLine" presStyleLbl="alignNode1" presStyleIdx="1" presStyleCnt="5"/>
      <dgm:spPr/>
    </dgm:pt>
    <dgm:pt modelId="{88E93A58-1D58-4F3C-A540-417E33C68BF3}" type="pres">
      <dgm:prSet presAssocID="{C30F349B-90E3-4B9B-8AA6-88A1FA1E3AD1}" presName="horz1" presStyleCnt="0"/>
      <dgm:spPr/>
    </dgm:pt>
    <dgm:pt modelId="{AFEBF46F-C82D-45F4-9A4E-D17AB78B42E0}" type="pres">
      <dgm:prSet presAssocID="{C30F349B-90E3-4B9B-8AA6-88A1FA1E3AD1}" presName="tx1" presStyleLbl="revTx" presStyleIdx="1" presStyleCnt="5"/>
      <dgm:spPr/>
    </dgm:pt>
    <dgm:pt modelId="{B2056F45-ABA0-4A41-9969-54861EA96B21}" type="pres">
      <dgm:prSet presAssocID="{C30F349B-90E3-4B9B-8AA6-88A1FA1E3AD1}" presName="vert1" presStyleCnt="0"/>
      <dgm:spPr/>
    </dgm:pt>
    <dgm:pt modelId="{2AA29A31-E9EB-4DD6-AFC3-1A0034DCA8EA}" type="pres">
      <dgm:prSet presAssocID="{4D244C52-46C6-4301-BC93-879A75A42D10}" presName="thickLine" presStyleLbl="alignNode1" presStyleIdx="2" presStyleCnt="5"/>
      <dgm:spPr/>
    </dgm:pt>
    <dgm:pt modelId="{BFBA989C-ACEE-4E48-ACB6-3626D5187722}" type="pres">
      <dgm:prSet presAssocID="{4D244C52-46C6-4301-BC93-879A75A42D10}" presName="horz1" presStyleCnt="0"/>
      <dgm:spPr/>
    </dgm:pt>
    <dgm:pt modelId="{DE04484A-02D7-4128-A0C1-1DC87CCD366C}" type="pres">
      <dgm:prSet presAssocID="{4D244C52-46C6-4301-BC93-879A75A42D10}" presName="tx1" presStyleLbl="revTx" presStyleIdx="2" presStyleCnt="5"/>
      <dgm:spPr/>
    </dgm:pt>
    <dgm:pt modelId="{4D9C5F95-E7CE-4568-941F-C68B1C94FB73}" type="pres">
      <dgm:prSet presAssocID="{4D244C52-46C6-4301-BC93-879A75A42D10}" presName="vert1" presStyleCnt="0"/>
      <dgm:spPr/>
    </dgm:pt>
    <dgm:pt modelId="{D70617BC-EC9B-4E16-9B62-74426E96FA2E}" type="pres">
      <dgm:prSet presAssocID="{752D3208-4116-4312-9F38-90EFDD7282DA}" presName="thickLine" presStyleLbl="alignNode1" presStyleIdx="3" presStyleCnt="5"/>
      <dgm:spPr/>
    </dgm:pt>
    <dgm:pt modelId="{327D6B5A-728B-4E0C-8989-324CFB7F4450}" type="pres">
      <dgm:prSet presAssocID="{752D3208-4116-4312-9F38-90EFDD7282DA}" presName="horz1" presStyleCnt="0"/>
      <dgm:spPr/>
    </dgm:pt>
    <dgm:pt modelId="{F2269E4A-C518-4C4C-9377-E1B44449A2CA}" type="pres">
      <dgm:prSet presAssocID="{752D3208-4116-4312-9F38-90EFDD7282DA}" presName="tx1" presStyleLbl="revTx" presStyleIdx="3" presStyleCnt="5"/>
      <dgm:spPr/>
    </dgm:pt>
    <dgm:pt modelId="{329A042B-E1CE-4A73-B271-BA90B56B625D}" type="pres">
      <dgm:prSet presAssocID="{752D3208-4116-4312-9F38-90EFDD7282DA}" presName="vert1" presStyleCnt="0"/>
      <dgm:spPr/>
    </dgm:pt>
    <dgm:pt modelId="{6D6848CF-3963-4A1E-BAB8-513B6627521B}" type="pres">
      <dgm:prSet presAssocID="{434EECFB-F16D-48C6-BFC3-C451F6BED2E3}" presName="thickLine" presStyleLbl="alignNode1" presStyleIdx="4" presStyleCnt="5"/>
      <dgm:spPr/>
    </dgm:pt>
    <dgm:pt modelId="{AD760342-42C8-4CD4-BE18-E28539B6197F}" type="pres">
      <dgm:prSet presAssocID="{434EECFB-F16D-48C6-BFC3-C451F6BED2E3}" presName="horz1" presStyleCnt="0"/>
      <dgm:spPr/>
    </dgm:pt>
    <dgm:pt modelId="{CCFF724E-6F98-4E14-AF1C-AE7E535E4FB6}" type="pres">
      <dgm:prSet presAssocID="{434EECFB-F16D-48C6-BFC3-C451F6BED2E3}" presName="tx1" presStyleLbl="revTx" presStyleIdx="4" presStyleCnt="5"/>
      <dgm:spPr/>
    </dgm:pt>
    <dgm:pt modelId="{1B7868F5-28C9-4CE8-AF5B-BC84C190EECB}" type="pres">
      <dgm:prSet presAssocID="{434EECFB-F16D-48C6-BFC3-C451F6BED2E3}" presName="vert1" presStyleCnt="0"/>
      <dgm:spPr/>
    </dgm:pt>
  </dgm:ptLst>
  <dgm:cxnLst>
    <dgm:cxn modelId="{4606E802-C456-4766-A632-FCFC9C739D29}" srcId="{E39C58F0-E4FF-4227-AD25-C5D7CEE9E877}" destId="{C30F349B-90E3-4B9B-8AA6-88A1FA1E3AD1}" srcOrd="1" destOrd="0" parTransId="{3D118D99-BE30-4E98-B412-6FE6CB8B9C2E}" sibTransId="{42134B93-EF11-4D54-A5DC-A4FD4A7B2D22}"/>
    <dgm:cxn modelId="{9097FF1C-D769-4834-AB10-9BA03898C93F}" srcId="{E39C58F0-E4FF-4227-AD25-C5D7CEE9E877}" destId="{4D244C52-46C6-4301-BC93-879A75A42D10}" srcOrd="2" destOrd="0" parTransId="{C57A29A7-37A5-4B02-AE86-E8F755BADC7A}" sibTransId="{01C48176-5434-48D4-AD2D-4F95F535938A}"/>
    <dgm:cxn modelId="{5C50BE37-6AAD-412A-8CF6-4B3AADF878F1}" srcId="{E39C58F0-E4FF-4227-AD25-C5D7CEE9E877}" destId="{434EECFB-F16D-48C6-BFC3-C451F6BED2E3}" srcOrd="4" destOrd="0" parTransId="{7D572047-E3A8-41C7-B415-3E211E5CF52C}" sibTransId="{D8509D32-20A0-49EF-B9F0-C824A077152C}"/>
    <dgm:cxn modelId="{31AAA05D-C108-4ED4-8433-389156921A84}" type="presOf" srcId="{A39BCD7F-94B3-45ED-9208-0181768CE86E}" destId="{18133AA8-9BEB-47A1-B460-104CF45707F6}" srcOrd="0" destOrd="0" presId="urn:microsoft.com/office/officeart/2008/layout/LinedList"/>
    <dgm:cxn modelId="{9EE4AD42-C324-4352-8D47-0797D80F43D4}" srcId="{E39C58F0-E4FF-4227-AD25-C5D7CEE9E877}" destId="{A39BCD7F-94B3-45ED-9208-0181768CE86E}" srcOrd="0" destOrd="0" parTransId="{6A6097AB-51DE-420A-A922-10912BF8C0CE}" sibTransId="{EDC08768-FD6A-4B6A-875B-07D0BF9BB58E}"/>
    <dgm:cxn modelId="{5CC1926F-1C63-4212-AB00-C7FE44C7DB0A}" type="presOf" srcId="{E39C58F0-E4FF-4227-AD25-C5D7CEE9E877}" destId="{865EF822-4525-4899-8F86-4D3EF9DF1B4F}" srcOrd="0" destOrd="0" presId="urn:microsoft.com/office/officeart/2008/layout/LinedList"/>
    <dgm:cxn modelId="{3A4B2EB7-D260-4547-9866-66DD67135E2A}" type="presOf" srcId="{C30F349B-90E3-4B9B-8AA6-88A1FA1E3AD1}" destId="{AFEBF46F-C82D-45F4-9A4E-D17AB78B42E0}" srcOrd="0" destOrd="0" presId="urn:microsoft.com/office/officeart/2008/layout/LinedList"/>
    <dgm:cxn modelId="{7F87EDC9-3CBB-4828-A93A-18CBCD1ECD59}" type="presOf" srcId="{434EECFB-F16D-48C6-BFC3-C451F6BED2E3}" destId="{CCFF724E-6F98-4E14-AF1C-AE7E535E4FB6}" srcOrd="0" destOrd="0" presId="urn:microsoft.com/office/officeart/2008/layout/LinedList"/>
    <dgm:cxn modelId="{467A16D1-1F39-4247-97A6-AD495767FAFD}" srcId="{E39C58F0-E4FF-4227-AD25-C5D7CEE9E877}" destId="{752D3208-4116-4312-9F38-90EFDD7282DA}" srcOrd="3" destOrd="0" parTransId="{5E1166C9-A918-4B96-A552-BE6400F76C91}" sibTransId="{FBD2E960-6D84-46B4-8A4C-604D73335A1E}"/>
    <dgm:cxn modelId="{605EB4ED-2725-4477-82E6-F59B229B6787}" type="presOf" srcId="{752D3208-4116-4312-9F38-90EFDD7282DA}" destId="{F2269E4A-C518-4C4C-9377-E1B44449A2CA}" srcOrd="0" destOrd="0" presId="urn:microsoft.com/office/officeart/2008/layout/LinedList"/>
    <dgm:cxn modelId="{BDC589EE-9BBC-4BC7-BFE4-3905B02C5293}" type="presOf" srcId="{4D244C52-46C6-4301-BC93-879A75A42D10}" destId="{DE04484A-02D7-4128-A0C1-1DC87CCD366C}" srcOrd="0" destOrd="0" presId="urn:microsoft.com/office/officeart/2008/layout/LinedList"/>
    <dgm:cxn modelId="{6BB49287-5CD4-4E73-A8F3-8A45F009FCAF}" type="presParOf" srcId="{865EF822-4525-4899-8F86-4D3EF9DF1B4F}" destId="{AA672905-1BF7-4F40-B81B-E389B52E36F1}" srcOrd="0" destOrd="0" presId="urn:microsoft.com/office/officeart/2008/layout/LinedList"/>
    <dgm:cxn modelId="{93893F1B-3000-47C2-8DF1-E40F157954C9}" type="presParOf" srcId="{865EF822-4525-4899-8F86-4D3EF9DF1B4F}" destId="{534A26AD-D211-4464-A234-A6C9845491BB}" srcOrd="1" destOrd="0" presId="urn:microsoft.com/office/officeart/2008/layout/LinedList"/>
    <dgm:cxn modelId="{C074A53E-C2E7-472C-81B7-1BE1F8C0BBF5}" type="presParOf" srcId="{534A26AD-D211-4464-A234-A6C9845491BB}" destId="{18133AA8-9BEB-47A1-B460-104CF45707F6}" srcOrd="0" destOrd="0" presId="urn:microsoft.com/office/officeart/2008/layout/LinedList"/>
    <dgm:cxn modelId="{D3EF1FC7-28CA-432F-821E-CF45703EDD29}" type="presParOf" srcId="{534A26AD-D211-4464-A234-A6C9845491BB}" destId="{30F21634-29E4-43FA-9593-77B7A1650676}" srcOrd="1" destOrd="0" presId="urn:microsoft.com/office/officeart/2008/layout/LinedList"/>
    <dgm:cxn modelId="{9EAC02CA-25D0-4A8D-8790-DFFD62AB9CCC}" type="presParOf" srcId="{865EF822-4525-4899-8F86-4D3EF9DF1B4F}" destId="{BC905304-FC3F-4159-9932-968A5BC362F2}" srcOrd="2" destOrd="0" presId="urn:microsoft.com/office/officeart/2008/layout/LinedList"/>
    <dgm:cxn modelId="{5CB4C55A-2BE0-4648-830F-10B9BEFF31C8}" type="presParOf" srcId="{865EF822-4525-4899-8F86-4D3EF9DF1B4F}" destId="{88E93A58-1D58-4F3C-A540-417E33C68BF3}" srcOrd="3" destOrd="0" presId="urn:microsoft.com/office/officeart/2008/layout/LinedList"/>
    <dgm:cxn modelId="{2E523C0C-CBC0-43EC-B1DD-88386CEE8BCA}" type="presParOf" srcId="{88E93A58-1D58-4F3C-A540-417E33C68BF3}" destId="{AFEBF46F-C82D-45F4-9A4E-D17AB78B42E0}" srcOrd="0" destOrd="0" presId="urn:microsoft.com/office/officeart/2008/layout/LinedList"/>
    <dgm:cxn modelId="{69506095-555B-4F52-ACD8-89E3A2BB9C79}" type="presParOf" srcId="{88E93A58-1D58-4F3C-A540-417E33C68BF3}" destId="{B2056F45-ABA0-4A41-9969-54861EA96B21}" srcOrd="1" destOrd="0" presId="urn:microsoft.com/office/officeart/2008/layout/LinedList"/>
    <dgm:cxn modelId="{15577A33-DF1A-48F8-A269-493CE0488896}" type="presParOf" srcId="{865EF822-4525-4899-8F86-4D3EF9DF1B4F}" destId="{2AA29A31-E9EB-4DD6-AFC3-1A0034DCA8EA}" srcOrd="4" destOrd="0" presId="urn:microsoft.com/office/officeart/2008/layout/LinedList"/>
    <dgm:cxn modelId="{617CC6A2-1AA9-44E2-9CA7-4153BCA7D444}" type="presParOf" srcId="{865EF822-4525-4899-8F86-4D3EF9DF1B4F}" destId="{BFBA989C-ACEE-4E48-ACB6-3626D5187722}" srcOrd="5" destOrd="0" presId="urn:microsoft.com/office/officeart/2008/layout/LinedList"/>
    <dgm:cxn modelId="{DC305DE3-1D07-40E8-A18D-8C53741AA20E}" type="presParOf" srcId="{BFBA989C-ACEE-4E48-ACB6-3626D5187722}" destId="{DE04484A-02D7-4128-A0C1-1DC87CCD366C}" srcOrd="0" destOrd="0" presId="urn:microsoft.com/office/officeart/2008/layout/LinedList"/>
    <dgm:cxn modelId="{B60845B1-5F73-4FE5-891A-D4044193940D}" type="presParOf" srcId="{BFBA989C-ACEE-4E48-ACB6-3626D5187722}" destId="{4D9C5F95-E7CE-4568-941F-C68B1C94FB73}" srcOrd="1" destOrd="0" presId="urn:microsoft.com/office/officeart/2008/layout/LinedList"/>
    <dgm:cxn modelId="{6969DC2B-6DE6-4596-A88D-E41055E44953}" type="presParOf" srcId="{865EF822-4525-4899-8F86-4D3EF9DF1B4F}" destId="{D70617BC-EC9B-4E16-9B62-74426E96FA2E}" srcOrd="6" destOrd="0" presId="urn:microsoft.com/office/officeart/2008/layout/LinedList"/>
    <dgm:cxn modelId="{7553A4C4-48C6-48DD-AFC9-C8AB2C5CF00E}" type="presParOf" srcId="{865EF822-4525-4899-8F86-4D3EF9DF1B4F}" destId="{327D6B5A-728B-4E0C-8989-324CFB7F4450}" srcOrd="7" destOrd="0" presId="urn:microsoft.com/office/officeart/2008/layout/LinedList"/>
    <dgm:cxn modelId="{7CBBCB10-2252-4BF9-91CB-4B358F0DB1C1}" type="presParOf" srcId="{327D6B5A-728B-4E0C-8989-324CFB7F4450}" destId="{F2269E4A-C518-4C4C-9377-E1B44449A2CA}" srcOrd="0" destOrd="0" presId="urn:microsoft.com/office/officeart/2008/layout/LinedList"/>
    <dgm:cxn modelId="{33390FCD-A63A-4A67-9084-180316933F73}" type="presParOf" srcId="{327D6B5A-728B-4E0C-8989-324CFB7F4450}" destId="{329A042B-E1CE-4A73-B271-BA90B56B625D}" srcOrd="1" destOrd="0" presId="urn:microsoft.com/office/officeart/2008/layout/LinedList"/>
    <dgm:cxn modelId="{D97FF0E9-E4BA-4654-9EAE-32BA8B41CCD9}" type="presParOf" srcId="{865EF822-4525-4899-8F86-4D3EF9DF1B4F}" destId="{6D6848CF-3963-4A1E-BAB8-513B6627521B}" srcOrd="8" destOrd="0" presId="urn:microsoft.com/office/officeart/2008/layout/LinedList"/>
    <dgm:cxn modelId="{1B1BD0C5-EB4E-487E-87E3-B3A77DABA19E}" type="presParOf" srcId="{865EF822-4525-4899-8F86-4D3EF9DF1B4F}" destId="{AD760342-42C8-4CD4-BE18-E28539B6197F}" srcOrd="9" destOrd="0" presId="urn:microsoft.com/office/officeart/2008/layout/LinedList"/>
    <dgm:cxn modelId="{E91252B0-44CC-4293-8645-CC6C7B871DA3}" type="presParOf" srcId="{AD760342-42C8-4CD4-BE18-E28539B6197F}" destId="{CCFF724E-6F98-4E14-AF1C-AE7E535E4FB6}" srcOrd="0" destOrd="0" presId="urn:microsoft.com/office/officeart/2008/layout/LinedList"/>
    <dgm:cxn modelId="{5EEF614A-CFD8-48C5-930A-07B4850390F8}" type="presParOf" srcId="{AD760342-42C8-4CD4-BE18-E28539B6197F}" destId="{1B7868F5-28C9-4CE8-AF5B-BC84C190EEC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F4014D-4439-4BE9-ABE1-5F9A69E153B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A2042559-B0F4-43F0-A38F-906FA5DC470A}">
      <dgm:prSet/>
      <dgm:spPr/>
      <dgm:t>
        <a:bodyPr/>
        <a:lstStyle/>
        <a:p>
          <a:r>
            <a:rPr lang="en-US" b="1"/>
            <a:t>The Reality:</a:t>
          </a:r>
          <a:r>
            <a:rPr lang="en-US"/>
            <a:t> Trial matching isn't static. It's a dynamic environment with constant "data drift":</a:t>
          </a:r>
        </a:p>
      </dgm:t>
    </dgm:pt>
    <dgm:pt modelId="{1B7368B8-1E0D-4C5B-BF39-49295ED60B06}" type="parTrans" cxnId="{BEC36383-608C-480A-9243-A53C4D627D52}">
      <dgm:prSet/>
      <dgm:spPr/>
      <dgm:t>
        <a:bodyPr/>
        <a:lstStyle/>
        <a:p>
          <a:endParaRPr lang="en-US"/>
        </a:p>
      </dgm:t>
    </dgm:pt>
    <dgm:pt modelId="{B83B6FE6-E385-4497-A72A-E13374573347}" type="sibTrans" cxnId="{BEC36383-608C-480A-9243-A53C4D627D52}">
      <dgm:prSet/>
      <dgm:spPr/>
      <dgm:t>
        <a:bodyPr/>
        <a:lstStyle/>
        <a:p>
          <a:endParaRPr lang="en-US"/>
        </a:p>
      </dgm:t>
    </dgm:pt>
    <dgm:pt modelId="{83BBE02E-02DA-4CF0-B3E8-7C85BBA959A0}">
      <dgm:prSet/>
      <dgm:spPr/>
      <dgm:t>
        <a:bodyPr/>
        <a:lstStyle/>
        <a:p>
          <a:r>
            <a:rPr lang="en-US" b="1" dirty="0"/>
            <a:t>Trial Changes:</a:t>
          </a:r>
          <a:r>
            <a:rPr lang="en-US" dirty="0"/>
            <a:t> Amendments, site openings/closures, competitive enrollment, regulatory holds.</a:t>
          </a:r>
        </a:p>
      </dgm:t>
    </dgm:pt>
    <dgm:pt modelId="{BA4276B2-F89A-4309-BF89-2B2DCB1E649A}" type="parTrans" cxnId="{9FB6F621-2781-45E0-8D41-788577C1820F}">
      <dgm:prSet/>
      <dgm:spPr/>
      <dgm:t>
        <a:bodyPr/>
        <a:lstStyle/>
        <a:p>
          <a:endParaRPr lang="en-US"/>
        </a:p>
      </dgm:t>
    </dgm:pt>
    <dgm:pt modelId="{14B6F3FD-0E7C-440F-915E-FB6B0631ADEF}" type="sibTrans" cxnId="{9FB6F621-2781-45E0-8D41-788577C1820F}">
      <dgm:prSet/>
      <dgm:spPr/>
      <dgm:t>
        <a:bodyPr/>
        <a:lstStyle/>
        <a:p>
          <a:endParaRPr lang="en-US"/>
        </a:p>
      </dgm:t>
    </dgm:pt>
    <dgm:pt modelId="{2B00F600-DB6E-4663-948D-DCA2D082499F}">
      <dgm:prSet/>
      <dgm:spPr/>
      <dgm:t>
        <a:bodyPr/>
        <a:lstStyle/>
        <a:p>
          <a:r>
            <a:rPr lang="en-US" b="1"/>
            <a:t>Patient Evolution:</a:t>
          </a:r>
          <a:r>
            <a:rPr lang="en-US"/>
            <a:t> Disease progression, new biomarkers, changing performance status, completion of prior therapies.</a:t>
          </a:r>
        </a:p>
      </dgm:t>
    </dgm:pt>
    <dgm:pt modelId="{E8882715-8DD1-4FB7-9C11-28CFCAC821DC}" type="parTrans" cxnId="{27D279A7-13E1-479A-9C48-14C74D050741}">
      <dgm:prSet/>
      <dgm:spPr/>
      <dgm:t>
        <a:bodyPr/>
        <a:lstStyle/>
        <a:p>
          <a:endParaRPr lang="en-US"/>
        </a:p>
      </dgm:t>
    </dgm:pt>
    <dgm:pt modelId="{C6B5280F-E5D9-4C9C-A40F-0D3C243DF158}" type="sibTrans" cxnId="{27D279A7-13E1-479A-9C48-14C74D050741}">
      <dgm:prSet/>
      <dgm:spPr/>
      <dgm:t>
        <a:bodyPr/>
        <a:lstStyle/>
        <a:p>
          <a:endParaRPr lang="en-US"/>
        </a:p>
      </dgm:t>
    </dgm:pt>
    <dgm:pt modelId="{F24A98A9-F409-4782-AF5F-E5E24726F87C}">
      <dgm:prSet/>
      <dgm:spPr/>
      <dgm:t>
        <a:bodyPr/>
        <a:lstStyle/>
        <a:p>
          <a:r>
            <a:rPr lang="en-US" b="1"/>
            <a:t>Standard of Care Shifts:</a:t>
          </a:r>
          <a:r>
            <a:rPr lang="en-US"/>
            <a:t> New approvals impacting eligibility or treatment landscape.</a:t>
          </a:r>
        </a:p>
      </dgm:t>
    </dgm:pt>
    <dgm:pt modelId="{84387ECE-34DB-4B3A-9C90-8A27F7518C88}" type="parTrans" cxnId="{91601E95-03CB-47BD-B557-0F0D9FE59DFE}">
      <dgm:prSet/>
      <dgm:spPr/>
      <dgm:t>
        <a:bodyPr/>
        <a:lstStyle/>
        <a:p>
          <a:endParaRPr lang="en-US"/>
        </a:p>
      </dgm:t>
    </dgm:pt>
    <dgm:pt modelId="{6288677A-8557-42A8-A124-74A6A00D17DB}" type="sibTrans" cxnId="{91601E95-03CB-47BD-B557-0F0D9FE59DFE}">
      <dgm:prSet/>
      <dgm:spPr/>
      <dgm:t>
        <a:bodyPr/>
        <a:lstStyle/>
        <a:p>
          <a:endParaRPr lang="en-US"/>
        </a:p>
      </dgm:t>
    </dgm:pt>
    <dgm:pt modelId="{CA7476C0-4996-4D33-9C0F-01DA4114E053}">
      <dgm:prSet/>
      <dgm:spPr/>
      <dgm:t>
        <a:bodyPr/>
        <a:lstStyle/>
        <a:p>
          <a:r>
            <a:rPr lang="en-US" b="1"/>
            <a:t>Analogy:</a:t>
          </a:r>
          <a:r>
            <a:rPr lang="en-US"/>
            <a:t> Think "Logistics for Trials" – like Uber or Instacart, needing real-time awareness of availability, need, and location. Manual tracking simply cannot keep pace.</a:t>
          </a:r>
        </a:p>
      </dgm:t>
    </dgm:pt>
    <dgm:pt modelId="{6854C0AA-693B-4973-BA36-983EB4795534}" type="parTrans" cxnId="{8D263913-D913-42A0-BCA3-AA0531AE0EA7}">
      <dgm:prSet/>
      <dgm:spPr/>
      <dgm:t>
        <a:bodyPr/>
        <a:lstStyle/>
        <a:p>
          <a:endParaRPr lang="en-US"/>
        </a:p>
      </dgm:t>
    </dgm:pt>
    <dgm:pt modelId="{B79E1ED0-7120-496D-BA6C-11543A07FAB4}" type="sibTrans" cxnId="{8D263913-D913-42A0-BCA3-AA0531AE0EA7}">
      <dgm:prSet/>
      <dgm:spPr/>
      <dgm:t>
        <a:bodyPr/>
        <a:lstStyle/>
        <a:p>
          <a:endParaRPr lang="en-US"/>
        </a:p>
      </dgm:t>
    </dgm:pt>
    <dgm:pt modelId="{A75E2C09-0281-4A6D-8F3D-F873BCEB2C7D}" type="pres">
      <dgm:prSet presAssocID="{21F4014D-4439-4BE9-ABE1-5F9A69E153BB}" presName="linearFlow" presStyleCnt="0">
        <dgm:presLayoutVars>
          <dgm:dir/>
          <dgm:resizeHandles val="exact"/>
        </dgm:presLayoutVars>
      </dgm:prSet>
      <dgm:spPr/>
    </dgm:pt>
    <dgm:pt modelId="{0405939F-BD7D-4EF7-A2C4-A684AD8FEF4E}" type="pres">
      <dgm:prSet presAssocID="{A2042559-B0F4-43F0-A38F-906FA5DC470A}" presName="composite" presStyleCnt="0"/>
      <dgm:spPr/>
    </dgm:pt>
    <dgm:pt modelId="{12473F4C-5991-4692-BD84-FE6BA3C89C7E}" type="pres">
      <dgm:prSet presAssocID="{A2042559-B0F4-43F0-A38F-906FA5DC470A}"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34000" b="-34000"/>
          </a:stretch>
        </a:blipFill>
      </dgm:spPr>
      <dgm:extLst>
        <a:ext uri="{E40237B7-FDA0-4F09-8148-C483321AD2D9}">
          <dgm14:cNvPr xmlns:dgm14="http://schemas.microsoft.com/office/drawing/2010/diagram" id="0" name="" descr="Hourglass on white background"/>
        </a:ext>
      </dgm:extLst>
    </dgm:pt>
    <dgm:pt modelId="{27C4CFEC-B22F-469D-A630-7525031DE3FD}" type="pres">
      <dgm:prSet presAssocID="{A2042559-B0F4-43F0-A38F-906FA5DC470A}" presName="txShp" presStyleLbl="node1" presStyleIdx="0" presStyleCnt="5">
        <dgm:presLayoutVars>
          <dgm:bulletEnabled val="1"/>
        </dgm:presLayoutVars>
      </dgm:prSet>
      <dgm:spPr/>
    </dgm:pt>
    <dgm:pt modelId="{9C796933-F042-443E-A215-7B350BFC042C}" type="pres">
      <dgm:prSet presAssocID="{B83B6FE6-E385-4497-A72A-E13374573347}" presName="spacing" presStyleCnt="0"/>
      <dgm:spPr/>
    </dgm:pt>
    <dgm:pt modelId="{A28DA537-FF19-4440-9908-C2A6571B2B69}" type="pres">
      <dgm:prSet presAssocID="{83BBE02E-02DA-4CF0-B3E8-7C85BBA959A0}" presName="composite" presStyleCnt="0"/>
      <dgm:spPr/>
    </dgm:pt>
    <dgm:pt modelId="{58925DCE-1699-4C1E-A17C-DA94C098AC3D}" type="pres">
      <dgm:prSet presAssocID="{83BBE02E-02DA-4CF0-B3E8-7C85BBA959A0}"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Frequency wave of vibrant colors"/>
        </a:ext>
      </dgm:extLst>
    </dgm:pt>
    <dgm:pt modelId="{45CA4A4A-61F0-4859-A4E2-BDCEB940ED12}" type="pres">
      <dgm:prSet presAssocID="{83BBE02E-02DA-4CF0-B3E8-7C85BBA959A0}" presName="txShp" presStyleLbl="node1" presStyleIdx="1" presStyleCnt="5">
        <dgm:presLayoutVars>
          <dgm:bulletEnabled val="1"/>
        </dgm:presLayoutVars>
      </dgm:prSet>
      <dgm:spPr/>
    </dgm:pt>
    <dgm:pt modelId="{F05942F5-D4A4-48BE-975B-FF4F3FBB377D}" type="pres">
      <dgm:prSet presAssocID="{14B6F3FD-0E7C-440F-915E-FB6B0631ADEF}" presName="spacing" presStyleCnt="0"/>
      <dgm:spPr/>
    </dgm:pt>
    <dgm:pt modelId="{1381790B-D1F6-49D7-B0EE-D18A2AB6F8F7}" type="pres">
      <dgm:prSet presAssocID="{2B00F600-DB6E-4663-948D-DCA2D082499F}" presName="composite" presStyleCnt="0"/>
      <dgm:spPr/>
    </dgm:pt>
    <dgm:pt modelId="{D73DC4C7-A4DB-4DE0-8657-81D7F5FBF6BD}" type="pres">
      <dgm:prSet presAssocID="{2B00F600-DB6E-4663-948D-DCA2D082499F}"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extLst>
        <a:ext uri="{E40237B7-FDA0-4F09-8148-C483321AD2D9}">
          <dgm14:cNvPr xmlns:dgm14="http://schemas.microsoft.com/office/drawing/2010/diagram" id="0" name="" descr="Floating growth in the light"/>
        </a:ext>
      </dgm:extLst>
    </dgm:pt>
    <dgm:pt modelId="{72059F0E-2A6D-411F-A0A1-87C8741A0B70}" type="pres">
      <dgm:prSet presAssocID="{2B00F600-DB6E-4663-948D-DCA2D082499F}" presName="txShp" presStyleLbl="node1" presStyleIdx="2" presStyleCnt="5">
        <dgm:presLayoutVars>
          <dgm:bulletEnabled val="1"/>
        </dgm:presLayoutVars>
      </dgm:prSet>
      <dgm:spPr/>
    </dgm:pt>
    <dgm:pt modelId="{A3D3E0C6-C614-4FC8-9884-551F206549A8}" type="pres">
      <dgm:prSet presAssocID="{C6B5280F-E5D9-4C9C-A40F-0D3C243DF158}" presName="spacing" presStyleCnt="0"/>
      <dgm:spPr/>
    </dgm:pt>
    <dgm:pt modelId="{8AD0EAFD-2E3C-4951-AD51-16BC922F2676}" type="pres">
      <dgm:prSet presAssocID="{F24A98A9-F409-4782-AF5F-E5E24726F87C}" presName="composite" presStyleCnt="0"/>
      <dgm:spPr/>
    </dgm:pt>
    <dgm:pt modelId="{0B0AE069-B78B-44AF-8091-A6482BE4EFC0}" type="pres">
      <dgm:prSet presAssocID="{F24A98A9-F409-4782-AF5F-E5E24726F87C}"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Abstract backtground of soap bubbles"/>
        </a:ext>
      </dgm:extLst>
    </dgm:pt>
    <dgm:pt modelId="{5A23ECD9-9706-48E2-9953-AB4BE2BA93C1}" type="pres">
      <dgm:prSet presAssocID="{F24A98A9-F409-4782-AF5F-E5E24726F87C}" presName="txShp" presStyleLbl="node1" presStyleIdx="3" presStyleCnt="5">
        <dgm:presLayoutVars>
          <dgm:bulletEnabled val="1"/>
        </dgm:presLayoutVars>
      </dgm:prSet>
      <dgm:spPr/>
    </dgm:pt>
    <dgm:pt modelId="{8E52E068-01F4-489C-A874-176504ABB049}" type="pres">
      <dgm:prSet presAssocID="{6288677A-8557-42A8-A124-74A6A00D17DB}" presName="spacing" presStyleCnt="0"/>
      <dgm:spPr/>
    </dgm:pt>
    <dgm:pt modelId="{64D1A19C-49EC-4359-B9D4-70F981F0E2E3}" type="pres">
      <dgm:prSet presAssocID="{CA7476C0-4996-4D33-9C0F-01DA4114E053}" presName="composite" presStyleCnt="0"/>
      <dgm:spPr/>
    </dgm:pt>
    <dgm:pt modelId="{C42D45AC-5275-4BEE-8DC2-DDA5D7517A8A}" type="pres">
      <dgm:prSet presAssocID="{CA7476C0-4996-4D33-9C0F-01DA4114E053}"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18000" r="-18000"/>
          </a:stretch>
        </a:blipFill>
      </dgm:spPr>
      <dgm:extLst>
        <a:ext uri="{E40237B7-FDA0-4F09-8148-C483321AD2D9}">
          <dgm14:cNvPr xmlns:dgm14="http://schemas.microsoft.com/office/drawing/2010/diagram" id="0" name="" descr="Red ad gree bar graphs and numbers above the city skyline"/>
        </a:ext>
      </dgm:extLst>
    </dgm:pt>
    <dgm:pt modelId="{DE4E5AD9-5E2C-4960-A7B5-2DA822498039}" type="pres">
      <dgm:prSet presAssocID="{CA7476C0-4996-4D33-9C0F-01DA4114E053}" presName="txShp" presStyleLbl="node1" presStyleIdx="4" presStyleCnt="5">
        <dgm:presLayoutVars>
          <dgm:bulletEnabled val="1"/>
        </dgm:presLayoutVars>
      </dgm:prSet>
      <dgm:spPr/>
    </dgm:pt>
  </dgm:ptLst>
  <dgm:cxnLst>
    <dgm:cxn modelId="{AA772903-43AC-4DF0-A5E0-A69F5CE67580}" type="presOf" srcId="{A2042559-B0F4-43F0-A38F-906FA5DC470A}" destId="{27C4CFEC-B22F-469D-A630-7525031DE3FD}" srcOrd="0" destOrd="0" presId="urn:microsoft.com/office/officeart/2005/8/layout/vList3"/>
    <dgm:cxn modelId="{8D263913-D913-42A0-BCA3-AA0531AE0EA7}" srcId="{21F4014D-4439-4BE9-ABE1-5F9A69E153BB}" destId="{CA7476C0-4996-4D33-9C0F-01DA4114E053}" srcOrd="4" destOrd="0" parTransId="{6854C0AA-693B-4973-BA36-983EB4795534}" sibTransId="{B79E1ED0-7120-496D-BA6C-11543A07FAB4}"/>
    <dgm:cxn modelId="{9FB6F621-2781-45E0-8D41-788577C1820F}" srcId="{21F4014D-4439-4BE9-ABE1-5F9A69E153BB}" destId="{83BBE02E-02DA-4CF0-B3E8-7C85BBA959A0}" srcOrd="1" destOrd="0" parTransId="{BA4276B2-F89A-4309-BF89-2B2DCB1E649A}" sibTransId="{14B6F3FD-0E7C-440F-915E-FB6B0631ADEF}"/>
    <dgm:cxn modelId="{493F0439-94AD-472C-BF78-C6E6FB0C604B}" type="presOf" srcId="{21F4014D-4439-4BE9-ABE1-5F9A69E153BB}" destId="{A75E2C09-0281-4A6D-8F3D-F873BCEB2C7D}" srcOrd="0" destOrd="0" presId="urn:microsoft.com/office/officeart/2005/8/layout/vList3"/>
    <dgm:cxn modelId="{6A3A8C81-4700-4D50-A954-A102EE8D5349}" type="presOf" srcId="{CA7476C0-4996-4D33-9C0F-01DA4114E053}" destId="{DE4E5AD9-5E2C-4960-A7B5-2DA822498039}" srcOrd="0" destOrd="0" presId="urn:microsoft.com/office/officeart/2005/8/layout/vList3"/>
    <dgm:cxn modelId="{BEC36383-608C-480A-9243-A53C4D627D52}" srcId="{21F4014D-4439-4BE9-ABE1-5F9A69E153BB}" destId="{A2042559-B0F4-43F0-A38F-906FA5DC470A}" srcOrd="0" destOrd="0" parTransId="{1B7368B8-1E0D-4C5B-BF39-49295ED60B06}" sibTransId="{B83B6FE6-E385-4497-A72A-E13374573347}"/>
    <dgm:cxn modelId="{91601E95-03CB-47BD-B557-0F0D9FE59DFE}" srcId="{21F4014D-4439-4BE9-ABE1-5F9A69E153BB}" destId="{F24A98A9-F409-4782-AF5F-E5E24726F87C}" srcOrd="3" destOrd="0" parTransId="{84387ECE-34DB-4B3A-9C90-8A27F7518C88}" sibTransId="{6288677A-8557-42A8-A124-74A6A00D17DB}"/>
    <dgm:cxn modelId="{7D89039D-1225-49A1-8DD1-7C134C235142}" type="presOf" srcId="{83BBE02E-02DA-4CF0-B3E8-7C85BBA959A0}" destId="{45CA4A4A-61F0-4859-A4E2-BDCEB940ED12}" srcOrd="0" destOrd="0" presId="urn:microsoft.com/office/officeart/2005/8/layout/vList3"/>
    <dgm:cxn modelId="{27D279A7-13E1-479A-9C48-14C74D050741}" srcId="{21F4014D-4439-4BE9-ABE1-5F9A69E153BB}" destId="{2B00F600-DB6E-4663-948D-DCA2D082499F}" srcOrd="2" destOrd="0" parTransId="{E8882715-8DD1-4FB7-9C11-28CFCAC821DC}" sibTransId="{C6B5280F-E5D9-4C9C-A40F-0D3C243DF158}"/>
    <dgm:cxn modelId="{602283B0-B98E-4634-BDCB-2E23403D9473}" type="presOf" srcId="{2B00F600-DB6E-4663-948D-DCA2D082499F}" destId="{72059F0E-2A6D-411F-A0A1-87C8741A0B70}" srcOrd="0" destOrd="0" presId="urn:microsoft.com/office/officeart/2005/8/layout/vList3"/>
    <dgm:cxn modelId="{E87D7DF2-8843-498B-9904-91BA38504B30}" type="presOf" srcId="{F24A98A9-F409-4782-AF5F-E5E24726F87C}" destId="{5A23ECD9-9706-48E2-9953-AB4BE2BA93C1}" srcOrd="0" destOrd="0" presId="urn:microsoft.com/office/officeart/2005/8/layout/vList3"/>
    <dgm:cxn modelId="{1EDCC53E-6265-4DB4-87CF-79371E56D5F5}" type="presParOf" srcId="{A75E2C09-0281-4A6D-8F3D-F873BCEB2C7D}" destId="{0405939F-BD7D-4EF7-A2C4-A684AD8FEF4E}" srcOrd="0" destOrd="0" presId="urn:microsoft.com/office/officeart/2005/8/layout/vList3"/>
    <dgm:cxn modelId="{08A23A8A-469C-4045-9345-19D992D7BE68}" type="presParOf" srcId="{0405939F-BD7D-4EF7-A2C4-A684AD8FEF4E}" destId="{12473F4C-5991-4692-BD84-FE6BA3C89C7E}" srcOrd="0" destOrd="0" presId="urn:microsoft.com/office/officeart/2005/8/layout/vList3"/>
    <dgm:cxn modelId="{A0D5818A-CD52-4E59-BB6C-929F28C928B1}" type="presParOf" srcId="{0405939F-BD7D-4EF7-A2C4-A684AD8FEF4E}" destId="{27C4CFEC-B22F-469D-A630-7525031DE3FD}" srcOrd="1" destOrd="0" presId="urn:microsoft.com/office/officeart/2005/8/layout/vList3"/>
    <dgm:cxn modelId="{9C98A2C6-D3F0-4A4E-B8B5-EB8A2349BE2D}" type="presParOf" srcId="{A75E2C09-0281-4A6D-8F3D-F873BCEB2C7D}" destId="{9C796933-F042-443E-A215-7B350BFC042C}" srcOrd="1" destOrd="0" presId="urn:microsoft.com/office/officeart/2005/8/layout/vList3"/>
    <dgm:cxn modelId="{3D86C067-5436-41B7-8564-4DF51C226C14}" type="presParOf" srcId="{A75E2C09-0281-4A6D-8F3D-F873BCEB2C7D}" destId="{A28DA537-FF19-4440-9908-C2A6571B2B69}" srcOrd="2" destOrd="0" presId="urn:microsoft.com/office/officeart/2005/8/layout/vList3"/>
    <dgm:cxn modelId="{5A0822F9-34AF-4E6A-8C71-174A1EC8C293}" type="presParOf" srcId="{A28DA537-FF19-4440-9908-C2A6571B2B69}" destId="{58925DCE-1699-4C1E-A17C-DA94C098AC3D}" srcOrd="0" destOrd="0" presId="urn:microsoft.com/office/officeart/2005/8/layout/vList3"/>
    <dgm:cxn modelId="{238E836F-38D5-4B60-BD8E-30E6E017054A}" type="presParOf" srcId="{A28DA537-FF19-4440-9908-C2A6571B2B69}" destId="{45CA4A4A-61F0-4859-A4E2-BDCEB940ED12}" srcOrd="1" destOrd="0" presId="urn:microsoft.com/office/officeart/2005/8/layout/vList3"/>
    <dgm:cxn modelId="{1D157B25-B2E8-4F6A-801A-1046C09DE2E0}" type="presParOf" srcId="{A75E2C09-0281-4A6D-8F3D-F873BCEB2C7D}" destId="{F05942F5-D4A4-48BE-975B-FF4F3FBB377D}" srcOrd="3" destOrd="0" presId="urn:microsoft.com/office/officeart/2005/8/layout/vList3"/>
    <dgm:cxn modelId="{B9B90974-F63A-4AA6-925B-8458FDCEE5C2}" type="presParOf" srcId="{A75E2C09-0281-4A6D-8F3D-F873BCEB2C7D}" destId="{1381790B-D1F6-49D7-B0EE-D18A2AB6F8F7}" srcOrd="4" destOrd="0" presId="urn:microsoft.com/office/officeart/2005/8/layout/vList3"/>
    <dgm:cxn modelId="{833F8801-9C21-4544-91A6-09E96F208F08}" type="presParOf" srcId="{1381790B-D1F6-49D7-B0EE-D18A2AB6F8F7}" destId="{D73DC4C7-A4DB-4DE0-8657-81D7F5FBF6BD}" srcOrd="0" destOrd="0" presId="urn:microsoft.com/office/officeart/2005/8/layout/vList3"/>
    <dgm:cxn modelId="{3C7E2AA4-E3C6-4B62-9DDA-EF40AC3F5005}" type="presParOf" srcId="{1381790B-D1F6-49D7-B0EE-D18A2AB6F8F7}" destId="{72059F0E-2A6D-411F-A0A1-87C8741A0B70}" srcOrd="1" destOrd="0" presId="urn:microsoft.com/office/officeart/2005/8/layout/vList3"/>
    <dgm:cxn modelId="{686FF75A-7EC5-484D-9298-A7F55DC29898}" type="presParOf" srcId="{A75E2C09-0281-4A6D-8F3D-F873BCEB2C7D}" destId="{A3D3E0C6-C614-4FC8-9884-551F206549A8}" srcOrd="5" destOrd="0" presId="urn:microsoft.com/office/officeart/2005/8/layout/vList3"/>
    <dgm:cxn modelId="{97176A13-7766-478B-B23E-8DB860603744}" type="presParOf" srcId="{A75E2C09-0281-4A6D-8F3D-F873BCEB2C7D}" destId="{8AD0EAFD-2E3C-4951-AD51-16BC922F2676}" srcOrd="6" destOrd="0" presId="urn:microsoft.com/office/officeart/2005/8/layout/vList3"/>
    <dgm:cxn modelId="{800C073A-675D-46C0-BA13-9C6DBAC49A6F}" type="presParOf" srcId="{8AD0EAFD-2E3C-4951-AD51-16BC922F2676}" destId="{0B0AE069-B78B-44AF-8091-A6482BE4EFC0}" srcOrd="0" destOrd="0" presId="urn:microsoft.com/office/officeart/2005/8/layout/vList3"/>
    <dgm:cxn modelId="{797EB340-9CE9-443B-9441-8E094EAC680B}" type="presParOf" srcId="{8AD0EAFD-2E3C-4951-AD51-16BC922F2676}" destId="{5A23ECD9-9706-48E2-9953-AB4BE2BA93C1}" srcOrd="1" destOrd="0" presId="urn:microsoft.com/office/officeart/2005/8/layout/vList3"/>
    <dgm:cxn modelId="{54108CAC-3A21-4C85-AF14-5CE5C9786C75}" type="presParOf" srcId="{A75E2C09-0281-4A6D-8F3D-F873BCEB2C7D}" destId="{8E52E068-01F4-489C-A874-176504ABB049}" srcOrd="7" destOrd="0" presId="urn:microsoft.com/office/officeart/2005/8/layout/vList3"/>
    <dgm:cxn modelId="{5F3DE721-9947-4A21-BB6F-6F1F777A9261}" type="presParOf" srcId="{A75E2C09-0281-4A6D-8F3D-F873BCEB2C7D}" destId="{64D1A19C-49EC-4359-B9D4-70F981F0E2E3}" srcOrd="8" destOrd="0" presId="urn:microsoft.com/office/officeart/2005/8/layout/vList3"/>
    <dgm:cxn modelId="{6CD4E6D6-5A99-4911-96A2-5C23155EE265}" type="presParOf" srcId="{64D1A19C-49EC-4359-B9D4-70F981F0E2E3}" destId="{C42D45AC-5275-4BEE-8DC2-DDA5D7517A8A}" srcOrd="0" destOrd="0" presId="urn:microsoft.com/office/officeart/2005/8/layout/vList3"/>
    <dgm:cxn modelId="{EEBFC557-A078-4FA9-846C-674AFCA36826}" type="presParOf" srcId="{64D1A19C-49EC-4359-B9D4-70F981F0E2E3}" destId="{DE4E5AD9-5E2C-4960-A7B5-2DA822498039}"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EDFAB1-F473-4AD7-8B4A-010FB1E96783}" type="doc">
      <dgm:prSet loTypeId="urn:microsoft.com/office/officeart/2005/8/layout/funnel1" loCatId="process" qsTypeId="urn:microsoft.com/office/officeart/2005/8/quickstyle/simple1" qsCatId="simple" csTypeId="urn:microsoft.com/office/officeart/2005/8/colors/accent1_2" csCatId="accent1"/>
      <dgm:spPr/>
      <dgm:t>
        <a:bodyPr/>
        <a:lstStyle/>
        <a:p>
          <a:endParaRPr lang="en-US"/>
        </a:p>
      </dgm:t>
    </dgm:pt>
    <dgm:pt modelId="{E0DBA04C-415C-4580-9675-7197EC18E8FB}">
      <dgm:prSet/>
      <dgm:spPr/>
      <dgm:t>
        <a:bodyPr/>
        <a:lstStyle/>
        <a:p>
          <a:r>
            <a:rPr lang="en-US" b="1" dirty="0">
              <a:solidFill>
                <a:schemeClr val="bg1"/>
              </a:solidFill>
            </a:rPr>
            <a:t>AI as Multiplier Force for Trials: ACS ACTS</a:t>
          </a:r>
          <a:endParaRPr lang="en-US" dirty="0">
            <a:solidFill>
              <a:schemeClr val="bg1"/>
            </a:solidFill>
          </a:endParaRPr>
        </a:p>
      </dgm:t>
    </dgm:pt>
    <dgm:pt modelId="{F6D24B82-14BF-4332-97F0-FC6683AFE221}" type="sibTrans" cxnId="{FA40590F-48B0-4DF7-9A64-405243351052}">
      <dgm:prSet/>
      <dgm:spPr/>
      <dgm:t>
        <a:bodyPr/>
        <a:lstStyle/>
        <a:p>
          <a:endParaRPr lang="en-US"/>
        </a:p>
      </dgm:t>
    </dgm:pt>
    <dgm:pt modelId="{725AC363-D5B5-4B76-BEB0-9B988559FF92}" type="parTrans" cxnId="{FA40590F-48B0-4DF7-9A64-405243351052}">
      <dgm:prSet/>
      <dgm:spPr/>
      <dgm:t>
        <a:bodyPr/>
        <a:lstStyle/>
        <a:p>
          <a:endParaRPr lang="en-US"/>
        </a:p>
      </dgm:t>
    </dgm:pt>
    <dgm:pt modelId="{5F85531C-AEDA-42FF-BA99-86B220E42C92}" type="pres">
      <dgm:prSet presAssocID="{1AEDFAB1-F473-4AD7-8B4A-010FB1E96783}" presName="Name0" presStyleCnt="0">
        <dgm:presLayoutVars>
          <dgm:chMax val="4"/>
          <dgm:resizeHandles val="exact"/>
        </dgm:presLayoutVars>
      </dgm:prSet>
      <dgm:spPr/>
    </dgm:pt>
    <dgm:pt modelId="{D8CC9118-B0FE-4FFF-AB88-62AA1029483B}" type="pres">
      <dgm:prSet presAssocID="{1AEDFAB1-F473-4AD7-8B4A-010FB1E96783}" presName="ellipse" presStyleLbl="trBgShp" presStyleIdx="0" presStyleCnt="1"/>
      <dgm:spPr/>
    </dgm:pt>
    <dgm:pt modelId="{118960EB-C9A9-497F-8DA0-356BB4E0718F}" type="pres">
      <dgm:prSet presAssocID="{1AEDFAB1-F473-4AD7-8B4A-010FB1E96783}" presName="arrow1" presStyleLbl="fgShp" presStyleIdx="0" presStyleCnt="1"/>
      <dgm:spPr/>
    </dgm:pt>
    <dgm:pt modelId="{6382DA17-936B-4F59-8171-541AE7E77CEA}" type="pres">
      <dgm:prSet presAssocID="{1AEDFAB1-F473-4AD7-8B4A-010FB1E96783}" presName="rectangle" presStyleLbl="revTx" presStyleIdx="0" presStyleCnt="1">
        <dgm:presLayoutVars>
          <dgm:bulletEnabled val="1"/>
        </dgm:presLayoutVars>
      </dgm:prSet>
      <dgm:spPr/>
    </dgm:pt>
    <dgm:pt modelId="{0A6339DA-7A17-418A-90F0-7F181C73C793}" type="pres">
      <dgm:prSet presAssocID="{1AEDFAB1-F473-4AD7-8B4A-010FB1E96783}" presName="funnel" presStyleLbl="trAlignAcc1" presStyleIdx="0" presStyleCnt="1"/>
      <dgm:spPr/>
    </dgm:pt>
  </dgm:ptLst>
  <dgm:cxnLst>
    <dgm:cxn modelId="{FA40590F-48B0-4DF7-9A64-405243351052}" srcId="{1AEDFAB1-F473-4AD7-8B4A-010FB1E96783}" destId="{E0DBA04C-415C-4580-9675-7197EC18E8FB}" srcOrd="0" destOrd="0" parTransId="{725AC363-D5B5-4B76-BEB0-9B988559FF92}" sibTransId="{F6D24B82-14BF-4332-97F0-FC6683AFE221}"/>
    <dgm:cxn modelId="{980E6610-C4FB-4A5A-A7D2-5C1A378FB08D}" type="presOf" srcId="{1AEDFAB1-F473-4AD7-8B4A-010FB1E96783}" destId="{5F85531C-AEDA-42FF-BA99-86B220E42C92}" srcOrd="0" destOrd="0" presId="urn:microsoft.com/office/officeart/2005/8/layout/funnel1"/>
    <dgm:cxn modelId="{434A069B-94EA-4EED-984C-6CB1EDAF0392}" type="presOf" srcId="{E0DBA04C-415C-4580-9675-7197EC18E8FB}" destId="{6382DA17-936B-4F59-8171-541AE7E77CEA}" srcOrd="0" destOrd="0" presId="urn:microsoft.com/office/officeart/2005/8/layout/funnel1"/>
    <dgm:cxn modelId="{5700255E-1195-43DD-8588-B92240F537A6}" type="presParOf" srcId="{5F85531C-AEDA-42FF-BA99-86B220E42C92}" destId="{D8CC9118-B0FE-4FFF-AB88-62AA1029483B}" srcOrd="0" destOrd="0" presId="urn:microsoft.com/office/officeart/2005/8/layout/funnel1"/>
    <dgm:cxn modelId="{CCBCB3C7-9E8E-4D9A-B51E-AAECED0471DC}" type="presParOf" srcId="{5F85531C-AEDA-42FF-BA99-86B220E42C92}" destId="{118960EB-C9A9-497F-8DA0-356BB4E0718F}" srcOrd="1" destOrd="0" presId="urn:microsoft.com/office/officeart/2005/8/layout/funnel1"/>
    <dgm:cxn modelId="{DB90A9CD-B0B9-4C90-9D45-6311940E4750}" type="presParOf" srcId="{5F85531C-AEDA-42FF-BA99-86B220E42C92}" destId="{6382DA17-936B-4F59-8171-541AE7E77CEA}" srcOrd="2" destOrd="0" presId="urn:microsoft.com/office/officeart/2005/8/layout/funnel1"/>
    <dgm:cxn modelId="{72846E7A-7709-4EEA-85DC-6C64AA9F41AC}" type="presParOf" srcId="{5F85531C-AEDA-42FF-BA99-86B220E42C92}" destId="{0A6339DA-7A17-418A-90F0-7F181C73C793}" srcOrd="3"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FA305-E793-4525-A466-986DE84F01ED}">
      <dsp:nvSpPr>
        <dsp:cNvPr id="0" name=""/>
        <dsp:cNvSpPr/>
      </dsp:nvSpPr>
      <dsp:spPr>
        <a:xfrm>
          <a:off x="0" y="314792"/>
          <a:ext cx="6819900" cy="1077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300" tIns="395732" rIns="529300"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Biomarker technique used to detect level of protein expression</a:t>
          </a:r>
        </a:p>
      </dsp:txBody>
      <dsp:txXfrm>
        <a:off x="0" y="314792"/>
        <a:ext cx="6819900" cy="1077300"/>
      </dsp:txXfrm>
    </dsp:sp>
    <dsp:sp modelId="{05E5DB38-91FF-42CB-8A70-C9E6A08926A5}">
      <dsp:nvSpPr>
        <dsp:cNvPr id="0" name=""/>
        <dsp:cNvSpPr/>
      </dsp:nvSpPr>
      <dsp:spPr>
        <a:xfrm>
          <a:off x="340995" y="34352"/>
          <a:ext cx="477393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443" tIns="0" rIns="180443" bIns="0" numCol="1" spcCol="1270" anchor="ctr" anchorCtr="0">
          <a:noAutofit/>
        </a:bodyPr>
        <a:lstStyle/>
        <a:p>
          <a:pPr marL="0" lvl="0" indent="0" algn="l" defTabSz="844550">
            <a:lnSpc>
              <a:spcPct val="90000"/>
            </a:lnSpc>
            <a:spcBef>
              <a:spcPct val="0"/>
            </a:spcBef>
            <a:spcAft>
              <a:spcPct val="35000"/>
            </a:spcAft>
            <a:buNone/>
          </a:pPr>
          <a:r>
            <a:rPr lang="en-US" sz="1900" kern="1200"/>
            <a:t>Immunohistochemistry (IHC)</a:t>
          </a:r>
        </a:p>
      </dsp:txBody>
      <dsp:txXfrm>
        <a:off x="368375" y="61732"/>
        <a:ext cx="4719170" cy="506120"/>
      </dsp:txXfrm>
    </dsp:sp>
    <dsp:sp modelId="{930B4F93-8522-48C9-83FE-E98DFAB9A89B}">
      <dsp:nvSpPr>
        <dsp:cNvPr id="0" name=""/>
        <dsp:cNvSpPr/>
      </dsp:nvSpPr>
      <dsp:spPr>
        <a:xfrm>
          <a:off x="0" y="1775132"/>
          <a:ext cx="6819900" cy="1077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300" tIns="395732" rIns="529300"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Biomarker technique used to detect alterations in DNA (single-gene)</a:t>
          </a:r>
        </a:p>
      </dsp:txBody>
      <dsp:txXfrm>
        <a:off x="0" y="1775132"/>
        <a:ext cx="6819900" cy="1077300"/>
      </dsp:txXfrm>
    </dsp:sp>
    <dsp:sp modelId="{E8C3657A-0737-4C9A-9DA8-2B1056E50597}">
      <dsp:nvSpPr>
        <dsp:cNvPr id="0" name=""/>
        <dsp:cNvSpPr/>
      </dsp:nvSpPr>
      <dsp:spPr>
        <a:xfrm>
          <a:off x="340995" y="1494692"/>
          <a:ext cx="477393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443" tIns="0" rIns="180443" bIns="0" numCol="1" spcCol="1270" anchor="ctr" anchorCtr="0">
          <a:noAutofit/>
        </a:bodyPr>
        <a:lstStyle/>
        <a:p>
          <a:pPr marL="0" lvl="0" indent="0" algn="l" defTabSz="844550">
            <a:lnSpc>
              <a:spcPct val="90000"/>
            </a:lnSpc>
            <a:spcBef>
              <a:spcPct val="0"/>
            </a:spcBef>
            <a:spcAft>
              <a:spcPct val="35000"/>
            </a:spcAft>
            <a:buNone/>
          </a:pPr>
          <a:r>
            <a:rPr lang="en-US" sz="1900" kern="1200"/>
            <a:t>Fluorescence In Situ Hybridization (FISH)</a:t>
          </a:r>
        </a:p>
      </dsp:txBody>
      <dsp:txXfrm>
        <a:off x="368375" y="1522072"/>
        <a:ext cx="4719170" cy="506120"/>
      </dsp:txXfrm>
    </dsp:sp>
    <dsp:sp modelId="{45F8EFDF-9979-4399-B962-529BF4618676}">
      <dsp:nvSpPr>
        <dsp:cNvPr id="0" name=""/>
        <dsp:cNvSpPr/>
      </dsp:nvSpPr>
      <dsp:spPr>
        <a:xfrm>
          <a:off x="0" y="3235472"/>
          <a:ext cx="6819900" cy="13466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300" tIns="395732" rIns="529300"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High-throughput biomarker technique used to detect alterations in DNA (multi-gene) and to construct a comprehensive genomic profile</a:t>
          </a:r>
        </a:p>
      </dsp:txBody>
      <dsp:txXfrm>
        <a:off x="0" y="3235472"/>
        <a:ext cx="6819900" cy="1346625"/>
      </dsp:txXfrm>
    </dsp:sp>
    <dsp:sp modelId="{46F018B1-E4A8-48F1-8902-608FF91CF39F}">
      <dsp:nvSpPr>
        <dsp:cNvPr id="0" name=""/>
        <dsp:cNvSpPr/>
      </dsp:nvSpPr>
      <dsp:spPr>
        <a:xfrm>
          <a:off x="340995" y="2955032"/>
          <a:ext cx="4773930"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443" tIns="0" rIns="180443" bIns="0" numCol="1" spcCol="1270" anchor="ctr" anchorCtr="0">
          <a:noAutofit/>
        </a:bodyPr>
        <a:lstStyle/>
        <a:p>
          <a:pPr marL="0" lvl="0" indent="0" algn="l" defTabSz="844550">
            <a:lnSpc>
              <a:spcPct val="90000"/>
            </a:lnSpc>
            <a:spcBef>
              <a:spcPct val="0"/>
            </a:spcBef>
            <a:spcAft>
              <a:spcPct val="35000"/>
            </a:spcAft>
            <a:buNone/>
          </a:pPr>
          <a:r>
            <a:rPr lang="en-US" sz="1900" kern="1200"/>
            <a:t>Next-Generation Sequencing (NGS)</a:t>
          </a:r>
        </a:p>
      </dsp:txBody>
      <dsp:txXfrm>
        <a:off x="368375" y="2982412"/>
        <a:ext cx="4719170"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72905-1BF7-4F40-B81B-E389B52E36F1}">
      <dsp:nvSpPr>
        <dsp:cNvPr id="0" name=""/>
        <dsp:cNvSpPr/>
      </dsp:nvSpPr>
      <dsp:spPr>
        <a:xfrm>
          <a:off x="0" y="485"/>
          <a:ext cx="579309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8133AA8-9BEB-47A1-B460-104CF45707F6}">
      <dsp:nvSpPr>
        <dsp:cNvPr id="0" name=""/>
        <dsp:cNvSpPr/>
      </dsp:nvSpPr>
      <dsp:spPr>
        <a:xfrm>
          <a:off x="0" y="485"/>
          <a:ext cx="5793093" cy="794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Generative AI models typically pre-trained in an unsupervised manner.</a:t>
          </a:r>
        </a:p>
      </dsp:txBody>
      <dsp:txXfrm>
        <a:off x="0" y="485"/>
        <a:ext cx="5793093" cy="794473"/>
      </dsp:txXfrm>
    </dsp:sp>
    <dsp:sp modelId="{BC905304-FC3F-4159-9932-968A5BC362F2}">
      <dsp:nvSpPr>
        <dsp:cNvPr id="0" name=""/>
        <dsp:cNvSpPr/>
      </dsp:nvSpPr>
      <dsp:spPr>
        <a:xfrm>
          <a:off x="0" y="794958"/>
          <a:ext cx="579309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FEBF46F-C82D-45F4-9A4E-D17AB78B42E0}">
      <dsp:nvSpPr>
        <dsp:cNvPr id="0" name=""/>
        <dsp:cNvSpPr/>
      </dsp:nvSpPr>
      <dsp:spPr>
        <a:xfrm>
          <a:off x="0" y="794958"/>
          <a:ext cx="5793093" cy="794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The most popular generative AI model for language generation is LLMs (Generative Pre-trained Transformer)</a:t>
          </a:r>
        </a:p>
      </dsp:txBody>
      <dsp:txXfrm>
        <a:off x="0" y="794958"/>
        <a:ext cx="5793093" cy="794473"/>
      </dsp:txXfrm>
    </dsp:sp>
    <dsp:sp modelId="{2AA29A31-E9EB-4DD6-AFC3-1A0034DCA8EA}">
      <dsp:nvSpPr>
        <dsp:cNvPr id="0" name=""/>
        <dsp:cNvSpPr/>
      </dsp:nvSpPr>
      <dsp:spPr>
        <a:xfrm>
          <a:off x="0" y="1589431"/>
          <a:ext cx="579309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E04484A-02D7-4128-A0C1-1DC87CCD366C}">
      <dsp:nvSpPr>
        <dsp:cNvPr id="0" name=""/>
        <dsp:cNvSpPr/>
      </dsp:nvSpPr>
      <dsp:spPr>
        <a:xfrm>
          <a:off x="0" y="1589431"/>
          <a:ext cx="5793093" cy="794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State-of-the-art Gen-AI models aka Large Language Models (LLMs) share a similar transformer-based architecture</a:t>
          </a:r>
        </a:p>
      </dsp:txBody>
      <dsp:txXfrm>
        <a:off x="0" y="1589431"/>
        <a:ext cx="5793093" cy="794473"/>
      </dsp:txXfrm>
    </dsp:sp>
    <dsp:sp modelId="{D70617BC-EC9B-4E16-9B62-74426E96FA2E}">
      <dsp:nvSpPr>
        <dsp:cNvPr id="0" name=""/>
        <dsp:cNvSpPr/>
      </dsp:nvSpPr>
      <dsp:spPr>
        <a:xfrm>
          <a:off x="0" y="2383905"/>
          <a:ext cx="579309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2269E4A-C518-4C4C-9377-E1B44449A2CA}">
      <dsp:nvSpPr>
        <dsp:cNvPr id="0" name=""/>
        <dsp:cNvSpPr/>
      </dsp:nvSpPr>
      <dsp:spPr>
        <a:xfrm>
          <a:off x="0" y="2383905"/>
          <a:ext cx="5793093" cy="794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The Transformer only performs a small, constant number of steps (chosen empirically). It enabled LLMs and other large models to scale to billions of parameters</a:t>
          </a:r>
        </a:p>
      </dsp:txBody>
      <dsp:txXfrm>
        <a:off x="0" y="2383905"/>
        <a:ext cx="5793093" cy="794473"/>
      </dsp:txXfrm>
    </dsp:sp>
    <dsp:sp modelId="{6D6848CF-3963-4A1E-BAB8-513B6627521B}">
      <dsp:nvSpPr>
        <dsp:cNvPr id="0" name=""/>
        <dsp:cNvSpPr/>
      </dsp:nvSpPr>
      <dsp:spPr>
        <a:xfrm>
          <a:off x="0" y="3178378"/>
          <a:ext cx="5793093"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CFF724E-6F98-4E14-AF1C-AE7E535E4FB6}">
      <dsp:nvSpPr>
        <dsp:cNvPr id="0" name=""/>
        <dsp:cNvSpPr/>
      </dsp:nvSpPr>
      <dsp:spPr>
        <a:xfrm>
          <a:off x="0" y="3178378"/>
          <a:ext cx="5793093" cy="794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In each step, it applies a self-attention mechanism which directly models relationships between all words in a sentence, regardless of their respective position.</a:t>
          </a:r>
        </a:p>
      </dsp:txBody>
      <dsp:txXfrm>
        <a:off x="0" y="3178378"/>
        <a:ext cx="5793093" cy="7944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4CFEC-B22F-469D-A630-7525031DE3FD}">
      <dsp:nvSpPr>
        <dsp:cNvPr id="0" name=""/>
        <dsp:cNvSpPr/>
      </dsp:nvSpPr>
      <dsp:spPr>
        <a:xfrm rot="10800000">
          <a:off x="1243335" y="2916"/>
          <a:ext cx="4268267" cy="6729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766"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b="1" kern="1200"/>
            <a:t>The Reality:</a:t>
          </a:r>
          <a:r>
            <a:rPr lang="en-US" sz="1200" kern="1200"/>
            <a:t> Trial matching isn't static. It's a dynamic environment with constant "data drift":</a:t>
          </a:r>
        </a:p>
      </dsp:txBody>
      <dsp:txXfrm rot="10800000">
        <a:off x="1411580" y="2916"/>
        <a:ext cx="4100022" cy="672981"/>
      </dsp:txXfrm>
    </dsp:sp>
    <dsp:sp modelId="{12473F4C-5991-4692-BD84-FE6BA3C89C7E}">
      <dsp:nvSpPr>
        <dsp:cNvPr id="0" name=""/>
        <dsp:cNvSpPr/>
      </dsp:nvSpPr>
      <dsp:spPr>
        <a:xfrm>
          <a:off x="906844" y="2916"/>
          <a:ext cx="672981" cy="67298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4000" b="-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CA4A4A-61F0-4859-A4E2-BDCEB940ED12}">
      <dsp:nvSpPr>
        <dsp:cNvPr id="0" name=""/>
        <dsp:cNvSpPr/>
      </dsp:nvSpPr>
      <dsp:spPr>
        <a:xfrm rot="10800000">
          <a:off x="1243335" y="876787"/>
          <a:ext cx="4268267" cy="6729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766"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Trial Changes:</a:t>
          </a:r>
          <a:r>
            <a:rPr lang="en-US" sz="1200" kern="1200" dirty="0"/>
            <a:t> Amendments, site openings/closures, competitive enrollment, regulatory holds.</a:t>
          </a:r>
        </a:p>
      </dsp:txBody>
      <dsp:txXfrm rot="10800000">
        <a:off x="1411580" y="876787"/>
        <a:ext cx="4100022" cy="672981"/>
      </dsp:txXfrm>
    </dsp:sp>
    <dsp:sp modelId="{58925DCE-1699-4C1E-A17C-DA94C098AC3D}">
      <dsp:nvSpPr>
        <dsp:cNvPr id="0" name=""/>
        <dsp:cNvSpPr/>
      </dsp:nvSpPr>
      <dsp:spPr>
        <a:xfrm>
          <a:off x="906844" y="876787"/>
          <a:ext cx="672981" cy="67298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059F0E-2A6D-411F-A0A1-87C8741A0B70}">
      <dsp:nvSpPr>
        <dsp:cNvPr id="0" name=""/>
        <dsp:cNvSpPr/>
      </dsp:nvSpPr>
      <dsp:spPr>
        <a:xfrm rot="10800000">
          <a:off x="1243335" y="1750658"/>
          <a:ext cx="4268267" cy="6729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766"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b="1" kern="1200"/>
            <a:t>Patient Evolution:</a:t>
          </a:r>
          <a:r>
            <a:rPr lang="en-US" sz="1200" kern="1200"/>
            <a:t> Disease progression, new biomarkers, changing performance status, completion of prior therapies.</a:t>
          </a:r>
        </a:p>
      </dsp:txBody>
      <dsp:txXfrm rot="10800000">
        <a:off x="1411580" y="1750658"/>
        <a:ext cx="4100022" cy="672981"/>
      </dsp:txXfrm>
    </dsp:sp>
    <dsp:sp modelId="{D73DC4C7-A4DB-4DE0-8657-81D7F5FBF6BD}">
      <dsp:nvSpPr>
        <dsp:cNvPr id="0" name=""/>
        <dsp:cNvSpPr/>
      </dsp:nvSpPr>
      <dsp:spPr>
        <a:xfrm>
          <a:off x="906844" y="1750658"/>
          <a:ext cx="672981" cy="67298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23ECD9-9706-48E2-9953-AB4BE2BA93C1}">
      <dsp:nvSpPr>
        <dsp:cNvPr id="0" name=""/>
        <dsp:cNvSpPr/>
      </dsp:nvSpPr>
      <dsp:spPr>
        <a:xfrm rot="10800000">
          <a:off x="1243335" y="2624529"/>
          <a:ext cx="4268267" cy="6729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766"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b="1" kern="1200"/>
            <a:t>Standard of Care Shifts:</a:t>
          </a:r>
          <a:r>
            <a:rPr lang="en-US" sz="1200" kern="1200"/>
            <a:t> New approvals impacting eligibility or treatment landscape.</a:t>
          </a:r>
        </a:p>
      </dsp:txBody>
      <dsp:txXfrm rot="10800000">
        <a:off x="1411580" y="2624529"/>
        <a:ext cx="4100022" cy="672981"/>
      </dsp:txXfrm>
    </dsp:sp>
    <dsp:sp modelId="{0B0AE069-B78B-44AF-8091-A6482BE4EFC0}">
      <dsp:nvSpPr>
        <dsp:cNvPr id="0" name=""/>
        <dsp:cNvSpPr/>
      </dsp:nvSpPr>
      <dsp:spPr>
        <a:xfrm>
          <a:off x="906844" y="2624529"/>
          <a:ext cx="672981" cy="67298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4E5AD9-5E2C-4960-A7B5-2DA822498039}">
      <dsp:nvSpPr>
        <dsp:cNvPr id="0" name=""/>
        <dsp:cNvSpPr/>
      </dsp:nvSpPr>
      <dsp:spPr>
        <a:xfrm rot="10800000">
          <a:off x="1243335" y="3498400"/>
          <a:ext cx="4268267" cy="6729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766"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b="1" kern="1200"/>
            <a:t>Analogy:</a:t>
          </a:r>
          <a:r>
            <a:rPr lang="en-US" sz="1200" kern="1200"/>
            <a:t> Think "Logistics for Trials" – like Uber or Instacart, needing real-time awareness of availability, need, and location. Manual tracking simply cannot keep pace.</a:t>
          </a:r>
        </a:p>
      </dsp:txBody>
      <dsp:txXfrm rot="10800000">
        <a:off x="1411580" y="3498400"/>
        <a:ext cx="4100022" cy="672981"/>
      </dsp:txXfrm>
    </dsp:sp>
    <dsp:sp modelId="{C42D45AC-5275-4BEE-8DC2-DDA5D7517A8A}">
      <dsp:nvSpPr>
        <dsp:cNvPr id="0" name=""/>
        <dsp:cNvSpPr/>
      </dsp:nvSpPr>
      <dsp:spPr>
        <a:xfrm>
          <a:off x="906844" y="3498400"/>
          <a:ext cx="672981" cy="672981"/>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C9118-B0FE-4FFF-AB88-62AA1029483B}">
      <dsp:nvSpPr>
        <dsp:cNvPr id="0" name=""/>
        <dsp:cNvSpPr/>
      </dsp:nvSpPr>
      <dsp:spPr>
        <a:xfrm>
          <a:off x="1170891" y="103438"/>
          <a:ext cx="2052864" cy="71293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8960EB-C9A9-497F-8DA0-356BB4E0718F}">
      <dsp:nvSpPr>
        <dsp:cNvPr id="0" name=""/>
        <dsp:cNvSpPr/>
      </dsp:nvSpPr>
      <dsp:spPr>
        <a:xfrm>
          <a:off x="2001585" y="1849169"/>
          <a:ext cx="397842" cy="254618"/>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82DA17-936B-4F59-8171-541AE7E77CEA}">
      <dsp:nvSpPr>
        <dsp:cNvPr id="0" name=""/>
        <dsp:cNvSpPr/>
      </dsp:nvSpPr>
      <dsp:spPr>
        <a:xfrm>
          <a:off x="1245685" y="2052864"/>
          <a:ext cx="1909641" cy="477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AI as Multiplier Force for Trials: ACS ACTS</a:t>
          </a:r>
          <a:endParaRPr lang="en-US" sz="1100" kern="1200" dirty="0">
            <a:solidFill>
              <a:schemeClr val="bg1"/>
            </a:solidFill>
          </a:endParaRPr>
        </a:p>
      </dsp:txBody>
      <dsp:txXfrm>
        <a:off x="1245685" y="2052864"/>
        <a:ext cx="1909641" cy="477410"/>
      </dsp:txXfrm>
    </dsp:sp>
    <dsp:sp modelId="{0A6339DA-7A17-418A-90F0-7F181C73C793}">
      <dsp:nvSpPr>
        <dsp:cNvPr id="0" name=""/>
        <dsp:cNvSpPr/>
      </dsp:nvSpPr>
      <dsp:spPr>
        <a:xfrm>
          <a:off x="1086548" y="15913"/>
          <a:ext cx="2227915" cy="1782332"/>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15F67-2353-46C3-80F1-D15D34390AFD}" type="datetimeFigureOut">
              <a:rPr lang="en-US" smtClean="0"/>
              <a:t>4/15/2026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99930-40A9-4F21-BFB3-8992C3AD8B36}" type="slidenum">
              <a:rPr lang="en-US" smtClean="0"/>
              <a:t>‹#›</a:t>
            </a:fld>
            <a:endParaRPr lang="en-US"/>
          </a:p>
        </p:txBody>
      </p:sp>
    </p:spTree>
    <p:extLst>
      <p:ext uri="{BB962C8B-B14F-4D97-AF65-F5344CB8AC3E}">
        <p14:creationId xmlns:p14="http://schemas.microsoft.com/office/powerpoint/2010/main" val="3987255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1007/978-3-030-00934-2_8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astrojournal.org/article/S0016-5085(23)04958-2/fulltex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i.org/10.1016/j.cllc.2023.08.010"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ature.com/articles/s41551-022-00898-y"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scopubs.org/action/doSearch?ContribAuthorRaw=Loaiza-Bonilla%2C+Arturo"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doi.org/10.1200/EDBK-25-100048"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French_language"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en.wikipedia.org/wiki/Colorado_State_Fair" TargetMode="External"/><Relationship Id="rId5" Type="http://schemas.openxmlformats.org/officeDocument/2006/relationships/hyperlink" Target="https://en.wikipedia.org/wiki/Midjourney" TargetMode="External"/><Relationship Id="rId4" Type="http://schemas.openxmlformats.org/officeDocument/2006/relationships/hyperlink" Target="https://en.wikipedia.org/wiki/Artificial_intelligenc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ture.com/articles/s41551-022-00898-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Here is the chronological evolution of Artificial Intelligence, mapped from its mathematical foundations to future autonomous agents.</a:t>
            </a:r>
          </a:p>
          <a:p>
            <a:pPr rtl="0"/>
            <a:r>
              <a:rPr lang="en-US" sz="1200" b="1" kern="1200" dirty="0">
                <a:solidFill>
                  <a:schemeClr val="tx1"/>
                </a:solidFill>
                <a:effectLst/>
                <a:latin typeface="+mn-lt"/>
                <a:ea typeface="+mn-ea"/>
                <a:cs typeface="+mn-cs"/>
              </a:rPr>
              <a:t>I. Foundations: Mathematical &amp; Logical Roots</a:t>
            </a:r>
          </a:p>
          <a:p>
            <a:pPr rtl="0"/>
            <a:r>
              <a:rPr lang="en-US" sz="1200" b="1" kern="1200" dirty="0">
                <a:solidFill>
                  <a:schemeClr val="tx1"/>
                </a:solidFill>
                <a:effectLst/>
                <a:latin typeface="+mn-lt"/>
                <a:ea typeface="+mn-ea"/>
                <a:cs typeface="+mn-cs"/>
              </a:rPr>
              <a:t>1764 | Bayes' Theorem</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The foundation of probabilistic inference, allowing predictions to be updated as new evidence becomes available.</a:t>
            </a:r>
          </a:p>
          <a:p>
            <a:pPr rtl="0"/>
            <a:r>
              <a:rPr lang="en-US" sz="1200" b="1" kern="1200" dirty="0">
                <a:solidFill>
                  <a:schemeClr val="tx1"/>
                </a:solidFill>
                <a:effectLst/>
                <a:latin typeface="+mn-lt"/>
                <a:ea typeface="+mn-ea"/>
                <a:cs typeface="+mn-cs"/>
              </a:rPr>
              <a:t>The Formula:</a:t>
            </a:r>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$$P(A|B) = \frac{P(B|A)P(A)}{P(B)}$$</a:t>
            </a:r>
          </a:p>
          <a:p>
            <a:pPr rtl="0"/>
            <a:r>
              <a:rPr lang="en-US" sz="1200" b="1" kern="1200" dirty="0">
                <a:solidFill>
                  <a:schemeClr val="tx1"/>
                </a:solidFill>
                <a:effectLst/>
                <a:latin typeface="+mn-lt"/>
                <a:ea typeface="+mn-ea"/>
                <a:cs typeface="+mn-cs"/>
              </a:rPr>
              <a:t>1842 | Ada Lovelace: The First Algorithm</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In her "Note G" on Charles Babbage's Analytical Engine, Lovelace wrote the first algorithm intended to be processed by a machine.</a:t>
            </a:r>
          </a:p>
          <a:p>
            <a:pPr rtl="0"/>
            <a:r>
              <a:rPr lang="en-US" sz="1200" b="1" kern="1200" dirty="0">
                <a:solidFill>
                  <a:schemeClr val="tx1"/>
                </a:solidFill>
                <a:effectLst/>
                <a:latin typeface="+mn-lt"/>
                <a:ea typeface="+mn-ea"/>
                <a:cs typeface="+mn-cs"/>
              </a:rPr>
              <a:t>1847 | George Boole: Boolean Logic</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Established the algebraic system of logic (True/False, 1/0) that underpins all modern computer circuitry and binary code.</a:t>
            </a:r>
          </a:p>
          <a:p>
            <a:pPr rtl="0"/>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II. The Birth of Computing &amp; Early AI (20th Century)</a:t>
            </a:r>
          </a:p>
          <a:p>
            <a:pPr rtl="0"/>
            <a:r>
              <a:rPr lang="en-US" sz="1200" b="1" kern="1200" dirty="0">
                <a:solidFill>
                  <a:schemeClr val="tx1"/>
                </a:solidFill>
                <a:effectLst/>
                <a:latin typeface="+mn-lt"/>
                <a:ea typeface="+mn-ea"/>
                <a:cs typeface="+mn-cs"/>
              </a:rPr>
              <a:t>1936 | Alan Turing: The Turing Machine</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Turing proposed a theoretical model for a universal machine capable of computing anything that is computable, laying the groundwork for modern computer science.</a:t>
            </a:r>
          </a:p>
          <a:p>
            <a:pPr rtl="0"/>
            <a:r>
              <a:rPr lang="en-US" sz="1200" b="1" kern="1200" dirty="0">
                <a:solidFill>
                  <a:schemeClr val="tx1"/>
                </a:solidFill>
                <a:effectLst/>
                <a:latin typeface="+mn-lt"/>
                <a:ea typeface="+mn-ea"/>
                <a:cs typeface="+mn-cs"/>
              </a:rPr>
              <a:t>1952 | Arthur Samuel: Machine Learning</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Samuel wrote the first computer checkers program (on an IBM 701) that learned from its own experience, popularizing the term "machine learning."</a:t>
            </a:r>
          </a:p>
          <a:p>
            <a:pPr rtl="0"/>
            <a:r>
              <a:rPr lang="en-US" sz="1200" b="1" kern="1200" dirty="0">
                <a:solidFill>
                  <a:schemeClr val="tx1"/>
                </a:solidFill>
                <a:effectLst/>
                <a:latin typeface="+mn-lt"/>
                <a:ea typeface="+mn-ea"/>
                <a:cs typeface="+mn-cs"/>
              </a:rPr>
              <a:t>1959 | MADALINE</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Created by Bernard </a:t>
            </a:r>
            <a:r>
              <a:rPr lang="en-US" sz="1200" kern="1200" dirty="0" err="1">
                <a:solidFill>
                  <a:schemeClr val="tx1"/>
                </a:solidFill>
                <a:effectLst/>
                <a:latin typeface="+mn-lt"/>
                <a:ea typeface="+mn-ea"/>
                <a:cs typeface="+mn-cs"/>
              </a:rPr>
              <a:t>Widrow</a:t>
            </a:r>
            <a:r>
              <a:rPr lang="en-US" sz="1200" kern="1200" dirty="0">
                <a:solidFill>
                  <a:schemeClr val="tx1"/>
                </a:solidFill>
                <a:effectLst/>
                <a:latin typeface="+mn-lt"/>
                <a:ea typeface="+mn-ea"/>
                <a:cs typeface="+mn-cs"/>
              </a:rPr>
              <a:t> and Marcian Hoff, this was the first artificial neural network applied to a real-world problem (adaptive filters for echo cancellation in phone lines).</a:t>
            </a:r>
          </a:p>
          <a:p>
            <a:pPr rtl="0"/>
            <a:r>
              <a:rPr lang="en-US" sz="1200" b="1" kern="1200" dirty="0">
                <a:solidFill>
                  <a:schemeClr val="tx1"/>
                </a:solidFill>
                <a:effectLst/>
                <a:latin typeface="+mn-lt"/>
                <a:ea typeface="+mn-ea"/>
                <a:cs typeface="+mn-cs"/>
              </a:rPr>
              <a:t>1985 | </a:t>
            </a:r>
            <a:r>
              <a:rPr lang="en-US" sz="1200" b="1" kern="1200" dirty="0" err="1">
                <a:solidFill>
                  <a:schemeClr val="tx1"/>
                </a:solidFill>
                <a:effectLst/>
                <a:latin typeface="+mn-lt"/>
                <a:ea typeface="+mn-ea"/>
                <a:cs typeface="+mn-cs"/>
              </a:rPr>
              <a:t>NetTalk</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A neural network (Sejnowski &amp; Rosenberg) that learned to pronounce English text by matching letters to phonemes, demonstrating the power of backpropagation.</a:t>
            </a:r>
          </a:p>
          <a:p>
            <a:pPr rtl="0"/>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III. The Deep Learning Revolution (2000s - 2010s)</a:t>
            </a:r>
          </a:p>
          <a:p>
            <a:pPr rtl="0"/>
            <a:r>
              <a:rPr lang="en-US" sz="1200" b="1" kern="1200" dirty="0">
                <a:solidFill>
                  <a:schemeClr val="tx1"/>
                </a:solidFill>
                <a:effectLst/>
                <a:latin typeface="+mn-lt"/>
                <a:ea typeface="+mn-ea"/>
                <a:cs typeface="+mn-cs"/>
              </a:rPr>
              <a:t>2006 | Deep Learning</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Geoffrey Hinton and colleagues published work that efficiently trained deep belief networks, rebranding "neural networks" as "Deep Learning" and reigniting interest in the field.</a:t>
            </a:r>
          </a:p>
          <a:p>
            <a:pPr rtl="0"/>
            <a:r>
              <a:rPr lang="en-US" sz="1200" b="1" kern="1200" dirty="0">
                <a:solidFill>
                  <a:schemeClr val="tx1"/>
                </a:solidFill>
                <a:effectLst/>
                <a:latin typeface="+mn-lt"/>
                <a:ea typeface="+mn-ea"/>
                <a:cs typeface="+mn-cs"/>
              </a:rPr>
              <a:t>2009 | ImageNet</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The launch of a massive database of labeled images. This data was the fuel necessary to train deep learning models effectively.</a:t>
            </a:r>
          </a:p>
          <a:p>
            <a:pPr rtl="0"/>
            <a:r>
              <a:rPr lang="en-US" sz="1200" b="1" kern="1200" dirty="0">
                <a:solidFill>
                  <a:schemeClr val="tx1"/>
                </a:solidFill>
                <a:effectLst/>
                <a:latin typeface="+mn-lt"/>
                <a:ea typeface="+mn-ea"/>
                <a:cs typeface="+mn-cs"/>
              </a:rPr>
              <a:t>2012 | Google Brain: The "Cat Paper"</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An unsupervised neural network built by Andrew Ng and Jeff Dean taught itself to recognize cats by watching YouTube thumbnails, proving AI could learn features without explicit labeling.</a:t>
            </a:r>
          </a:p>
          <a:p>
            <a:pPr rtl="0"/>
            <a:r>
              <a:rPr lang="en-US" sz="1200" b="1" kern="1200" dirty="0">
                <a:solidFill>
                  <a:schemeClr val="tx1"/>
                </a:solidFill>
                <a:effectLst/>
                <a:latin typeface="+mn-lt"/>
                <a:ea typeface="+mn-ea"/>
                <a:cs typeface="+mn-cs"/>
              </a:rPr>
              <a:t>2016 | AlphaGo</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DeepMind's AlphaGo defeated Lee Sedol, a human World Champion, in the complex game of Go—a feat previously thought to be a decade away.</a:t>
            </a:r>
          </a:p>
          <a:p>
            <a:pPr rtl="0"/>
            <a:r>
              <a:rPr lang="en-US" sz="1200" b="1" kern="1200" dirty="0">
                <a:solidFill>
                  <a:schemeClr val="tx1"/>
                </a:solidFill>
                <a:effectLst/>
                <a:latin typeface="+mn-lt"/>
                <a:ea typeface="+mn-ea"/>
                <a:cs typeface="+mn-cs"/>
              </a:rPr>
              <a:t>2017 | Transformers</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Google researchers published </a:t>
            </a:r>
            <a:r>
              <a:rPr lang="en-US" sz="1200" i="1" kern="1200" dirty="0">
                <a:solidFill>
                  <a:schemeClr val="tx1"/>
                </a:solidFill>
                <a:effectLst/>
                <a:latin typeface="+mn-lt"/>
                <a:ea typeface="+mn-ea"/>
                <a:cs typeface="+mn-cs"/>
              </a:rPr>
              <a:t>"Attention Is All You Need,"</a:t>
            </a:r>
            <a:r>
              <a:rPr lang="en-US" sz="1200" kern="1200" dirty="0">
                <a:solidFill>
                  <a:schemeClr val="tx1"/>
                </a:solidFill>
                <a:effectLst/>
                <a:latin typeface="+mn-lt"/>
                <a:ea typeface="+mn-ea"/>
                <a:cs typeface="+mn-cs"/>
              </a:rPr>
              <a:t> introducing the Transformer architecture. This allowed for parallel processing of data sequences and serves as the backbone for modern LLMs.</a:t>
            </a:r>
          </a:p>
          <a:p>
            <a:pPr rtl="0"/>
            <a:r>
              <a:rPr lang="en-US" sz="1200" b="1" kern="1200" dirty="0">
                <a:solidFill>
                  <a:schemeClr val="tx1"/>
                </a:solidFill>
                <a:effectLst/>
                <a:latin typeface="+mn-lt"/>
                <a:ea typeface="+mn-ea"/>
                <a:cs typeface="+mn-cs"/>
              </a:rPr>
              <a:t>2018 | AlphaFold 1</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DeepMind applied AI to biology, successfully predicting protein 3D structures from amino acid sequences.</a:t>
            </a:r>
          </a:p>
          <a:p>
            <a:pPr rtl="0"/>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IV. The Generative Era &amp; The Future (2020s - Beyond)</a:t>
            </a:r>
          </a:p>
          <a:p>
            <a:pPr rtl="0"/>
            <a:r>
              <a:rPr lang="en-US" sz="1200" b="1" kern="1200" dirty="0">
                <a:solidFill>
                  <a:schemeClr val="tx1"/>
                </a:solidFill>
                <a:effectLst/>
                <a:latin typeface="+mn-lt"/>
                <a:ea typeface="+mn-ea"/>
                <a:cs typeface="+mn-cs"/>
              </a:rPr>
              <a:t>2022 | ChatGPT &amp; Mainstream LLMs</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The release of ChatGPT marked the moment Generative AI became a consumer utility, demonstrating advanced natural language understanding and generation.</a:t>
            </a:r>
          </a:p>
          <a:p>
            <a:pPr rtl="0"/>
            <a:r>
              <a:rPr lang="en-US" sz="1200" b="1" kern="1200" dirty="0">
                <a:solidFill>
                  <a:schemeClr val="tx1"/>
                </a:solidFill>
                <a:effectLst/>
                <a:latin typeface="+mn-lt"/>
                <a:ea typeface="+mn-ea"/>
                <a:cs typeface="+mn-cs"/>
              </a:rPr>
              <a:t>2024 | Nobel Prizes in AI</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Physics:</a:t>
            </a:r>
            <a:r>
              <a:rPr lang="en-US" sz="1200" kern="1200" dirty="0">
                <a:solidFill>
                  <a:schemeClr val="tx1"/>
                </a:solidFill>
                <a:effectLst/>
                <a:latin typeface="+mn-lt"/>
                <a:ea typeface="+mn-ea"/>
                <a:cs typeface="+mn-cs"/>
              </a:rPr>
              <a:t> John Hopfield and Geoffrey Hinton awarded for foundational discoveries in artificial neural networks.</a:t>
            </a:r>
          </a:p>
          <a:p>
            <a:pPr rtl="0"/>
            <a:r>
              <a:rPr lang="en-US" sz="1200" b="1" kern="1200" dirty="0">
                <a:solidFill>
                  <a:schemeClr val="tx1"/>
                </a:solidFill>
                <a:effectLst/>
                <a:latin typeface="+mn-lt"/>
                <a:ea typeface="+mn-ea"/>
                <a:cs typeface="+mn-cs"/>
              </a:rPr>
              <a:t>Chemistry:</a:t>
            </a:r>
            <a:r>
              <a:rPr lang="en-US" sz="1200" kern="1200" dirty="0">
                <a:solidFill>
                  <a:schemeClr val="tx1"/>
                </a:solidFill>
                <a:effectLst/>
                <a:latin typeface="+mn-lt"/>
                <a:ea typeface="+mn-ea"/>
                <a:cs typeface="+mn-cs"/>
              </a:rPr>
              <a:t> Demis Hassabis, John Jumper, and David Baker awarded for protein structure prediction (AlphaFold) and computational protein design.</a:t>
            </a:r>
          </a:p>
          <a:p>
            <a:pPr rtl="0"/>
            <a:r>
              <a:rPr lang="en-US" sz="1200" b="1" kern="1200" dirty="0">
                <a:solidFill>
                  <a:schemeClr val="tx1"/>
                </a:solidFill>
                <a:effectLst/>
                <a:latin typeface="+mn-lt"/>
                <a:ea typeface="+mn-ea"/>
                <a:cs typeface="+mn-cs"/>
              </a:rPr>
              <a:t>2025 | Boltz</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A new open-source biomolecular modeling model capable of predicting the 3D structures of proteins, DNA, RNA, and small molecules, pushing drug discovery forward.</a:t>
            </a:r>
          </a:p>
          <a:p>
            <a:pPr rtl="0"/>
            <a:r>
              <a:rPr lang="en-US" sz="1200" b="1" kern="1200" dirty="0">
                <a:solidFill>
                  <a:schemeClr val="tx1"/>
                </a:solidFill>
                <a:effectLst/>
                <a:latin typeface="+mn-lt"/>
                <a:ea typeface="+mn-ea"/>
                <a:cs typeface="+mn-cs"/>
              </a:rPr>
              <a:t>Future | </a:t>
            </a:r>
            <a:r>
              <a:rPr lang="en-US" sz="1200" b="1" kern="1200" dirty="0" err="1">
                <a:solidFill>
                  <a:schemeClr val="tx1"/>
                </a:solidFill>
                <a:effectLst/>
                <a:latin typeface="+mn-lt"/>
                <a:ea typeface="+mn-ea"/>
                <a:cs typeface="+mn-cs"/>
              </a:rPr>
              <a:t>Multiagentic</a:t>
            </a:r>
            <a:r>
              <a:rPr lang="en-US" sz="1200" b="1" kern="1200" dirty="0">
                <a:solidFill>
                  <a:schemeClr val="tx1"/>
                </a:solidFill>
                <a:effectLst/>
                <a:latin typeface="+mn-lt"/>
                <a:ea typeface="+mn-ea"/>
                <a:cs typeface="+mn-cs"/>
              </a:rPr>
              <a:t> AI</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Significance:</a:t>
            </a:r>
            <a:r>
              <a:rPr lang="en-US" sz="1200" kern="1200" dirty="0">
                <a:solidFill>
                  <a:schemeClr val="tx1"/>
                </a:solidFill>
                <a:effectLst/>
                <a:latin typeface="+mn-lt"/>
                <a:ea typeface="+mn-ea"/>
                <a:cs typeface="+mn-cs"/>
              </a:rPr>
              <a:t> The shift from single-prompt interactions to systems of autonomous agents that collaborate, plan, and execute complex workflows to solve distinct tasks.</a:t>
            </a:r>
          </a:p>
        </p:txBody>
      </p:sp>
      <p:sp>
        <p:nvSpPr>
          <p:cNvPr id="4" name="Slide Number Placeholder 3"/>
          <p:cNvSpPr>
            <a:spLocks noGrp="1"/>
          </p:cNvSpPr>
          <p:nvPr>
            <p:ph type="sldNum" sz="quarter" idx="5"/>
          </p:nvPr>
        </p:nvSpPr>
        <p:spPr/>
        <p:txBody>
          <a:bodyPr/>
          <a:lstStyle/>
          <a:p>
            <a:fld id="{ADB99930-40A9-4F21-BFB3-8992C3AD8B36}" type="slidenum">
              <a:rPr lang="en-US" smtClean="0"/>
              <a:t>2</a:t>
            </a:fld>
            <a:endParaRPr lang="en-US"/>
          </a:p>
        </p:txBody>
      </p:sp>
    </p:spTree>
    <p:extLst>
      <p:ext uri="{BB962C8B-B14F-4D97-AF65-F5344CB8AC3E}">
        <p14:creationId xmlns:p14="http://schemas.microsoft.com/office/powerpoint/2010/main" val="3567389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b="0" i="0" dirty="0">
                <a:solidFill>
                  <a:srgbClr val="212121"/>
                </a:solidFill>
                <a:effectLst/>
                <a:latin typeface="Roboto" panose="02000000000000000000" pitchFamily="2" charset="0"/>
              </a:rPr>
              <a:t>Drew T, </a:t>
            </a:r>
            <a:r>
              <a:rPr lang="en-US" b="0" i="0" dirty="0" err="1">
                <a:solidFill>
                  <a:srgbClr val="212121"/>
                </a:solidFill>
                <a:effectLst/>
                <a:latin typeface="Roboto" panose="02000000000000000000" pitchFamily="2" charset="0"/>
              </a:rPr>
              <a:t>Võ</a:t>
            </a:r>
            <a:r>
              <a:rPr lang="en-US" b="0" i="0" dirty="0">
                <a:solidFill>
                  <a:srgbClr val="212121"/>
                </a:solidFill>
                <a:effectLst/>
                <a:latin typeface="Roboto" panose="02000000000000000000" pitchFamily="2" charset="0"/>
              </a:rPr>
              <a:t> ML, Wolfe JM. The invisible gorilla </a:t>
            </a:r>
            <a:r>
              <a:rPr lang="en-US" b="0" i="0">
                <a:solidFill>
                  <a:srgbClr val="212121"/>
                </a:solidFill>
                <a:effectLst/>
                <a:latin typeface="Roboto" panose="02000000000000000000" pitchFamily="2" charset="0"/>
              </a:rPr>
              <a:t>strikes again: </a:t>
            </a:r>
            <a:r>
              <a:rPr lang="en-US" b="0" i="0" dirty="0">
                <a:solidFill>
                  <a:srgbClr val="212121"/>
                </a:solidFill>
                <a:effectLst/>
                <a:latin typeface="Roboto" panose="02000000000000000000" pitchFamily="2" charset="0"/>
              </a:rPr>
              <a:t>sustained inattentional blindness in expert observers. Psychol Sci. 2013 Sep;</a:t>
            </a:r>
            <a:r>
              <a:rPr lang="en-US" b="0" i="0">
                <a:solidFill>
                  <a:srgbClr val="212121"/>
                </a:solidFill>
                <a:effectLst/>
                <a:latin typeface="Roboto" panose="02000000000000000000" pitchFamily="2" charset="0"/>
              </a:rPr>
              <a:t>24(9):1848-53. doi: </a:t>
            </a:r>
            <a:r>
              <a:rPr lang="en-US" b="0" i="0" dirty="0">
                <a:solidFill>
                  <a:srgbClr val="212121"/>
                </a:solidFill>
                <a:effectLst/>
                <a:latin typeface="Roboto" panose="02000000000000000000" pitchFamily="2" charset="0"/>
              </a:rPr>
              <a:t>10.1177/0956797613479386. </a:t>
            </a:r>
            <a:r>
              <a:rPr lang="en-US" b="0" i="0" dirty="0" err="1">
                <a:solidFill>
                  <a:srgbClr val="212121"/>
                </a:solidFill>
                <a:effectLst/>
                <a:latin typeface="Roboto" panose="02000000000000000000" pitchFamily="2" charset="0"/>
              </a:rPr>
              <a:t>Epub</a:t>
            </a:r>
            <a:r>
              <a:rPr lang="en-US" b="0" i="0" dirty="0">
                <a:solidFill>
                  <a:srgbClr val="212121"/>
                </a:solidFill>
                <a:effectLst/>
                <a:latin typeface="Roboto" panose="02000000000000000000" pitchFamily="2" charset="0"/>
              </a:rPr>
              <a:t> 2013 Jul 17</a:t>
            </a:r>
            <a:r>
              <a:rPr lang="en-US" b="0" i="0">
                <a:solidFill>
                  <a:srgbClr val="212121"/>
                </a:solidFill>
                <a:effectLst/>
                <a:latin typeface="Roboto" panose="02000000000000000000" pitchFamily="2" charset="0"/>
              </a:rPr>
              <a:t>. PMID: </a:t>
            </a:r>
            <a:r>
              <a:rPr lang="en-US" b="0" i="0" dirty="0">
                <a:solidFill>
                  <a:srgbClr val="212121"/>
                </a:solidFill>
                <a:effectLst/>
                <a:latin typeface="Roboto" panose="02000000000000000000" pitchFamily="2" charset="0"/>
              </a:rPr>
              <a:t>23863753</a:t>
            </a:r>
            <a:r>
              <a:rPr lang="en-US" b="0" i="0">
                <a:solidFill>
                  <a:srgbClr val="212121"/>
                </a:solidFill>
                <a:effectLst/>
                <a:latin typeface="Roboto" panose="02000000000000000000" pitchFamily="2" charset="0"/>
              </a:rPr>
              <a:t>; PMCID: </a:t>
            </a:r>
            <a:r>
              <a:rPr lang="en-US" b="0" i="0" dirty="0">
                <a:solidFill>
                  <a:srgbClr val="212121"/>
                </a:solidFill>
                <a:effectLst/>
                <a:latin typeface="Roboto" panose="02000000000000000000" pitchFamily="2" charset="0"/>
              </a:rPr>
              <a:t>PMC3964612.</a:t>
            </a:r>
          </a:p>
          <a:p>
            <a:r>
              <a:rPr lang="en-US" b="0" i="0" dirty="0">
                <a:solidFill>
                  <a:srgbClr val="212121"/>
                </a:solidFill>
                <a:effectLst/>
                <a:latin typeface="Cambria" panose="02040503050406030204" pitchFamily="18" charset="0"/>
              </a:rPr>
              <a:t>24 radiologists to perform a familiar lung nodule detection task. A gorilla, 48 times larger than the average nodule, was inserted in the last case. 83% of radiologists did not see the gorilla. Eye-tracking revealed that the majority of the those who missed the gorilla looked directly at the location of the gorilla. Even expert searchers, operating in their domain of expertise, are vulnerable to inattentional blindness.</a:t>
            </a:r>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19</a:t>
            </a:fld>
            <a:endParaRPr lang="en-US"/>
          </a:p>
        </p:txBody>
      </p:sp>
    </p:spTree>
    <p:extLst>
      <p:ext uri="{BB962C8B-B14F-4D97-AF65-F5344CB8AC3E}">
        <p14:creationId xmlns:p14="http://schemas.microsoft.com/office/powerpoint/2010/main" val="1646477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Cambria" panose="02040503050406030204" pitchFamily="18" charset="0"/>
              </a:rPr>
              <a:t>There are some special deep learning architectures like convolutional neural networks or CNNs. These allow the use of color images as inputted data. Let’s take a look at an example where we are trying to calculate the probability that a chest CT identifies a malignant nodule, a benign finding like a granuloma, or just a normal scan. This CNN takes in as input CT data set here on the left.  (CLICK) The input data are processed by a series of kernels which slide over image color channels and extract features, such as edges and color gradients. The downstream fully connected layers (CLICK)  resemble those of the artificial neural net that we saw in the previous slide. We still have an activation function like we did in the previous example, and the output (CLICK) gives us a probability of malignancy, or a benign or normal finding. </a:t>
            </a:r>
            <a:endParaRPr lang="en-US" dirty="0"/>
          </a:p>
          <a:p>
            <a:endParaRPr lang="en-US" dirty="0"/>
          </a:p>
          <a:p>
            <a:r>
              <a:rPr lang="en-US" dirty="0">
                <a:latin typeface="Segoe UI" panose="020B0502040204020203" pitchFamily="34" charset="0"/>
                <a:ea typeface="Times New Roman" panose="02020603050405020304" pitchFamily="18" charset="0"/>
                <a:cs typeface="Times New Roman" panose="02020603050405020304" pitchFamily="18" charset="0"/>
              </a:rPr>
              <a:t>AI components in radiology and image analysis would drive greater efficiency in this field, by generating access to a greater amount of data than their human counterparts. </a:t>
            </a:r>
          </a:p>
          <a:p>
            <a:r>
              <a:rPr lang="en-US" dirty="0">
                <a:latin typeface="Segoe UI" panose="020B0502040204020203" pitchFamily="34" charset="0"/>
                <a:ea typeface="Times New Roman" panose="02020603050405020304" pitchFamily="18" charset="0"/>
                <a:cs typeface="Times New Roman" panose="02020603050405020304" pitchFamily="18" charset="0"/>
              </a:rPr>
              <a:t>Sustained inattentional blindness even in expert observers is a documented phenomenon, and AI with computer vision can overcome those challenges.</a:t>
            </a:r>
          </a:p>
          <a:p>
            <a:r>
              <a:rPr lang="en-US" dirty="0">
                <a:latin typeface="Segoe UI" panose="020B0502040204020203" pitchFamily="34" charset="0"/>
                <a:ea typeface="Times New Roman" panose="02020603050405020304" pitchFamily="18" charset="0"/>
                <a:cs typeface="Times New Roman" panose="02020603050405020304" pitchFamily="18" charset="0"/>
              </a:rPr>
              <a:t>In addition, unnecessary diagnostic procedures can also be reduced by leveraging these innovative tools.</a:t>
            </a:r>
          </a:p>
          <a:p>
            <a:r>
              <a:rPr lang="en-US" dirty="0">
                <a:latin typeface="Segoe UI" panose="020B0502040204020203" pitchFamily="34" charset="0"/>
                <a:ea typeface="Times New Roman" panose="02020603050405020304" pitchFamily="18" charset="0"/>
                <a:cs typeface="Times New Roman" panose="02020603050405020304" pitchFamily="18" charset="0"/>
              </a:rPr>
              <a:t>AI technologies able to detect pixel-level changes in tissue invisible to the human eye, while humans used forms of reasoning not available to AI. The ultimate goal will be to find the best way to combine the two to transform the future of radiology.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A380A3E-E41B-40AA-8185-9AFB5F6CD576}" type="slidenum">
              <a:rPr lang="en-US" smtClean="0"/>
              <a:t>20</a:t>
            </a:fld>
            <a:endParaRPr lang="en-US"/>
          </a:p>
        </p:txBody>
      </p:sp>
    </p:spTree>
    <p:extLst>
      <p:ext uri="{BB962C8B-B14F-4D97-AF65-F5344CB8AC3E}">
        <p14:creationId xmlns:p14="http://schemas.microsoft.com/office/powerpoint/2010/main" val="2907945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1000"/>
              </a:spcAft>
              <a:buSzPts val="1000"/>
              <a:buFont typeface="Symbol" panose="05050102010706020507" pitchFamily="18" charset="2"/>
              <a:buChar char=""/>
              <a:tabLst>
                <a:tab pos="457200" algn="l"/>
              </a:tabLs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Khosravan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Bagci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 (2018) S4ND: Single-Shot Single-Scale Lung Nodule Detection. In: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Frangi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 Schnabel J.,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Davatzikos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Alberola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-López C.,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Fichtinger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G. (eds) Medical Image Computing and Computer Assisted Intervention – MICCAI 2018. MICCAI 2018. Lecture Notes in Computer Science, vol 11071. Springer, Cham. </a:t>
            </a:r>
            <a:r>
              <a:rPr lang="en-US" sz="1800" u="none" strike="noStrike" dirty="0">
                <a:effectLst/>
                <a:latin typeface="Times New Roman" panose="02020603050405020304" pitchFamily="18" charset="0"/>
                <a:ea typeface="Calibri" panose="020F0502020204030204" pitchFamily="34" charset="0"/>
                <a:cs typeface="Times New Roman" panose="02020603050405020304" pitchFamily="18" charset="0"/>
                <a:hlinkClick r:id="rId3"/>
              </a:rPr>
              <a:t>https://doi.org/10.1007/978-3-030-00934-2_88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21</a:t>
            </a:fld>
            <a:endParaRPr lang="en-US"/>
          </a:p>
        </p:txBody>
      </p:sp>
    </p:spTree>
    <p:extLst>
      <p:ext uri="{BB962C8B-B14F-4D97-AF65-F5344CB8AC3E}">
        <p14:creationId xmlns:p14="http://schemas.microsoft.com/office/powerpoint/2010/main" val="3337422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800" u="sng">
                <a:solidFill>
                  <a:srgbClr val="0563C1"/>
                </a:solidFill>
                <a:effectLst/>
                <a:latin typeface="Calibri" panose="020F0502020204030204" pitchFamily="34" charset="0"/>
                <a:ea typeface="Times New Roman" panose="02020603050405020304" pitchFamily="18" charset="0"/>
                <a:hlinkClick r:id="rId3"/>
              </a:rPr>
              <a:t>https://</a:t>
            </a:r>
            <a:r>
              <a:rPr lang="en-US" sz="1800" u="sng" dirty="0">
                <a:solidFill>
                  <a:srgbClr val="0563C1"/>
                </a:solidFill>
                <a:effectLst/>
                <a:latin typeface="Calibri" panose="020F0502020204030204" pitchFamily="34" charset="0"/>
                <a:ea typeface="Times New Roman" panose="02020603050405020304" pitchFamily="18" charset="0"/>
                <a:hlinkClick r:id="rId3"/>
              </a:rPr>
              <a:t>www.gastrojournal.org/article/S0016-5085(23)04958-2/fulltext</a:t>
            </a:r>
            <a:r>
              <a:rPr lang="en-US" sz="1800" u="sng" dirty="0">
                <a:solidFill>
                  <a:srgbClr val="0563C1"/>
                </a:solidFill>
                <a:effectLst/>
                <a:latin typeface="Calibri" panose="020F0502020204030204" pitchFamily="34" charset="0"/>
                <a:ea typeface="Times New Roman" panose="02020603050405020304" pitchFamily="18" charset="0"/>
              </a:rPr>
              <a:t> - </a:t>
            </a:r>
            <a:r>
              <a:rPr lang="en-US" b="0" i="0" dirty="0">
                <a:solidFill>
                  <a:srgbClr val="505050"/>
                </a:solidFill>
                <a:effectLst/>
                <a:latin typeface="helvetica" panose="020B0604020202020204" pitchFamily="34" charset="0"/>
              </a:rPr>
              <a:t>The aims of our case-control study were (1) to develop an automated 3-dimensional (3D) Convolutional Neural Network (CNN) for detection of pancreatic ductal adenocarcinoma (PDA) on diagnostic computed tomography scans (CTs), (2) evaluate its generalizability on multi-institutional public data sets, (3) its utility as a potential screening tool using a simulated cohort with high pretest probability, and (4) its ability to detect visually occult preinvasive cancer on </a:t>
            </a:r>
            <a:r>
              <a:rPr lang="en-US" b="0" i="0" dirty="0" err="1">
                <a:solidFill>
                  <a:srgbClr val="505050"/>
                </a:solidFill>
                <a:effectLst/>
                <a:latin typeface="helvetica" panose="020B0604020202020204" pitchFamily="34" charset="0"/>
              </a:rPr>
              <a:t>prediagnostic</a:t>
            </a:r>
            <a:r>
              <a:rPr lang="en-US" b="0" i="0" dirty="0">
                <a:solidFill>
                  <a:srgbClr val="505050"/>
                </a:solidFill>
                <a:effectLst/>
                <a:latin typeface="helvetica" panose="020B0604020202020204" pitchFamily="34" charset="0"/>
              </a:rPr>
              <a:t> CTs.</a:t>
            </a:r>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22</a:t>
            </a:fld>
            <a:endParaRPr lang="en-US"/>
          </a:p>
        </p:txBody>
      </p:sp>
    </p:spTree>
    <p:extLst>
      <p:ext uri="{BB962C8B-B14F-4D97-AF65-F5344CB8AC3E}">
        <p14:creationId xmlns:p14="http://schemas.microsoft.com/office/powerpoint/2010/main" val="1565757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en-US" sz="1800" dirty="0"/>
              <a:t>AI is also being used in image analysis in the field of radiation oncology. While we won’t be able to discuss these topics today in detail, I’ll highlight two major applications that have already improved care for our breast cancer patients. The first is deep learning algorithms that can </a:t>
            </a:r>
            <a:r>
              <a:rPr lang="en-US" sz="1800" dirty="0" err="1"/>
              <a:t>autocontour</a:t>
            </a:r>
            <a:r>
              <a:rPr lang="en-US" sz="1800" dirty="0"/>
              <a:t> CT scans taken for radiation treatment planning. Radiation Oncologists need to contour or segment many organs and targets before patients can begin treatment, which can be time consuming and subjective. New AI models such as </a:t>
            </a:r>
            <a:r>
              <a:rPr lang="en-US" sz="1800" dirty="0" err="1"/>
              <a:t>LimbusAI</a:t>
            </a:r>
            <a:r>
              <a:rPr lang="en-US" sz="1800" dirty="0"/>
              <a:t> and </a:t>
            </a:r>
            <a:r>
              <a:rPr lang="en-US" sz="1800" dirty="0" err="1"/>
              <a:t>Radformation</a:t>
            </a:r>
            <a:r>
              <a:rPr lang="en-US" sz="1800" dirty="0"/>
              <a:t> can segment entire CT scans within 1-3 minutes on our existing workstations without needing to export any DICOM data and without the need for a GPU. Here’s an example of breast and lymph node </a:t>
            </a:r>
            <a:r>
              <a:rPr lang="en-US" sz="1800" dirty="0" err="1"/>
              <a:t>autosegmentation</a:t>
            </a:r>
            <a:r>
              <a:rPr lang="en-US" sz="1800" dirty="0"/>
              <a:t>. </a:t>
            </a:r>
          </a:p>
          <a:p>
            <a:pPr marL="342900" marR="0" lvl="0" indent="-342900" algn="just">
              <a:spcBef>
                <a:spcPts val="0"/>
              </a:spcBef>
              <a:spcAft>
                <a:spcPts val="0"/>
              </a:spcAft>
              <a:buFont typeface="+mj-lt"/>
              <a:buAutoNum type="arabicPeriod"/>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 Mahmood,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A.Babier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A.L. McNiven, A. Diamant, T.C.Y. Chan, “Automated treatment planning in radiation therapy using generative adversarial networks,” Proceedings of Machine Learning Research, Vol. 85 (Machine Learning for Healthcare), pp. 484-499, 2018.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Wei Mu, Lei Jiang,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Jianyuan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Zhang, Yu Shi,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Jhanelle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 Gray,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Xinming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Zhao,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Xilin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Sun,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Jie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Tian, Matthew B.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Schabath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Robert J. Gillies. Radiomics and AI-based treatment decision support for non-small cell lung cancer [abstract]. In: Proceedings of the AACR Virtual Special Conference on Artificial Intelligence, Diagnosis, and Imaging; 2021 Jan 13-14. Philadelphia (PA): AACR; Clin Cancer Res 2021;27(5_Suppl):Abstract nr PR-03.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25</a:t>
            </a:fld>
            <a:endParaRPr lang="en-US"/>
          </a:p>
        </p:txBody>
      </p:sp>
    </p:spTree>
    <p:extLst>
      <p:ext uri="{BB962C8B-B14F-4D97-AF65-F5344CB8AC3E}">
        <p14:creationId xmlns:p14="http://schemas.microsoft.com/office/powerpoint/2010/main" val="1823451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Roboto" panose="02000000000000000000" pitchFamily="2" charset="0"/>
              </a:rPr>
              <a:t>Gopalakrishnan V, Spencer CN, </a:t>
            </a:r>
            <a:r>
              <a:rPr lang="en-US" b="0" i="0" dirty="0" err="1">
                <a:solidFill>
                  <a:srgbClr val="212121"/>
                </a:solidFill>
                <a:effectLst/>
                <a:latin typeface="Roboto" panose="02000000000000000000" pitchFamily="2" charset="0"/>
              </a:rPr>
              <a:t>Nezi</a:t>
            </a:r>
            <a:r>
              <a:rPr lang="en-US" b="0" i="0" dirty="0">
                <a:solidFill>
                  <a:srgbClr val="212121"/>
                </a:solidFill>
                <a:effectLst/>
                <a:latin typeface="Roboto" panose="02000000000000000000" pitchFamily="2" charset="0"/>
              </a:rPr>
              <a:t> L, Reuben A, Andrews MC, </a:t>
            </a:r>
            <a:r>
              <a:rPr lang="en-US" b="0" i="0" dirty="0" err="1">
                <a:solidFill>
                  <a:srgbClr val="212121"/>
                </a:solidFill>
                <a:effectLst/>
                <a:latin typeface="Roboto" panose="02000000000000000000" pitchFamily="2" charset="0"/>
              </a:rPr>
              <a:t>Karpinets</a:t>
            </a:r>
            <a:r>
              <a:rPr lang="en-US" b="0" i="0" dirty="0">
                <a:solidFill>
                  <a:srgbClr val="212121"/>
                </a:solidFill>
                <a:effectLst/>
                <a:latin typeface="Roboto" panose="02000000000000000000" pitchFamily="2" charset="0"/>
              </a:rPr>
              <a:t> TV, Prieto PA, Vicente D, Hoffman K, Wei SC, </a:t>
            </a:r>
            <a:r>
              <a:rPr lang="en-US" b="0" i="0" dirty="0" err="1">
                <a:solidFill>
                  <a:srgbClr val="212121"/>
                </a:solidFill>
                <a:effectLst/>
                <a:latin typeface="Roboto" panose="02000000000000000000" pitchFamily="2" charset="0"/>
              </a:rPr>
              <a:t>Cogdill</a:t>
            </a:r>
            <a:r>
              <a:rPr lang="en-US" b="0" i="0" dirty="0">
                <a:solidFill>
                  <a:srgbClr val="212121"/>
                </a:solidFill>
                <a:effectLst/>
                <a:latin typeface="Roboto" panose="02000000000000000000" pitchFamily="2" charset="0"/>
              </a:rPr>
              <a:t> AP, Zhao L, Hudgens CW, Hutchinson DS, Manzo T, </a:t>
            </a:r>
            <a:r>
              <a:rPr lang="en-US" b="0" i="0" dirty="0" err="1">
                <a:solidFill>
                  <a:srgbClr val="212121"/>
                </a:solidFill>
                <a:effectLst/>
                <a:latin typeface="Roboto" panose="02000000000000000000" pitchFamily="2" charset="0"/>
              </a:rPr>
              <a:t>Petaccia</a:t>
            </a:r>
            <a:r>
              <a:rPr lang="en-US" b="0" i="0" dirty="0">
                <a:solidFill>
                  <a:srgbClr val="212121"/>
                </a:solidFill>
                <a:effectLst/>
                <a:latin typeface="Roboto" panose="02000000000000000000" pitchFamily="2" charset="0"/>
              </a:rPr>
              <a:t> de Macedo M, Cotechini T, Kumar T, Chen WS, Reddy SM, </a:t>
            </a:r>
            <a:r>
              <a:rPr lang="en-US" b="0" i="0" dirty="0" err="1">
                <a:solidFill>
                  <a:srgbClr val="212121"/>
                </a:solidFill>
                <a:effectLst/>
                <a:latin typeface="Roboto" panose="02000000000000000000" pitchFamily="2" charset="0"/>
              </a:rPr>
              <a:t>Szczepaniak</a:t>
            </a:r>
            <a:r>
              <a:rPr lang="en-US" b="0" i="0" dirty="0">
                <a:solidFill>
                  <a:srgbClr val="212121"/>
                </a:solidFill>
                <a:effectLst/>
                <a:latin typeface="Roboto" panose="02000000000000000000" pitchFamily="2" charset="0"/>
              </a:rPr>
              <a:t> Sloane R, Galloway-Pena J, Jiang H, Chen PL, </a:t>
            </a:r>
            <a:r>
              <a:rPr lang="en-US" b="0" i="0" dirty="0" err="1">
                <a:solidFill>
                  <a:srgbClr val="212121"/>
                </a:solidFill>
                <a:effectLst/>
                <a:latin typeface="Roboto" panose="02000000000000000000" pitchFamily="2" charset="0"/>
              </a:rPr>
              <a:t>Shpall</a:t>
            </a:r>
            <a:r>
              <a:rPr lang="en-US" b="0" i="0" dirty="0">
                <a:solidFill>
                  <a:srgbClr val="212121"/>
                </a:solidFill>
                <a:effectLst/>
                <a:latin typeface="Roboto" panose="02000000000000000000" pitchFamily="2" charset="0"/>
              </a:rPr>
              <a:t> EJ, </a:t>
            </a:r>
            <a:r>
              <a:rPr lang="en-US" b="0" i="0" dirty="0" err="1">
                <a:solidFill>
                  <a:srgbClr val="212121"/>
                </a:solidFill>
                <a:effectLst/>
                <a:latin typeface="Roboto" panose="02000000000000000000" pitchFamily="2" charset="0"/>
              </a:rPr>
              <a:t>Rezvani</a:t>
            </a:r>
            <a:r>
              <a:rPr lang="en-US" b="0" i="0" dirty="0">
                <a:solidFill>
                  <a:srgbClr val="212121"/>
                </a:solidFill>
                <a:effectLst/>
                <a:latin typeface="Roboto" panose="02000000000000000000" pitchFamily="2" charset="0"/>
              </a:rPr>
              <a:t> K, </a:t>
            </a:r>
            <a:r>
              <a:rPr lang="en-US" b="0" i="0" dirty="0" err="1">
                <a:solidFill>
                  <a:srgbClr val="212121"/>
                </a:solidFill>
                <a:effectLst/>
                <a:latin typeface="Roboto" panose="02000000000000000000" pitchFamily="2" charset="0"/>
              </a:rPr>
              <a:t>Alousi</a:t>
            </a:r>
            <a:r>
              <a:rPr lang="en-US" b="0" i="0" dirty="0">
                <a:solidFill>
                  <a:srgbClr val="212121"/>
                </a:solidFill>
                <a:effectLst/>
                <a:latin typeface="Roboto" panose="02000000000000000000" pitchFamily="2" charset="0"/>
              </a:rPr>
              <a:t> AM, </a:t>
            </a:r>
            <a:r>
              <a:rPr lang="en-US" b="0" i="0" dirty="0" err="1">
                <a:solidFill>
                  <a:srgbClr val="212121"/>
                </a:solidFill>
                <a:effectLst/>
                <a:latin typeface="Roboto" panose="02000000000000000000" pitchFamily="2" charset="0"/>
              </a:rPr>
              <a:t>Chemaly</a:t>
            </a:r>
            <a:r>
              <a:rPr lang="en-US" b="0" i="0" dirty="0">
                <a:solidFill>
                  <a:srgbClr val="212121"/>
                </a:solidFill>
                <a:effectLst/>
                <a:latin typeface="Roboto" panose="02000000000000000000" pitchFamily="2" charset="0"/>
              </a:rPr>
              <a:t> RF, Shelburne S, </a:t>
            </a:r>
            <a:r>
              <a:rPr lang="en-US" b="0" i="0" dirty="0" err="1">
                <a:solidFill>
                  <a:srgbClr val="212121"/>
                </a:solidFill>
                <a:effectLst/>
                <a:latin typeface="Roboto" panose="02000000000000000000" pitchFamily="2" charset="0"/>
              </a:rPr>
              <a:t>Vence</a:t>
            </a:r>
            <a:r>
              <a:rPr lang="en-US" b="0" i="0" dirty="0">
                <a:solidFill>
                  <a:srgbClr val="212121"/>
                </a:solidFill>
                <a:effectLst/>
                <a:latin typeface="Roboto" panose="02000000000000000000" pitchFamily="2" charset="0"/>
              </a:rPr>
              <a:t> LM, </a:t>
            </a:r>
            <a:r>
              <a:rPr lang="en-US" b="0" i="0" dirty="0" err="1">
                <a:solidFill>
                  <a:srgbClr val="212121"/>
                </a:solidFill>
                <a:effectLst/>
                <a:latin typeface="Roboto" panose="02000000000000000000" pitchFamily="2" charset="0"/>
              </a:rPr>
              <a:t>Okhuysen</a:t>
            </a:r>
            <a:r>
              <a:rPr lang="en-US" b="0" i="0" dirty="0">
                <a:solidFill>
                  <a:srgbClr val="212121"/>
                </a:solidFill>
                <a:effectLst/>
                <a:latin typeface="Roboto" panose="02000000000000000000" pitchFamily="2" charset="0"/>
              </a:rPr>
              <a:t> PC, Jensen VB, </a:t>
            </a:r>
            <a:r>
              <a:rPr lang="en-US" b="0" i="0" dirty="0" err="1">
                <a:solidFill>
                  <a:srgbClr val="212121"/>
                </a:solidFill>
                <a:effectLst/>
                <a:latin typeface="Roboto" panose="02000000000000000000" pitchFamily="2" charset="0"/>
              </a:rPr>
              <a:t>Swennes</a:t>
            </a:r>
            <a:r>
              <a:rPr lang="en-US" b="0" i="0" dirty="0">
                <a:solidFill>
                  <a:srgbClr val="212121"/>
                </a:solidFill>
                <a:effectLst/>
                <a:latin typeface="Roboto" panose="02000000000000000000" pitchFamily="2" charset="0"/>
              </a:rPr>
              <a:t> AG, McAllister F, Marcelo </a:t>
            </a:r>
            <a:r>
              <a:rPr lang="en-US" b="0" i="0" dirty="0" err="1">
                <a:solidFill>
                  <a:srgbClr val="212121"/>
                </a:solidFill>
                <a:effectLst/>
                <a:latin typeface="Roboto" panose="02000000000000000000" pitchFamily="2" charset="0"/>
              </a:rPr>
              <a:t>Riquelme</a:t>
            </a:r>
            <a:r>
              <a:rPr lang="en-US" b="0" i="0" dirty="0">
                <a:solidFill>
                  <a:srgbClr val="212121"/>
                </a:solidFill>
                <a:effectLst/>
                <a:latin typeface="Roboto" panose="02000000000000000000" pitchFamily="2" charset="0"/>
              </a:rPr>
              <a:t> Sanchez E, Zhang Y, Le </a:t>
            </a:r>
            <a:r>
              <a:rPr lang="en-US" b="0" i="0" dirty="0" err="1">
                <a:solidFill>
                  <a:srgbClr val="212121"/>
                </a:solidFill>
                <a:effectLst/>
                <a:latin typeface="Roboto" panose="02000000000000000000" pitchFamily="2" charset="0"/>
              </a:rPr>
              <a:t>Chatelier</a:t>
            </a:r>
            <a:r>
              <a:rPr lang="en-US" b="0" i="0" dirty="0">
                <a:solidFill>
                  <a:srgbClr val="212121"/>
                </a:solidFill>
                <a:effectLst/>
                <a:latin typeface="Roboto" panose="02000000000000000000" pitchFamily="2" charset="0"/>
              </a:rPr>
              <a:t> E, </a:t>
            </a:r>
            <a:r>
              <a:rPr lang="en-US" b="0" i="0" dirty="0" err="1">
                <a:solidFill>
                  <a:srgbClr val="212121"/>
                </a:solidFill>
                <a:effectLst/>
                <a:latin typeface="Roboto" panose="02000000000000000000" pitchFamily="2" charset="0"/>
              </a:rPr>
              <a:t>Zitvogel</a:t>
            </a:r>
            <a:r>
              <a:rPr lang="en-US" b="0" i="0" dirty="0">
                <a:solidFill>
                  <a:srgbClr val="212121"/>
                </a:solidFill>
                <a:effectLst/>
                <a:latin typeface="Roboto" panose="02000000000000000000" pitchFamily="2" charset="0"/>
              </a:rPr>
              <a:t> L, Pons N, Austin-Breneman JL, </a:t>
            </a:r>
            <a:r>
              <a:rPr lang="en-US" b="0" i="0" dirty="0" err="1">
                <a:solidFill>
                  <a:srgbClr val="212121"/>
                </a:solidFill>
                <a:effectLst/>
                <a:latin typeface="Roboto" panose="02000000000000000000" pitchFamily="2" charset="0"/>
              </a:rPr>
              <a:t>Haydu</a:t>
            </a:r>
            <a:r>
              <a:rPr lang="en-US" b="0" i="0" dirty="0">
                <a:solidFill>
                  <a:srgbClr val="212121"/>
                </a:solidFill>
                <a:effectLst/>
                <a:latin typeface="Roboto" panose="02000000000000000000" pitchFamily="2" charset="0"/>
              </a:rPr>
              <a:t> LE, Burton EM, Gardner JM, </a:t>
            </a:r>
            <a:r>
              <a:rPr lang="en-US" b="0" i="0" dirty="0" err="1">
                <a:solidFill>
                  <a:srgbClr val="212121"/>
                </a:solidFill>
                <a:effectLst/>
                <a:latin typeface="Roboto" panose="02000000000000000000" pitchFamily="2" charset="0"/>
              </a:rPr>
              <a:t>Sirmans</a:t>
            </a:r>
            <a:r>
              <a:rPr lang="en-US" b="0" i="0" dirty="0">
                <a:solidFill>
                  <a:srgbClr val="212121"/>
                </a:solidFill>
                <a:effectLst/>
                <a:latin typeface="Roboto" panose="02000000000000000000" pitchFamily="2" charset="0"/>
              </a:rPr>
              <a:t> E, Hu J, Lazar AJ, </a:t>
            </a:r>
            <a:r>
              <a:rPr lang="en-US" b="0" i="0" dirty="0" err="1">
                <a:solidFill>
                  <a:srgbClr val="212121"/>
                </a:solidFill>
                <a:effectLst/>
                <a:latin typeface="Roboto" panose="02000000000000000000" pitchFamily="2" charset="0"/>
              </a:rPr>
              <a:t>Tsujikawa</a:t>
            </a:r>
            <a:r>
              <a:rPr lang="en-US" b="0" i="0" dirty="0">
                <a:solidFill>
                  <a:srgbClr val="212121"/>
                </a:solidFill>
                <a:effectLst/>
                <a:latin typeface="Roboto" panose="02000000000000000000" pitchFamily="2" charset="0"/>
              </a:rPr>
              <a:t> T, Diab A, </a:t>
            </a:r>
            <a:r>
              <a:rPr lang="en-US" b="0" i="0" dirty="0" err="1">
                <a:solidFill>
                  <a:srgbClr val="212121"/>
                </a:solidFill>
                <a:effectLst/>
                <a:latin typeface="Roboto" panose="02000000000000000000" pitchFamily="2" charset="0"/>
              </a:rPr>
              <a:t>Tawbi</a:t>
            </a:r>
            <a:r>
              <a:rPr lang="en-US" b="0" i="0" dirty="0">
                <a:solidFill>
                  <a:srgbClr val="212121"/>
                </a:solidFill>
                <a:effectLst/>
                <a:latin typeface="Roboto" panose="02000000000000000000" pitchFamily="2" charset="0"/>
              </a:rPr>
              <a:t> H, </a:t>
            </a:r>
            <a:r>
              <a:rPr lang="en-US" b="0" i="0" dirty="0" err="1">
                <a:solidFill>
                  <a:srgbClr val="212121"/>
                </a:solidFill>
                <a:effectLst/>
                <a:latin typeface="Roboto" panose="02000000000000000000" pitchFamily="2" charset="0"/>
              </a:rPr>
              <a:t>Glitza</a:t>
            </a:r>
            <a:r>
              <a:rPr lang="en-US" b="0" i="0" dirty="0">
                <a:solidFill>
                  <a:srgbClr val="212121"/>
                </a:solidFill>
                <a:effectLst/>
                <a:latin typeface="Roboto" panose="02000000000000000000" pitchFamily="2" charset="0"/>
              </a:rPr>
              <a:t> IC, </a:t>
            </a:r>
            <a:r>
              <a:rPr lang="en-US" b="0" i="0" dirty="0" err="1">
                <a:solidFill>
                  <a:srgbClr val="212121"/>
                </a:solidFill>
                <a:effectLst/>
                <a:latin typeface="Roboto" panose="02000000000000000000" pitchFamily="2" charset="0"/>
              </a:rPr>
              <a:t>Hwu</a:t>
            </a:r>
            <a:r>
              <a:rPr lang="en-US" b="0" i="0" dirty="0">
                <a:solidFill>
                  <a:srgbClr val="212121"/>
                </a:solidFill>
                <a:effectLst/>
                <a:latin typeface="Roboto" panose="02000000000000000000" pitchFamily="2" charset="0"/>
              </a:rPr>
              <a:t> WJ, Patel SP, Woodman SE, Amaria RN, Davies MA, </a:t>
            </a:r>
            <a:r>
              <a:rPr lang="en-US" b="0" i="0" dirty="0" err="1">
                <a:solidFill>
                  <a:srgbClr val="212121"/>
                </a:solidFill>
                <a:effectLst/>
                <a:latin typeface="Roboto" panose="02000000000000000000" pitchFamily="2" charset="0"/>
              </a:rPr>
              <a:t>Gershenwald</a:t>
            </a:r>
            <a:r>
              <a:rPr lang="en-US" b="0" i="0" dirty="0">
                <a:solidFill>
                  <a:srgbClr val="212121"/>
                </a:solidFill>
                <a:effectLst/>
                <a:latin typeface="Roboto" panose="02000000000000000000" pitchFamily="2" charset="0"/>
              </a:rPr>
              <a:t> JE, </a:t>
            </a:r>
            <a:r>
              <a:rPr lang="en-US" b="0" i="0" dirty="0" err="1">
                <a:solidFill>
                  <a:srgbClr val="212121"/>
                </a:solidFill>
                <a:effectLst/>
                <a:latin typeface="Roboto" panose="02000000000000000000" pitchFamily="2" charset="0"/>
              </a:rPr>
              <a:t>Hwu</a:t>
            </a:r>
            <a:r>
              <a:rPr lang="en-US" b="0" i="0" dirty="0">
                <a:solidFill>
                  <a:srgbClr val="212121"/>
                </a:solidFill>
                <a:effectLst/>
                <a:latin typeface="Roboto" panose="02000000000000000000" pitchFamily="2" charset="0"/>
              </a:rPr>
              <a:t> P, Lee JE, Zhang J, </a:t>
            </a:r>
            <a:r>
              <a:rPr lang="en-US" b="0" i="0" dirty="0" err="1">
                <a:solidFill>
                  <a:srgbClr val="212121"/>
                </a:solidFill>
                <a:effectLst/>
                <a:latin typeface="Roboto" panose="02000000000000000000" pitchFamily="2" charset="0"/>
              </a:rPr>
              <a:t>Coussens</a:t>
            </a:r>
            <a:r>
              <a:rPr lang="en-US" b="0" i="0" dirty="0">
                <a:solidFill>
                  <a:srgbClr val="212121"/>
                </a:solidFill>
                <a:effectLst/>
                <a:latin typeface="Roboto" panose="02000000000000000000" pitchFamily="2" charset="0"/>
              </a:rPr>
              <a:t> LM, Cooper ZA, </a:t>
            </a:r>
            <a:r>
              <a:rPr lang="en-US" b="0" i="0" dirty="0" err="1">
                <a:solidFill>
                  <a:srgbClr val="212121"/>
                </a:solidFill>
                <a:effectLst/>
                <a:latin typeface="Roboto" panose="02000000000000000000" pitchFamily="2" charset="0"/>
              </a:rPr>
              <a:t>Futreal</a:t>
            </a:r>
            <a:r>
              <a:rPr lang="en-US" b="0" i="0" dirty="0">
                <a:solidFill>
                  <a:srgbClr val="212121"/>
                </a:solidFill>
                <a:effectLst/>
                <a:latin typeface="Roboto" panose="02000000000000000000" pitchFamily="2" charset="0"/>
              </a:rPr>
              <a:t> PA, Daniel CR, </a:t>
            </a:r>
            <a:r>
              <a:rPr lang="en-US" b="0" i="0" dirty="0" err="1">
                <a:solidFill>
                  <a:srgbClr val="212121"/>
                </a:solidFill>
                <a:effectLst/>
                <a:latin typeface="Roboto" panose="02000000000000000000" pitchFamily="2" charset="0"/>
              </a:rPr>
              <a:t>Ajami</a:t>
            </a:r>
            <a:r>
              <a:rPr lang="en-US" b="0" i="0" dirty="0">
                <a:solidFill>
                  <a:srgbClr val="212121"/>
                </a:solidFill>
                <a:effectLst/>
                <a:latin typeface="Roboto" panose="02000000000000000000" pitchFamily="2" charset="0"/>
              </a:rPr>
              <a:t> NJ, </a:t>
            </a:r>
            <a:r>
              <a:rPr lang="en-US" b="0" i="0" dirty="0" err="1">
                <a:solidFill>
                  <a:srgbClr val="212121"/>
                </a:solidFill>
                <a:effectLst/>
                <a:latin typeface="Roboto" panose="02000000000000000000" pitchFamily="2" charset="0"/>
              </a:rPr>
              <a:t>Petrosino</a:t>
            </a:r>
            <a:r>
              <a:rPr lang="en-US" b="0" i="0" dirty="0">
                <a:solidFill>
                  <a:srgbClr val="212121"/>
                </a:solidFill>
                <a:effectLst/>
                <a:latin typeface="Roboto" panose="02000000000000000000" pitchFamily="2" charset="0"/>
              </a:rPr>
              <a:t> JF, </a:t>
            </a:r>
            <a:r>
              <a:rPr lang="en-US" b="0" i="0" dirty="0" err="1">
                <a:solidFill>
                  <a:srgbClr val="212121"/>
                </a:solidFill>
                <a:effectLst/>
                <a:latin typeface="Roboto" panose="02000000000000000000" pitchFamily="2" charset="0"/>
              </a:rPr>
              <a:t>Tetzlaff</a:t>
            </a:r>
            <a:r>
              <a:rPr lang="en-US" b="0" i="0" dirty="0">
                <a:solidFill>
                  <a:srgbClr val="212121"/>
                </a:solidFill>
                <a:effectLst/>
                <a:latin typeface="Roboto" panose="02000000000000000000" pitchFamily="2" charset="0"/>
              </a:rPr>
              <a:t> MT, Sharma P, Allison JP, </a:t>
            </a:r>
            <a:r>
              <a:rPr lang="en-US" b="0" i="0" dirty="0" err="1">
                <a:solidFill>
                  <a:srgbClr val="212121"/>
                </a:solidFill>
                <a:effectLst/>
                <a:latin typeface="Roboto" panose="02000000000000000000" pitchFamily="2" charset="0"/>
              </a:rPr>
              <a:t>Jenq</a:t>
            </a:r>
            <a:r>
              <a:rPr lang="en-US" b="0" i="0" dirty="0">
                <a:solidFill>
                  <a:srgbClr val="212121"/>
                </a:solidFill>
                <a:effectLst/>
                <a:latin typeface="Roboto" panose="02000000000000000000" pitchFamily="2" charset="0"/>
              </a:rPr>
              <a:t> RR, </a:t>
            </a:r>
            <a:r>
              <a:rPr lang="en-US" b="0" i="0" dirty="0" err="1">
                <a:solidFill>
                  <a:srgbClr val="212121"/>
                </a:solidFill>
                <a:effectLst/>
                <a:latin typeface="Roboto" panose="02000000000000000000" pitchFamily="2" charset="0"/>
              </a:rPr>
              <a:t>Wargo</a:t>
            </a:r>
            <a:r>
              <a:rPr lang="en-US" b="0" i="0" dirty="0">
                <a:solidFill>
                  <a:srgbClr val="212121"/>
                </a:solidFill>
                <a:effectLst/>
                <a:latin typeface="Roboto" panose="02000000000000000000" pitchFamily="2" charset="0"/>
              </a:rPr>
              <a:t> JA. Gut microbiome modulates response to anti-PD-1 immunotherapy in melanoma patients. Science. 2018 Jan 5;359(6371):97-103. </a:t>
            </a:r>
            <a:r>
              <a:rPr lang="en-US" b="0" i="0" dirty="0" err="1">
                <a:solidFill>
                  <a:srgbClr val="212121"/>
                </a:solidFill>
                <a:effectLst/>
                <a:latin typeface="Roboto" panose="02000000000000000000" pitchFamily="2" charset="0"/>
              </a:rPr>
              <a:t>doi</a:t>
            </a:r>
            <a:r>
              <a:rPr lang="en-US" b="0" i="0" dirty="0">
                <a:solidFill>
                  <a:srgbClr val="212121"/>
                </a:solidFill>
                <a:effectLst/>
                <a:latin typeface="Roboto" panose="02000000000000000000" pitchFamily="2" charset="0"/>
              </a:rPr>
              <a:t>: 10.1126/science.aan4236. </a:t>
            </a:r>
            <a:r>
              <a:rPr lang="en-US" b="0" i="0" dirty="0" err="1">
                <a:solidFill>
                  <a:srgbClr val="212121"/>
                </a:solidFill>
                <a:effectLst/>
                <a:latin typeface="Roboto" panose="02000000000000000000" pitchFamily="2" charset="0"/>
              </a:rPr>
              <a:t>Epub</a:t>
            </a:r>
            <a:r>
              <a:rPr lang="en-US" b="0" i="0" dirty="0">
                <a:solidFill>
                  <a:srgbClr val="212121"/>
                </a:solidFill>
                <a:effectLst/>
                <a:latin typeface="Roboto" panose="02000000000000000000" pitchFamily="2" charset="0"/>
              </a:rPr>
              <a:t> 2017 Nov 2. PMID: 29097493; PMCID: PMC5827966.</a:t>
            </a:r>
            <a:endParaRPr lang="en-US" dirty="0"/>
          </a:p>
          <a:p>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26</a:t>
            </a:fld>
            <a:endParaRPr lang="en-US"/>
          </a:p>
        </p:txBody>
      </p:sp>
    </p:spTree>
    <p:extLst>
      <p:ext uri="{BB962C8B-B14F-4D97-AF65-F5344CB8AC3E}">
        <p14:creationId xmlns:p14="http://schemas.microsoft.com/office/powerpoint/2010/main" val="1003470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Differentially abundant bacteria in CRC across cohorts. a Left panel; abundance of 7 CRC-enriched species and 20 CRC-depleted species with largest fold change. The bacteria abundance was normalized to natural log fold change relative to abundance median of control samples. Right panel; confidence interval for individual pair fold change. The confidence intervals were calculated based on Wilcoxon signed-rank test. b Violin graph for the abundance of the 7 CRC-enriched bacteria in different cohorts. Abundance change significance within individual cohort is labeled with * (P &lt; 0.05, *P &lt; 0.01, **P &lt; 0.001, ***). c Prediction power of 7 CRC-enriched bacteria with SVM model. </a:t>
            </a:r>
            <a:r>
              <a:rPr lang="en-US" sz="2400" dirty="0"/>
              <a:t>Dai, Z., Coker, O.O., Nakatsu, G. et al. Multi-cohort analysis of colorectal cancer metagenome identified altered bacteria across populations and universal bacterial markers. Microbiome 6, 70 (2018). https://doi.org/10.1186/s40168-018-0451-2</a:t>
            </a:r>
            <a:endParaRPr lang="en-US" sz="1200" dirty="0"/>
          </a:p>
          <a:p>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27</a:t>
            </a:fld>
            <a:endParaRPr lang="en-US"/>
          </a:p>
        </p:txBody>
      </p:sp>
    </p:spTree>
    <p:extLst>
      <p:ext uri="{BB962C8B-B14F-4D97-AF65-F5344CB8AC3E}">
        <p14:creationId xmlns:p14="http://schemas.microsoft.com/office/powerpoint/2010/main" val="1495169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Dr. Daoud </a:t>
            </a:r>
            <a:r>
              <a:rPr lang="en-US" dirty="0" err="1"/>
              <a:t>Meerzaman</a:t>
            </a:r>
            <a:r>
              <a:rPr lang="en-US" dirty="0"/>
              <a:t> Computational Genomics and Bioinformatics Branch (CGBB) NCI Center for Biomedical Informatics and IT</a:t>
            </a:r>
          </a:p>
        </p:txBody>
      </p:sp>
      <p:sp>
        <p:nvSpPr>
          <p:cNvPr id="4" name="Slide Number Placeholder 3"/>
          <p:cNvSpPr>
            <a:spLocks noGrp="1"/>
          </p:cNvSpPr>
          <p:nvPr>
            <p:ph type="sldNum" sz="quarter" idx="5"/>
          </p:nvPr>
        </p:nvSpPr>
        <p:spPr/>
        <p:txBody>
          <a:bodyPr/>
          <a:lstStyle/>
          <a:p>
            <a:fld id="{ADB99930-40A9-4F21-BFB3-8992C3AD8B36}" type="slidenum">
              <a:rPr lang="en-US" smtClean="0"/>
              <a:t>30</a:t>
            </a:fld>
            <a:endParaRPr lang="en-US"/>
          </a:p>
        </p:txBody>
      </p:sp>
    </p:spTree>
    <p:extLst>
      <p:ext uri="{BB962C8B-B14F-4D97-AF65-F5344CB8AC3E}">
        <p14:creationId xmlns:p14="http://schemas.microsoft.com/office/powerpoint/2010/main" val="3098192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b="0" i="0" dirty="0">
                <a:solidFill>
                  <a:srgbClr val="212529"/>
                </a:solidFill>
                <a:effectLst/>
                <a:latin typeface="acumin-pro"/>
              </a:rPr>
              <a:t>Hashimoto K, Murakami Y, </a:t>
            </a:r>
            <a:r>
              <a:rPr lang="en-US" b="0" i="0" dirty="0" err="1">
                <a:solidFill>
                  <a:srgbClr val="212529"/>
                </a:solidFill>
                <a:effectLst/>
                <a:latin typeface="acumin-pro"/>
              </a:rPr>
              <a:t>Omura</a:t>
            </a:r>
            <a:r>
              <a:rPr lang="en-US" b="0" i="0" dirty="0">
                <a:solidFill>
                  <a:srgbClr val="212529"/>
                </a:solidFill>
                <a:effectLst/>
                <a:latin typeface="acumin-pro"/>
              </a:rPr>
              <a:t> K, et al. Prediction of tumor PD-L1 expression in resectable non-small cell lung cancer by machine learning models based on clinical and radiological features: Performance comparison with preoperative biopsy. </a:t>
            </a:r>
            <a:r>
              <a:rPr lang="en-US" b="0" i="1" dirty="0">
                <a:solidFill>
                  <a:srgbClr val="212529"/>
                </a:solidFill>
                <a:effectLst/>
                <a:latin typeface="acumin-pro"/>
              </a:rPr>
              <a:t>Clin Lung Cancer</a:t>
            </a:r>
            <a:r>
              <a:rPr lang="en-US" b="0" i="0" dirty="0">
                <a:solidFill>
                  <a:srgbClr val="212529"/>
                </a:solidFill>
                <a:effectLst/>
                <a:latin typeface="acumin-pro"/>
              </a:rPr>
              <a:t>. Published online: August 10, 2023. </a:t>
            </a:r>
            <a:r>
              <a:rPr lang="en-US" b="0" i="0" dirty="0" err="1">
                <a:solidFill>
                  <a:srgbClr val="212529"/>
                </a:solidFill>
                <a:effectLst/>
                <a:latin typeface="acumin-pro"/>
              </a:rPr>
              <a:t>doi</a:t>
            </a:r>
            <a:r>
              <a:rPr lang="en-US" b="0" i="0" dirty="0">
                <a:solidFill>
                  <a:srgbClr val="212529"/>
                </a:solidFill>
                <a:effectLst/>
                <a:latin typeface="acumin-pro"/>
              </a:rPr>
              <a:t>: </a:t>
            </a:r>
            <a:r>
              <a:rPr lang="en-US" b="0" i="0" u="none" strike="noStrike" dirty="0">
                <a:solidFill>
                  <a:srgbClr val="0000EE"/>
                </a:solidFill>
                <a:effectLst/>
                <a:latin typeface="acumin-pro"/>
                <a:hlinkClick r:id="rId3"/>
              </a:rPr>
              <a:t>10.1016/j.cllc.2023.08.010</a:t>
            </a:r>
            <a:r>
              <a:rPr lang="en-US" b="0" i="0" dirty="0">
                <a:solidFill>
                  <a:srgbClr val="212529"/>
                </a:solidFill>
                <a:effectLst/>
                <a:latin typeface="acumin-pro"/>
              </a:rPr>
              <a:t> </a:t>
            </a:r>
          </a:p>
          <a:p>
            <a:r>
              <a:rPr lang="en-US" b="0" i="0" dirty="0">
                <a:solidFill>
                  <a:srgbClr val="212529"/>
                </a:solidFill>
                <a:effectLst/>
                <a:latin typeface="acumin-pro"/>
              </a:rPr>
              <a:t>Slide image: https://biocare.net/product/pd-l1/ </a:t>
            </a:r>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31</a:t>
            </a:fld>
            <a:endParaRPr lang="en-US"/>
          </a:p>
        </p:txBody>
      </p:sp>
    </p:spTree>
    <p:extLst>
      <p:ext uri="{BB962C8B-B14F-4D97-AF65-F5344CB8AC3E}">
        <p14:creationId xmlns:p14="http://schemas.microsoft.com/office/powerpoint/2010/main" val="3762421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1120D-D435-AD28-2B6B-D6023C9B7D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057ED-466D-4F07-6976-BDB64C21CCA1}"/>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B1EB704-3829-42DD-F2F0-3132B8704E1E}"/>
              </a:ext>
            </a:extLst>
          </p:cNvPr>
          <p:cNvSpPr>
            <a:spLocks noGrp="1"/>
          </p:cNvSpPr>
          <p:nvPr>
            <p:ph type="body" idx="1"/>
          </p:nvPr>
        </p:nvSpPr>
        <p:spPr/>
        <p:txBody>
          <a:bodyPr/>
          <a:lstStyle/>
          <a:p>
            <a:pPr>
              <a:spcBef>
                <a:spcPts val="2250"/>
              </a:spcBef>
            </a:pPr>
            <a:r>
              <a:rPr lang="en-US" dirty="0">
                <a:effectLst/>
              </a:rPr>
              <a:t>The landmark study of durvalumab as consolidation therapy in NSCLC patients (PACIFIC trial) demonstrated significantly longer progression-free survival (PFS) in patients with locally advanced, unresectable non-small cell lung cancer (NSCLC) treated with durvalumab (immunotherapy, IO) therapy after chemoradiotherapy (CRT). In clinical practice in the USA, durvalumab continues to be used in patients across all levels of programmed cell death ligand-1 (PD-L1) expression. While immune therapies have shown promise in several cancers, some patients either do not respond to the therapy or have cancer recurrence after an initial response. It is not clear so far who will benefit of this therapy or what the mechanisms behind treatment failure are.</a:t>
            </a:r>
          </a:p>
          <a:p>
            <a:pPr>
              <a:lnSpc>
                <a:spcPts val="2250"/>
              </a:lnSpc>
            </a:pPr>
            <a:r>
              <a:rPr lang="en-US" sz="1800" b="0" dirty="0">
                <a:effectLst/>
                <a:latin typeface="Source Sans Pro Web"/>
              </a:rPr>
              <a:t>Methods: </a:t>
            </a:r>
            <a:r>
              <a:rPr lang="en-US" dirty="0">
                <a:effectLst/>
              </a:rPr>
              <a:t>A total of 133 patients with unresectable stage III NSCLC who underwent durvalumab after CRT or CRT alone were included. Patients treated with durvalumab IO after CRT were randomly split into training (D1=59) and test (D2=59) sets and the remaining 15 patients treated with CRT alone were grouped in D3. Radiomic textural patterns from within and around the target nodules were extracted. A radiomic risk score (RRS) was built and was used to predict PFS and overall survival (OS). Patients were divided into high-risk and low-risk groups based on median RRS.</a:t>
            </a:r>
          </a:p>
          <a:p>
            <a:pPr>
              <a:lnSpc>
                <a:spcPts val="2250"/>
              </a:lnSpc>
            </a:pPr>
            <a:r>
              <a:rPr lang="en-US" sz="1800" b="0" dirty="0">
                <a:effectLst/>
                <a:latin typeface="Source Sans Pro Web"/>
              </a:rPr>
              <a:t>Results: </a:t>
            </a:r>
            <a:r>
              <a:rPr lang="en-US" dirty="0">
                <a:effectLst/>
              </a:rPr>
              <a:t>RRS was found to be significantly associated with PFS in D1 (HR=2.67, 95% CI 1.85 to 4.13, p&lt;0.05, C-index=0.78) and D2 (HR=2.56, 95% CI 1.63 to 4, p&lt;0.05, C-index=0.73). Similarly, RRS was associated with OS in D1 (HR=1.89, 95% CI 1.3 to 2.75, p&lt;0.05, C-index=0.67) and D2 (HR=2.14, 95% CI 1.28 to 3.6, p&lt;0.05, C-index=0.69), respectively. RRS was found to be significantly associated with PFS in high PD-L1 (HR=3.01, 95% CI 1.41 to 6.45, p=0.0044) and low PD-L1 (HR=2.74, 95% CI 1.8 to 4.14, p=1.77e-06) groups. Moreover, RRS was not significantly associated with OS in the high PD-L1 group (HR=2.08, 95% CI 0.98 to 4.4, p=0.054) but was significantly associated with OS in the low PD-L1 group (HR=1.61, 95% CI 1.14 to 2.28, p=0.0062). In addition, RRS was significantly associated with PFS (HR=2.77, 95% CI 1.17 to 6.52, p=0.019, C-index=0.77) and OS (HR=2.62, 95% CI 1.25 to 5.51, p=0.01, C-index=0.77) in D3, respectively.</a:t>
            </a:r>
          </a:p>
          <a:p>
            <a:pPr>
              <a:lnSpc>
                <a:spcPts val="2250"/>
              </a:lnSpc>
            </a:pPr>
            <a:r>
              <a:rPr lang="en-US" sz="1800" b="0" dirty="0">
                <a:effectLst/>
                <a:latin typeface="Source Sans Pro Web"/>
              </a:rPr>
              <a:t>Conclusions: </a:t>
            </a:r>
            <a:r>
              <a:rPr lang="en-US" dirty="0">
                <a:effectLst/>
              </a:rPr>
              <a:t>Tumor radiomics of pretreatment CT images from patients with stage III unresectable NSCLC were prognostic of PFS and OS to CRT followed by durvalumab IO and CRT alone.</a:t>
            </a:r>
            <a:endParaRPr lang="en-US" dirty="0"/>
          </a:p>
        </p:txBody>
      </p:sp>
      <p:sp>
        <p:nvSpPr>
          <p:cNvPr id="4" name="Slide Number Placeholder 3">
            <a:extLst>
              <a:ext uri="{FF2B5EF4-FFF2-40B4-BE49-F238E27FC236}">
                <a16:creationId xmlns:a16="http://schemas.microsoft.com/office/drawing/2014/main" id="{7170921D-A461-4190-9C50-E2C09CF7A7D1}"/>
              </a:ext>
            </a:extLst>
          </p:cNvPr>
          <p:cNvSpPr>
            <a:spLocks noGrp="1"/>
          </p:cNvSpPr>
          <p:nvPr>
            <p:ph type="sldNum" sz="quarter" idx="5"/>
          </p:nvPr>
        </p:nvSpPr>
        <p:spPr/>
        <p:txBody>
          <a:bodyPr/>
          <a:lstStyle/>
          <a:p>
            <a:fld id="{ADB99930-40A9-4F21-BFB3-8992C3AD8B36}" type="slidenum">
              <a:rPr lang="en-US" smtClean="0"/>
              <a:t>32</a:t>
            </a:fld>
            <a:endParaRPr lang="en-US"/>
          </a:p>
        </p:txBody>
      </p:sp>
    </p:spTree>
    <p:extLst>
      <p:ext uri="{BB962C8B-B14F-4D97-AF65-F5344CB8AC3E}">
        <p14:creationId xmlns:p14="http://schemas.microsoft.com/office/powerpoint/2010/main" val="2143177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a:r>
              <a:rPr lang="en-US" sz="1800" b="0" i="0" u="none" strike="noStrike" baseline="0" dirty="0">
                <a:solidFill>
                  <a:srgbClr val="435565"/>
                </a:solidFill>
                <a:latin typeface="NotoSans-Regular"/>
              </a:rPr>
              <a:t>Ninety-six novel cancer drugs have launched in the U.S. since 2011 to treat solid tumors, with 25 approved for multiple indications since launch.</a:t>
            </a:r>
          </a:p>
          <a:p>
            <a:pPr algn="l"/>
            <a:r>
              <a:rPr lang="en-US" sz="1800" b="0" i="0" u="none" strike="noStrike" baseline="0" dirty="0">
                <a:solidFill>
                  <a:srgbClr val="435565"/>
                </a:solidFill>
                <a:latin typeface="NotoSans-Regular"/>
              </a:rPr>
              <a:t>• Significant innovation has occurred in lung cancer, with 30 products launched and predominantly targeted therapies for a variety of biomarker subtypes, including eight checkpoint inhibitors and one bispecific antibody.</a:t>
            </a:r>
          </a:p>
          <a:p>
            <a:pPr algn="l"/>
            <a:r>
              <a:rPr lang="en-US" sz="1800" b="0" i="0" u="none" strike="noStrike" baseline="0" dirty="0">
                <a:solidFill>
                  <a:srgbClr val="435565"/>
                </a:solidFill>
                <a:latin typeface="NotoSans-Regular"/>
              </a:rPr>
              <a:t>• Breast cancer has had 17 new medicines launched for treatment since 2011, including three antibody-drug conjugates targeting HER2-positive and triple-negative breast cancer.</a:t>
            </a:r>
          </a:p>
          <a:p>
            <a:pPr algn="l"/>
            <a:r>
              <a:rPr lang="en-US" sz="1800" b="0" i="0" u="none" strike="noStrike" baseline="0" dirty="0">
                <a:solidFill>
                  <a:srgbClr val="435565"/>
                </a:solidFill>
                <a:latin typeface="NotoSans-Regular"/>
              </a:rPr>
              <a:t>• Most novel cancer treatments utilize pharmacogenetic testing (PGx) providing personalized care to ensure the appropriate dose and drug are selected for each individual patient.</a:t>
            </a:r>
          </a:p>
          <a:p>
            <a:pPr algn="l"/>
            <a:r>
              <a:rPr lang="en-US" sz="1800" b="0" i="0" u="none" strike="noStrike" baseline="0" dirty="0">
                <a:solidFill>
                  <a:srgbClr val="435565"/>
                </a:solidFill>
                <a:latin typeface="NotoSans-Regular"/>
              </a:rPr>
              <a:t>• Checkpoint inhibitors have provided significant therapeutic improvements across a range of solid tumors; however, nine indications have been withdrawn or revoked for these drugs following</a:t>
            </a:r>
          </a:p>
          <a:p>
            <a:pPr algn="l"/>
            <a:r>
              <a:rPr lang="en-US" sz="1800" b="0" i="0" u="none" strike="noStrike" baseline="0" dirty="0">
                <a:solidFill>
                  <a:srgbClr val="435565"/>
                </a:solidFill>
                <a:latin typeface="NotoSans-Regular"/>
              </a:rPr>
              <a:t>accelerated approval</a:t>
            </a:r>
            <a:endParaRPr lang="en-US" dirty="0"/>
          </a:p>
        </p:txBody>
      </p:sp>
      <p:sp>
        <p:nvSpPr>
          <p:cNvPr id="4" name="Slide Number Placeholder 3"/>
          <p:cNvSpPr>
            <a:spLocks noGrp="1"/>
          </p:cNvSpPr>
          <p:nvPr>
            <p:ph type="sldNum" sz="quarter" idx="5"/>
          </p:nvPr>
        </p:nvSpPr>
        <p:spPr/>
        <p:txBody>
          <a:bodyPr/>
          <a:lstStyle/>
          <a:p>
            <a:fld id="{B5EA22EB-EC53-4167-993B-52861DF56429}" type="slidenum">
              <a:rPr lang="en-US" smtClean="0"/>
              <a:t>5</a:t>
            </a:fld>
            <a:endParaRPr lang="en-US"/>
          </a:p>
        </p:txBody>
      </p:sp>
    </p:spTree>
    <p:extLst>
      <p:ext uri="{BB962C8B-B14F-4D97-AF65-F5344CB8AC3E}">
        <p14:creationId xmlns:p14="http://schemas.microsoft.com/office/powerpoint/2010/main" val="2352343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0" i="0" dirty="0">
                <a:solidFill>
                  <a:srgbClr val="1B1B1B"/>
                </a:solidFill>
                <a:effectLst/>
                <a:latin typeface="Cambria" panose="02040503050406030204" pitchFamily="18" charset="0"/>
              </a:rPr>
              <a:t>The first column (</a:t>
            </a:r>
            <a:r>
              <a:rPr lang="en-US" b="1" i="0" dirty="0">
                <a:solidFill>
                  <a:srgbClr val="1B1B1B"/>
                </a:solidFill>
                <a:effectLst/>
                <a:latin typeface="Cambria" panose="02040503050406030204" pitchFamily="18" charset="0"/>
              </a:rPr>
              <a:t>a</a:t>
            </a:r>
            <a:r>
              <a:rPr lang="en-US" b="0" i="0" dirty="0">
                <a:solidFill>
                  <a:srgbClr val="1B1B1B"/>
                </a:solidFill>
                <a:effectLst/>
                <a:latin typeface="Cambria" panose="02040503050406030204" pitchFamily="18" charset="0"/>
              </a:rPr>
              <a:t>, </a:t>
            </a:r>
            <a:r>
              <a:rPr lang="en-US" b="1" i="0" dirty="0">
                <a:solidFill>
                  <a:srgbClr val="1B1B1B"/>
                </a:solidFill>
                <a:effectLst/>
                <a:latin typeface="Cambria" panose="02040503050406030204" pitchFamily="18" charset="0"/>
              </a:rPr>
              <a:t>e</a:t>
            </a:r>
            <a:r>
              <a:rPr lang="en-US" b="0" i="0" dirty="0">
                <a:solidFill>
                  <a:srgbClr val="1B1B1B"/>
                </a:solidFill>
                <a:effectLst/>
                <a:latin typeface="Cambria" panose="02040503050406030204" pitchFamily="18" charset="0"/>
              </a:rPr>
              <a:t>) showed the original H&amp;E stained WSIs with tumor mask (blue) overlaid. The second column (</a:t>
            </a:r>
            <a:r>
              <a:rPr lang="en-US" b="1" i="0" dirty="0">
                <a:solidFill>
                  <a:srgbClr val="1B1B1B"/>
                </a:solidFill>
                <a:effectLst/>
                <a:latin typeface="Cambria" panose="02040503050406030204" pitchFamily="18" charset="0"/>
              </a:rPr>
              <a:t>b</a:t>
            </a:r>
            <a:r>
              <a:rPr lang="en-US" b="0" i="0" dirty="0">
                <a:solidFill>
                  <a:srgbClr val="1B1B1B"/>
                </a:solidFill>
                <a:effectLst/>
                <a:latin typeface="Cambria" panose="02040503050406030204" pitchFamily="18" charset="0"/>
              </a:rPr>
              <a:t>, </a:t>
            </a:r>
            <a:r>
              <a:rPr lang="en-US" b="1" i="0" dirty="0">
                <a:solidFill>
                  <a:srgbClr val="1B1B1B"/>
                </a:solidFill>
                <a:effectLst/>
                <a:latin typeface="Cambria" panose="02040503050406030204" pitchFamily="18" charset="0"/>
              </a:rPr>
              <a:t>e</a:t>
            </a:r>
            <a:r>
              <a:rPr lang="en-US" b="0" i="0" dirty="0">
                <a:solidFill>
                  <a:srgbClr val="1B1B1B"/>
                </a:solidFill>
                <a:effectLst/>
                <a:latin typeface="Cambria" panose="02040503050406030204" pitchFamily="18" charset="0"/>
              </a:rPr>
              <a:t>) showed the magnified tumor region at the leading edge, which was compartmentalized into a grid of smaller tumor neighborhoods of 50 um × 50 um. The third column (</a:t>
            </a:r>
            <a:r>
              <a:rPr lang="en-US" b="1" i="0" dirty="0">
                <a:solidFill>
                  <a:srgbClr val="1B1B1B"/>
                </a:solidFill>
                <a:effectLst/>
                <a:latin typeface="Cambria" panose="02040503050406030204" pitchFamily="18" charset="0"/>
              </a:rPr>
              <a:t>c</a:t>
            </a:r>
            <a:r>
              <a:rPr lang="en-US" b="0" i="0" dirty="0">
                <a:solidFill>
                  <a:srgbClr val="1B1B1B"/>
                </a:solidFill>
                <a:effectLst/>
                <a:latin typeface="Cambria" panose="02040503050406030204" pitchFamily="18" charset="0"/>
              </a:rPr>
              <a:t>, </a:t>
            </a:r>
            <a:r>
              <a:rPr lang="en-US" b="1" i="0" dirty="0">
                <a:solidFill>
                  <a:srgbClr val="1B1B1B"/>
                </a:solidFill>
                <a:effectLst/>
                <a:latin typeface="Cambria" panose="02040503050406030204" pitchFamily="18" charset="0"/>
              </a:rPr>
              <a:t>g</a:t>
            </a:r>
            <a:r>
              <a:rPr lang="en-US" b="0" i="0" dirty="0">
                <a:solidFill>
                  <a:srgbClr val="1B1B1B"/>
                </a:solidFill>
                <a:effectLst/>
                <a:latin typeface="Cambria" panose="02040503050406030204" pitchFamily="18" charset="0"/>
              </a:rPr>
              <a:t>) illustrates the quantified CFOD-TS in each individual tumor neighborhood within the tumor region in (</a:t>
            </a:r>
            <a:r>
              <a:rPr lang="en-US" b="1" i="0" dirty="0">
                <a:solidFill>
                  <a:srgbClr val="1B1B1B"/>
                </a:solidFill>
                <a:effectLst/>
                <a:latin typeface="Cambria" panose="02040503050406030204" pitchFamily="18" charset="0"/>
              </a:rPr>
              <a:t>b</a:t>
            </a:r>
            <a:r>
              <a:rPr lang="en-US" b="0" i="0" dirty="0">
                <a:solidFill>
                  <a:srgbClr val="1B1B1B"/>
                </a:solidFill>
                <a:effectLst/>
                <a:latin typeface="Cambria" panose="02040503050406030204" pitchFamily="18" charset="0"/>
              </a:rPr>
              <a:t>) and (</a:t>
            </a:r>
            <a:r>
              <a:rPr lang="en-US" b="1" i="0" dirty="0">
                <a:solidFill>
                  <a:srgbClr val="1B1B1B"/>
                </a:solidFill>
                <a:effectLst/>
                <a:latin typeface="Cambria" panose="02040503050406030204" pitchFamily="18" charset="0"/>
              </a:rPr>
              <a:t>f</a:t>
            </a:r>
            <a:r>
              <a:rPr lang="en-US" b="0" i="0" dirty="0">
                <a:solidFill>
                  <a:srgbClr val="1B1B1B"/>
                </a:solidFill>
                <a:effectLst/>
                <a:latin typeface="Cambria" panose="02040503050406030204" pitchFamily="18" charset="0"/>
              </a:rPr>
              <a:t>), where a warm color illustrates a higher feature value (higher disorder degree of fiber orientations); The fourth column (</a:t>
            </a:r>
            <a:r>
              <a:rPr lang="en-US" b="1" i="0" dirty="0">
                <a:solidFill>
                  <a:srgbClr val="1B1B1B"/>
                </a:solidFill>
                <a:effectLst/>
                <a:latin typeface="Cambria" panose="02040503050406030204" pitchFamily="18" charset="0"/>
              </a:rPr>
              <a:t>d</a:t>
            </a:r>
            <a:r>
              <a:rPr lang="en-US" b="0" i="0" dirty="0">
                <a:solidFill>
                  <a:srgbClr val="1B1B1B"/>
                </a:solidFill>
                <a:effectLst/>
                <a:latin typeface="Cambria" panose="02040503050406030204" pitchFamily="18" charset="0"/>
              </a:rPr>
              <a:t>, </a:t>
            </a:r>
            <a:r>
              <a:rPr lang="en-US" b="1" i="0" dirty="0">
                <a:solidFill>
                  <a:srgbClr val="1B1B1B"/>
                </a:solidFill>
                <a:effectLst/>
                <a:latin typeface="Cambria" panose="02040503050406030204" pitchFamily="18" charset="0"/>
              </a:rPr>
              <a:t>h</a:t>
            </a:r>
            <a:r>
              <a:rPr lang="en-US" b="0" i="0" dirty="0">
                <a:solidFill>
                  <a:srgbClr val="1B1B1B"/>
                </a:solidFill>
                <a:effectLst/>
                <a:latin typeface="Cambria" panose="02040503050406030204" pitchFamily="18" charset="0"/>
              </a:rPr>
              <a:t>) illustrates the organization of the collagen fiber orientations (the orientations indicated by the blue arrows) in the tumor-associated stroma in representative tumor neighborhoods (position of each tumor neighborhood was indicated by the corresponding number on (</a:t>
            </a:r>
            <a:r>
              <a:rPr lang="en-US" b="1" i="0" dirty="0">
                <a:solidFill>
                  <a:srgbClr val="1B1B1B"/>
                </a:solidFill>
                <a:effectLst/>
                <a:latin typeface="Cambria" panose="02040503050406030204" pitchFamily="18" charset="0"/>
              </a:rPr>
              <a:t>c</a:t>
            </a:r>
            <a:r>
              <a:rPr lang="en-US" b="0" i="0" dirty="0">
                <a:solidFill>
                  <a:srgbClr val="1B1B1B"/>
                </a:solidFill>
                <a:effectLst/>
                <a:latin typeface="Cambria" panose="02040503050406030204" pitchFamily="18" charset="0"/>
              </a:rPr>
              <a:t>) and (</a:t>
            </a:r>
            <a:r>
              <a:rPr lang="en-US" b="1" i="0" dirty="0">
                <a:solidFill>
                  <a:srgbClr val="1B1B1B"/>
                </a:solidFill>
                <a:effectLst/>
                <a:latin typeface="Cambria" panose="02040503050406030204" pitchFamily="18" charset="0"/>
              </a:rPr>
              <a:t>g</a:t>
            </a:r>
            <a:r>
              <a:rPr lang="en-US" b="0" i="0" dirty="0">
                <a:solidFill>
                  <a:srgbClr val="1B1B1B"/>
                </a:solidFill>
                <a:effectLst/>
                <a:latin typeface="Cambria" panose="02040503050406030204" pitchFamily="18" charset="0"/>
              </a:rPr>
              <a:t>)). The patient with short DFS was characterized by a more aligned and ordered collagen fiber organization, while the patient with long DFS presented a higher degree of disorganization of collagen fiber orientation. </a:t>
            </a:r>
            <a:r>
              <a:rPr lang="en-US" sz="2400" dirty="0"/>
              <a:t>Li, H., Bera, K., Toro, P. et al. Collagen fiber orientation disorder from H&amp;E images is prognostic for early stage breast cancer: clinical trial validation. </a:t>
            </a:r>
            <a:r>
              <a:rPr lang="en-US" sz="2400" dirty="0" err="1"/>
              <a:t>npj</a:t>
            </a:r>
            <a:r>
              <a:rPr lang="en-US" sz="2400" dirty="0"/>
              <a:t> Breast Cancer 7, 104 (2021). https://doi.org/10.1038/s41523-021-00310-z</a:t>
            </a:r>
          </a:p>
          <a:p>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33</a:t>
            </a:fld>
            <a:endParaRPr lang="en-US"/>
          </a:p>
        </p:txBody>
      </p:sp>
    </p:spTree>
    <p:extLst>
      <p:ext uri="{BB962C8B-B14F-4D97-AF65-F5344CB8AC3E}">
        <p14:creationId xmlns:p14="http://schemas.microsoft.com/office/powerpoint/2010/main" val="2897839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b="0" i="0" dirty="0" err="1">
                <a:solidFill>
                  <a:srgbClr val="FFFFFF"/>
                </a:solidFill>
                <a:effectLst/>
                <a:latin typeface="BlinkMacSystemFont"/>
              </a:rPr>
              <a:t>QuanTAV</a:t>
            </a:r>
            <a:r>
              <a:rPr lang="en-US" b="0" i="0" dirty="0">
                <a:solidFill>
                  <a:srgbClr val="FFFFFF"/>
                </a:solidFill>
                <a:effectLst/>
                <a:latin typeface="BlinkMacSystemFont"/>
              </a:rPr>
              <a:t> morphology measures detect differences in vessel shape on pre-treatment breast MRI and lung CT predictive of outcome following treatment including chemotherapy. Top: Elevated vessel torsion is associated with non-response to anthracycline-based chemotherapy in breast cancer (BRCA-ACT). a) maximum intensity projections of pre-treatment DCE-MRI subtraction images for patients who did (left) and did not (right) experience pathologic response following BRCA-ACT. b) Vessel torsion on pre-treatment dynamic MRI distinguishes non-responders and complete responders. For each discrete vascular branch, all corresponding voxels within the branch are shaded according to the torsion value of the branch. The vasculature of patients who do not respond (left) exhibit elevated torsion, indicating vessels that twist back on themselves and are more convoluted in shape. Conversely, patients who achieve pathologic response exhibit less tortuous vasculature that transports blood more directly towards the tumor or throughout the breast. Bottom, c) Curvature across vessels on pre-treatment CT differs between NSCLC patients who will (right) and will not (left) recur following neoadjuvant chemoradiation followed by surgery (NSCLC-TRI). Vessel center-lines are shaded according to local curvature, computed for every set of three adjacent points along a vessel. Elevated standard deviation of curvature was associated with recurrence following NSCLC-TRI, visible as regions of local bends and twists along the length of a vessel (right). Responsive patients, in contrast, were surrounded by vessels with fewer of these micro-deviations. </a:t>
            </a:r>
            <a:r>
              <a:rPr lang="en-US" b="0" i="0" dirty="0">
                <a:solidFill>
                  <a:srgbClr val="212121"/>
                </a:solidFill>
                <a:effectLst/>
                <a:latin typeface="BlinkMacSystemFont"/>
              </a:rPr>
              <a:t>Braman N, Prasanna P, Bera K, </a:t>
            </a:r>
            <a:r>
              <a:rPr lang="en-US" b="0" i="0" dirty="0" err="1">
                <a:solidFill>
                  <a:srgbClr val="212121"/>
                </a:solidFill>
                <a:effectLst/>
                <a:latin typeface="BlinkMacSystemFont"/>
              </a:rPr>
              <a:t>Alilou</a:t>
            </a:r>
            <a:r>
              <a:rPr lang="en-US" b="0" i="0" dirty="0">
                <a:solidFill>
                  <a:srgbClr val="212121"/>
                </a:solidFill>
                <a:effectLst/>
                <a:latin typeface="BlinkMacSystemFont"/>
              </a:rPr>
              <a:t> M, </a:t>
            </a:r>
            <a:r>
              <a:rPr lang="en-US" b="0" i="0" dirty="0" err="1">
                <a:solidFill>
                  <a:srgbClr val="212121"/>
                </a:solidFill>
                <a:effectLst/>
                <a:latin typeface="BlinkMacSystemFont"/>
              </a:rPr>
              <a:t>Khorrami</a:t>
            </a:r>
            <a:r>
              <a:rPr lang="en-US" b="0" i="0" dirty="0">
                <a:solidFill>
                  <a:srgbClr val="212121"/>
                </a:solidFill>
                <a:effectLst/>
                <a:latin typeface="BlinkMacSystemFont"/>
              </a:rPr>
              <a:t> M, Leo P, </a:t>
            </a:r>
            <a:r>
              <a:rPr lang="en-US" b="0" i="0" dirty="0" err="1">
                <a:solidFill>
                  <a:srgbClr val="212121"/>
                </a:solidFill>
                <a:effectLst/>
                <a:latin typeface="BlinkMacSystemFont"/>
              </a:rPr>
              <a:t>Etesami</a:t>
            </a:r>
            <a:r>
              <a:rPr lang="en-US" b="0" i="0" dirty="0">
                <a:solidFill>
                  <a:srgbClr val="212121"/>
                </a:solidFill>
                <a:effectLst/>
                <a:latin typeface="BlinkMacSystemFont"/>
              </a:rPr>
              <a:t> M, </a:t>
            </a:r>
            <a:r>
              <a:rPr lang="en-US" b="0" i="0" dirty="0" err="1">
                <a:solidFill>
                  <a:srgbClr val="212121"/>
                </a:solidFill>
                <a:effectLst/>
                <a:latin typeface="BlinkMacSystemFont"/>
              </a:rPr>
              <a:t>Vulchi</a:t>
            </a:r>
            <a:r>
              <a:rPr lang="en-US" b="0" i="0" dirty="0">
                <a:solidFill>
                  <a:srgbClr val="212121"/>
                </a:solidFill>
                <a:effectLst/>
                <a:latin typeface="BlinkMacSystemFont"/>
              </a:rPr>
              <a:t> M, Turk P, Gupta A, Jain P, Fu P, Pennell N, </a:t>
            </a:r>
            <a:r>
              <a:rPr lang="en-US" b="0" i="0" dirty="0" err="1">
                <a:solidFill>
                  <a:srgbClr val="212121"/>
                </a:solidFill>
                <a:effectLst/>
                <a:latin typeface="BlinkMacSystemFont"/>
              </a:rPr>
              <a:t>Velcheti</a:t>
            </a:r>
            <a:r>
              <a:rPr lang="en-US" b="0" i="0" dirty="0">
                <a:solidFill>
                  <a:srgbClr val="212121"/>
                </a:solidFill>
                <a:effectLst/>
                <a:latin typeface="BlinkMacSystemFont"/>
              </a:rPr>
              <a:t> V, Abraham J, </a:t>
            </a:r>
            <a:r>
              <a:rPr lang="en-US" b="0" i="0" dirty="0" err="1">
                <a:solidFill>
                  <a:srgbClr val="212121"/>
                </a:solidFill>
                <a:effectLst/>
                <a:latin typeface="BlinkMacSystemFont"/>
              </a:rPr>
              <a:t>Plecha</a:t>
            </a:r>
            <a:r>
              <a:rPr lang="en-US" b="0" i="0" dirty="0">
                <a:solidFill>
                  <a:srgbClr val="212121"/>
                </a:solidFill>
                <a:effectLst/>
                <a:latin typeface="BlinkMacSystemFont"/>
              </a:rPr>
              <a:t> D, </a:t>
            </a:r>
            <a:r>
              <a:rPr lang="en-US" b="0" i="0" dirty="0" err="1">
                <a:solidFill>
                  <a:srgbClr val="212121"/>
                </a:solidFill>
                <a:effectLst/>
                <a:latin typeface="BlinkMacSystemFont"/>
              </a:rPr>
              <a:t>Madabhushi</a:t>
            </a:r>
            <a:r>
              <a:rPr lang="en-US" b="0" i="0" dirty="0">
                <a:solidFill>
                  <a:srgbClr val="212121"/>
                </a:solidFill>
                <a:effectLst/>
                <a:latin typeface="BlinkMacSystemFont"/>
              </a:rPr>
              <a:t> A. Novel Radiomic Measurements of Tumor-Associated Vasculature Morphology on Clinical Imaging as a Biomarker of Treatment Response in Multiple Cancers. Clin Cancer Res. 2022 Oct 14;28(20):4410-4424. </a:t>
            </a:r>
            <a:r>
              <a:rPr lang="en-US" b="0" i="0" dirty="0" err="1">
                <a:solidFill>
                  <a:srgbClr val="212121"/>
                </a:solidFill>
                <a:effectLst/>
                <a:latin typeface="BlinkMacSystemFont"/>
              </a:rPr>
              <a:t>doi</a:t>
            </a:r>
            <a:r>
              <a:rPr lang="en-US" b="0" i="0" dirty="0">
                <a:solidFill>
                  <a:srgbClr val="212121"/>
                </a:solidFill>
                <a:effectLst/>
                <a:latin typeface="BlinkMacSystemFont"/>
              </a:rPr>
              <a:t>: 10.1158/1078-0432.CCR-21-4148. PMID: 35727603; PMCID: PMC9588630.</a:t>
            </a:r>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34</a:t>
            </a:fld>
            <a:endParaRPr lang="en-US"/>
          </a:p>
        </p:txBody>
      </p:sp>
    </p:spTree>
    <p:extLst>
      <p:ext uri="{BB962C8B-B14F-4D97-AF65-F5344CB8AC3E}">
        <p14:creationId xmlns:p14="http://schemas.microsoft.com/office/powerpoint/2010/main" val="4077845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533400" y="763588"/>
            <a:ext cx="6705600" cy="3771900"/>
          </a:xfrm>
          <a:prstGeom prst="rect">
            <a:avLst/>
          </a:prstGeom>
        </p:spPr>
        <p:txBody>
          <a:bodyPr/>
          <a:lstStyle/>
          <a:p>
            <a:endParaRPr lang="en-US"/>
          </a:p>
        </p:txBody>
      </p:sp>
      <p:sp>
        <p:nvSpPr>
          <p:cNvPr id="53" name="PlaceHolder 2"/>
          <p:cNvSpPr>
            <a:spLocks noGrp="1"/>
          </p:cNvSpPr>
          <p:nvPr>
            <p:ph type="body"/>
          </p:nvPr>
        </p:nvSpPr>
        <p:spPr>
          <a:xfrm>
            <a:off x="777960" y="4776840"/>
            <a:ext cx="6216480" cy="5113440"/>
          </a:xfrm>
          <a:prstGeom prst="rect">
            <a:avLst/>
          </a:prstGeom>
        </p:spPr>
        <p:txBody>
          <a:bodyPr lIns="0" tIns="0" rIns="0" bIns="0"/>
          <a:lstStyle/>
          <a:p>
            <a:r>
              <a:rPr lang="en-US" sz="900" b="0" strike="noStrike" spc="-1" dirty="0">
                <a:latin typeface="Arial"/>
              </a:rPr>
              <a:t>Pathology-</a:t>
            </a:r>
            <a:r>
              <a:rPr lang="en-US" sz="900" b="0" strike="noStrike" spc="-1" dirty="0" err="1">
                <a:latin typeface="Arial"/>
              </a:rPr>
              <a:t>Omic</a:t>
            </a:r>
            <a:r>
              <a:rPr lang="en-US" sz="900" b="0" strike="noStrike" spc="-1" dirty="0">
                <a:latin typeface="Arial"/>
              </a:rPr>
              <a:t> Research Platform for Integrative Survival Estimation (PORPOISE) workflow</a:t>
            </a:r>
          </a:p>
          <a:p>
            <a:r>
              <a:rPr lang="en-US" sz="900" b="0" strike="noStrike" spc="-1" dirty="0">
                <a:latin typeface="Arial"/>
              </a:rPr>
              <a:t>Recent advancements made in deep learning for computational pathology have enabled the use of whole-slide images (WSIs) for automated cancer diagnosis and quantification of morphologic phenotypes in the tumor microenvironment. Using weakly supervised learning, slide-level clinical annotations can be used to guide deep-learning algorithms in recapitulating routine diagnostic tasks such as cancer detection, grading, and subtyping </a:t>
            </a:r>
          </a:p>
          <a:p>
            <a:r>
              <a:rPr lang="en-US" sz="900" b="0" strike="noStrike" spc="-1" dirty="0">
                <a:latin typeface="Arial"/>
              </a:rPr>
              <a:t>(A) Patient data in the form of digitized high-resolution formalin-fixed paraffin-</a:t>
            </a:r>
            <a:r>
              <a:rPr lang="en-US" sz="900" b="0" strike="noStrike" spc="-1" dirty="0" err="1">
                <a:latin typeface="Arial"/>
              </a:rPr>
              <a:t>embeded</a:t>
            </a:r>
            <a:r>
              <a:rPr lang="en-US" sz="900" b="0" strike="noStrike" spc="-1" dirty="0">
                <a:latin typeface="Arial"/>
              </a:rPr>
              <a:t> (FFPE) H&amp;E histology glass slides (known as WSIs) with corresponding molecular data are used as input in our algorithm. Our multimodal algorithm consists of three neural network </a:t>
            </a:r>
            <a:r>
              <a:rPr lang="en-US" sz="900" b="0" strike="noStrike" spc="-1">
                <a:latin typeface="Arial"/>
              </a:rPr>
              <a:t>modules together: </a:t>
            </a:r>
            <a:r>
              <a:rPr lang="en-US" sz="900" b="0" strike="noStrike" spc="-1" dirty="0">
                <a:latin typeface="Arial"/>
              </a:rPr>
              <a:t>(1) an attention-based multiple-instance learning (AMIL) network for processing WSIs, (2) a self-normalizing network (SNN) for processing molecular data features, and (3) a multimodal fusion layer that computes the Kronecker Product to model pairwise feature interactions between histology and molecular features.</a:t>
            </a:r>
          </a:p>
          <a:p>
            <a:endParaRPr lang="en-US" sz="900" b="0" strike="noStrike" spc="-1" dirty="0">
              <a:latin typeface="Arial"/>
            </a:endParaRPr>
          </a:p>
          <a:p>
            <a:r>
              <a:rPr lang="en-US" sz="900" b="0" strike="noStrike" spc="-1" dirty="0">
                <a:latin typeface="Arial"/>
              </a:rPr>
              <a:t>(B) For WSIs, per-patient local explanations are visualized as high-resolution attention heatmaps using attention-based interpretability, in which high-attention regions (red) in the heatmap correspond to morphological features that contribute to the model’s predicted risk score.</a:t>
            </a:r>
          </a:p>
          <a:p>
            <a:endParaRPr lang="en-US" sz="900" b="0" strike="noStrike" spc="-1" dirty="0">
              <a:latin typeface="Arial"/>
            </a:endParaRPr>
          </a:p>
          <a:p>
            <a:r>
              <a:rPr lang="en-US" sz="900" b="0" strike="noStrike" spc="-1" dirty="0">
                <a:latin typeface="Arial"/>
              </a:rPr>
              <a:t>(C) Global morphological patterns are extracted via cell quantification of high-attention regions in low- and high-risk patient cohorts.</a:t>
            </a:r>
          </a:p>
          <a:p>
            <a:endParaRPr lang="en-US" sz="900" b="0" strike="noStrike" spc="-1" dirty="0">
              <a:latin typeface="Arial"/>
            </a:endParaRPr>
          </a:p>
          <a:p>
            <a:r>
              <a:rPr lang="en-US" sz="900" b="0" strike="noStrike" spc="-1" dirty="0">
                <a:latin typeface="Arial"/>
              </a:rPr>
              <a:t>(D) For molecular features, per-patient local explanations are visualized using attribution-based interpretability in integrated gradients.</a:t>
            </a:r>
          </a:p>
          <a:p>
            <a:endParaRPr lang="en-US" sz="900" b="0" strike="noStrike" spc="-1" dirty="0">
              <a:latin typeface="Arial"/>
            </a:endParaRPr>
          </a:p>
          <a:p>
            <a:r>
              <a:rPr lang="en-US" sz="900" b="0" strike="noStrike" spc="-1" dirty="0">
                <a:latin typeface="Arial"/>
              </a:rPr>
              <a:t>(E) Global interpretability for molecular features is performed via analyzing the directionality, feature value, and magnitude of gene attributions across all patients.</a:t>
            </a:r>
          </a:p>
          <a:p>
            <a:endParaRPr lang="en-US" sz="900" b="0" strike="noStrike" spc="-1" dirty="0">
              <a:latin typeface="Arial"/>
            </a:endParaRPr>
          </a:p>
          <a:p>
            <a:r>
              <a:rPr lang="en-US" sz="900" b="0" strike="noStrike" spc="-1" dirty="0">
                <a:latin typeface="Arial"/>
              </a:rPr>
              <a:t>(F) Kaplan-Meier analysis is performed to visualize patient stratification of low- and high-risk patients for individual cancer types.</a:t>
            </a:r>
          </a:p>
          <a:p>
            <a:endParaRPr lang="en-US" sz="900" b="0" strike="noStrike" spc="-1" dirty="0">
              <a:latin typeface="Arial"/>
            </a:endParaRPr>
          </a:p>
          <a:p>
            <a:r>
              <a:rPr lang="en-US" sz="900" b="0" strike="noStrike" spc="-1" dirty="0">
                <a:latin typeface="Arial"/>
              </a:rPr>
              <a:t>See also Table S1.</a:t>
            </a:r>
          </a:p>
          <a:p>
            <a:endParaRPr lang="en-US" sz="900" b="0" strike="noStrike" spc="-1" dirty="0">
              <a:latin typeface="Arial"/>
            </a:endParaRPr>
          </a:p>
          <a:p>
            <a:endParaRPr lang="en-US" sz="900" b="0" strike="noStrike" spc="-1" dirty="0">
              <a:latin typeface="Arial"/>
            </a:endParaRPr>
          </a:p>
          <a:p>
            <a:endParaRPr lang="en-US" sz="900" b="0" strike="noStrike" spc="-1" dirty="0">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b="0" i="0" dirty="0">
                <a:solidFill>
                  <a:srgbClr val="666666"/>
                </a:solidFill>
                <a:effectLst/>
                <a:latin typeface="-apple-system"/>
              </a:rPr>
              <a:t>AlphaFold3 can predict the structures of proteins as they interact with DNA</a:t>
            </a:r>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41</a:t>
            </a:fld>
            <a:endParaRPr lang="en-US"/>
          </a:p>
        </p:txBody>
      </p:sp>
    </p:spTree>
    <p:extLst>
      <p:ext uri="{BB962C8B-B14F-4D97-AF65-F5344CB8AC3E}">
        <p14:creationId xmlns:p14="http://schemas.microsoft.com/office/powerpoint/2010/main" val="2702778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b="0" i="0" dirty="0">
                <a:solidFill>
                  <a:srgbClr val="212121"/>
                </a:solidFill>
                <a:effectLst/>
                <a:latin typeface="Roboto" panose="02000000000000000000" pitchFamily="2" charset="0"/>
              </a:rPr>
              <a:t>Chandrasekaran SN, </a:t>
            </a:r>
            <a:r>
              <a:rPr lang="en-US" b="0" i="0" dirty="0" err="1">
                <a:solidFill>
                  <a:srgbClr val="212121"/>
                </a:solidFill>
                <a:effectLst/>
                <a:latin typeface="Roboto" panose="02000000000000000000" pitchFamily="2" charset="0"/>
              </a:rPr>
              <a:t>Ceulemans</a:t>
            </a:r>
            <a:r>
              <a:rPr lang="en-US" b="0" i="0" dirty="0">
                <a:solidFill>
                  <a:srgbClr val="212121"/>
                </a:solidFill>
                <a:effectLst/>
                <a:latin typeface="Roboto" panose="02000000000000000000" pitchFamily="2" charset="0"/>
              </a:rPr>
              <a:t> H, Boyd JD, Carpenter AE. Image-based profiling for </a:t>
            </a:r>
            <a:r>
              <a:rPr lang="en-US" b="0" i="0">
                <a:solidFill>
                  <a:srgbClr val="212121"/>
                </a:solidFill>
                <a:effectLst/>
                <a:latin typeface="Roboto" panose="02000000000000000000" pitchFamily="2" charset="0"/>
              </a:rPr>
              <a:t>drug discovery: </a:t>
            </a:r>
            <a:r>
              <a:rPr lang="en-US" b="0" i="0" dirty="0">
                <a:solidFill>
                  <a:srgbClr val="212121"/>
                </a:solidFill>
                <a:effectLst/>
                <a:latin typeface="Roboto" panose="02000000000000000000" pitchFamily="2" charset="0"/>
              </a:rPr>
              <a:t>due for a machine-learning upgrade? Nat Rev Drug </a:t>
            </a:r>
            <a:r>
              <a:rPr lang="en-US" b="0" i="0" dirty="0" err="1">
                <a:solidFill>
                  <a:srgbClr val="212121"/>
                </a:solidFill>
                <a:effectLst/>
                <a:latin typeface="Roboto" panose="02000000000000000000" pitchFamily="2" charset="0"/>
              </a:rPr>
              <a:t>Discov</a:t>
            </a:r>
            <a:r>
              <a:rPr lang="en-US" b="0" i="0" dirty="0">
                <a:solidFill>
                  <a:srgbClr val="212121"/>
                </a:solidFill>
                <a:effectLst/>
                <a:latin typeface="Roboto" panose="02000000000000000000" pitchFamily="2" charset="0"/>
              </a:rPr>
              <a:t>. 2021 Feb;</a:t>
            </a:r>
            <a:r>
              <a:rPr lang="en-US" b="0" i="0">
                <a:solidFill>
                  <a:srgbClr val="212121"/>
                </a:solidFill>
                <a:effectLst/>
                <a:latin typeface="Roboto" panose="02000000000000000000" pitchFamily="2" charset="0"/>
              </a:rPr>
              <a:t>20(2):145-159. doi: </a:t>
            </a:r>
            <a:r>
              <a:rPr lang="en-US" b="0" i="0" dirty="0">
                <a:solidFill>
                  <a:srgbClr val="212121"/>
                </a:solidFill>
                <a:effectLst/>
                <a:latin typeface="Roboto" panose="02000000000000000000" pitchFamily="2" charset="0"/>
              </a:rPr>
              <a:t>10.1038/s41573-020-00117-w. </a:t>
            </a:r>
            <a:r>
              <a:rPr lang="en-US" b="0" i="0" dirty="0" err="1">
                <a:solidFill>
                  <a:srgbClr val="212121"/>
                </a:solidFill>
                <a:effectLst/>
                <a:latin typeface="Roboto" panose="02000000000000000000" pitchFamily="2" charset="0"/>
              </a:rPr>
              <a:t>Epub</a:t>
            </a:r>
            <a:r>
              <a:rPr lang="en-US" b="0" i="0" dirty="0">
                <a:solidFill>
                  <a:srgbClr val="212121"/>
                </a:solidFill>
                <a:effectLst/>
                <a:latin typeface="Roboto" panose="02000000000000000000" pitchFamily="2" charset="0"/>
              </a:rPr>
              <a:t> 2020 Dec 22</a:t>
            </a:r>
            <a:r>
              <a:rPr lang="en-US" b="0" i="0">
                <a:solidFill>
                  <a:srgbClr val="212121"/>
                </a:solidFill>
                <a:effectLst/>
                <a:latin typeface="Roboto" panose="02000000000000000000" pitchFamily="2" charset="0"/>
              </a:rPr>
              <a:t>. PMID: </a:t>
            </a:r>
            <a:r>
              <a:rPr lang="en-US" b="0" i="0" dirty="0">
                <a:solidFill>
                  <a:srgbClr val="212121"/>
                </a:solidFill>
                <a:effectLst/>
                <a:latin typeface="Roboto" panose="02000000000000000000" pitchFamily="2" charset="0"/>
              </a:rPr>
              <a:t>33353986</a:t>
            </a:r>
            <a:r>
              <a:rPr lang="en-US" b="0" i="0">
                <a:solidFill>
                  <a:srgbClr val="212121"/>
                </a:solidFill>
                <a:effectLst/>
                <a:latin typeface="Roboto" panose="02000000000000000000" pitchFamily="2" charset="0"/>
              </a:rPr>
              <a:t>; PMCID: </a:t>
            </a:r>
            <a:r>
              <a:rPr lang="en-US" b="0" i="0" dirty="0">
                <a:solidFill>
                  <a:srgbClr val="212121"/>
                </a:solidFill>
                <a:effectLst/>
                <a:latin typeface="Roboto" panose="02000000000000000000" pitchFamily="2" charset="0"/>
              </a:rPr>
              <a:t>PMC7754181.</a:t>
            </a:r>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42</a:t>
            </a:fld>
            <a:endParaRPr lang="en-US"/>
          </a:p>
        </p:txBody>
      </p:sp>
    </p:spTree>
    <p:extLst>
      <p:ext uri="{BB962C8B-B14F-4D97-AF65-F5344CB8AC3E}">
        <p14:creationId xmlns:p14="http://schemas.microsoft.com/office/powerpoint/2010/main" val="3637958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https://www.globenewswire.com/news-release/2024/10/02/2956875/0/en/Recursion-Announces-FDA-Clearance-of-Investigational-New-Drug-Application-for-REC-1245-a-Potential-First-In-Class-RBM39-Degrader-for-Biomarker-Enriched-Solid-Tumors-and-Lymphoma.html</a:t>
            </a:r>
          </a:p>
        </p:txBody>
      </p:sp>
      <p:sp>
        <p:nvSpPr>
          <p:cNvPr id="4" name="Slide Number Placeholder 3"/>
          <p:cNvSpPr>
            <a:spLocks noGrp="1"/>
          </p:cNvSpPr>
          <p:nvPr>
            <p:ph type="sldNum" sz="quarter" idx="5"/>
          </p:nvPr>
        </p:nvSpPr>
        <p:spPr/>
        <p:txBody>
          <a:bodyPr/>
          <a:lstStyle/>
          <a:p>
            <a:fld id="{ADB99930-40A9-4F21-BFB3-8992C3AD8B36}" type="slidenum">
              <a:rPr lang="en-US" smtClean="0"/>
              <a:t>43</a:t>
            </a:fld>
            <a:endParaRPr lang="en-US"/>
          </a:p>
        </p:txBody>
      </p:sp>
    </p:spTree>
    <p:extLst>
      <p:ext uri="{BB962C8B-B14F-4D97-AF65-F5344CB8AC3E}">
        <p14:creationId xmlns:p14="http://schemas.microsoft.com/office/powerpoint/2010/main" val="657275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4D9E9D-93A9-4E6A-8E42-DC0055A8528E}" type="slidenum">
              <a:rPr lang="en-US" smtClean="0"/>
              <a:t>45</a:t>
            </a:fld>
            <a:endParaRPr lang="en-US"/>
          </a:p>
        </p:txBody>
      </p:sp>
    </p:spTree>
    <p:extLst>
      <p:ext uri="{BB962C8B-B14F-4D97-AF65-F5344CB8AC3E}">
        <p14:creationId xmlns:p14="http://schemas.microsoft.com/office/powerpoint/2010/main" val="3596100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563C1"/>
                </a:solidFill>
                <a:effectLst/>
                <a:latin typeface="Calibri" panose="020F0502020204030204" pitchFamily="34" charset="0"/>
                <a:ea typeface="Times New Roman" panose="02020603050405020304" pitchFamily="18" charset="0"/>
                <a:hlinkClick r:id="rId3"/>
              </a:rPr>
              <a:t>https://www.nature.com/articles/s41551-022-00898-y</a:t>
            </a:r>
            <a:r>
              <a:rPr lang="en-US" sz="1800" u="sng" dirty="0">
                <a:solidFill>
                  <a:srgbClr val="0563C1"/>
                </a:solidFill>
                <a:effectLst/>
                <a:latin typeface="Calibri" panose="020F0502020204030204" pitchFamily="34" charset="0"/>
                <a:ea typeface="Times New Roman" panose="02020603050405020304" pitchFamily="18" charset="0"/>
              </a:rPr>
              <a:t> </a:t>
            </a:r>
            <a:r>
              <a:rPr lang="en-US" b="0" i="0" dirty="0">
                <a:solidFill>
                  <a:srgbClr val="222222"/>
                </a:solidFill>
                <a:effectLst/>
                <a:latin typeface="Harding"/>
              </a:rPr>
              <a:t>Multiple institutions collaboratively train an ML model. Federated learning begins when each institution notifies a central server of their intention to participate in the current round of training. Upon notification, approval and recognition of the institution, the central server sends the current version of the model to the institution (step 1). Then, the institution trains the model locally using the data available to it (step 2). Upon completion of local training, the institution sends the model back to the central server (step 3). The central server aggregates all of the models that have been trained locally by each of the individual institutions into a single updated model (step 4). This process is repeated in each round of training until model training concludes. At no point during any of the training rounds do patient data leave the institution (step 5). The successful implementation of federated learning requires healthcare-specific federated learning frameworks that facilitate training, as well as institutional infrastructure for communication with the central server and for locally training the model.</a:t>
            </a:r>
            <a:endParaRPr lang="en-US" dirty="0"/>
          </a:p>
          <a:p>
            <a:endParaRPr lang="en-US" b="0" i="0" dirty="0">
              <a:solidFill>
                <a:srgbClr val="222222"/>
              </a:solidFill>
              <a:effectLst/>
              <a:latin typeface="-apple-system"/>
            </a:endParaRPr>
          </a:p>
          <a:p>
            <a:r>
              <a:rPr lang="en-US" b="0" i="0" dirty="0">
                <a:solidFill>
                  <a:srgbClr val="222222"/>
                </a:solidFill>
                <a:effectLst/>
                <a:latin typeface="-apple-system"/>
              </a:rPr>
              <a:t>Also: Rieke, N., Hancox, J., Li, W. </a:t>
            </a:r>
            <a:r>
              <a:rPr lang="en-US" b="0" i="1" dirty="0">
                <a:solidFill>
                  <a:srgbClr val="222222"/>
                </a:solidFill>
                <a:effectLst/>
                <a:latin typeface="-apple-system"/>
              </a:rPr>
              <a:t>et al.</a:t>
            </a:r>
            <a:r>
              <a:rPr lang="en-US" b="0" i="0" dirty="0">
                <a:solidFill>
                  <a:srgbClr val="222222"/>
                </a:solidFill>
                <a:effectLst/>
                <a:latin typeface="-apple-system"/>
              </a:rPr>
              <a:t> The future of digital health with federated learning. </a:t>
            </a:r>
            <a:r>
              <a:rPr lang="en-US" b="0" i="1" dirty="0" err="1">
                <a:solidFill>
                  <a:srgbClr val="222222"/>
                </a:solidFill>
                <a:effectLst/>
                <a:latin typeface="-apple-system"/>
              </a:rPr>
              <a:t>npj</a:t>
            </a:r>
            <a:r>
              <a:rPr lang="en-US" b="0" i="1" dirty="0">
                <a:solidFill>
                  <a:srgbClr val="222222"/>
                </a:solidFill>
                <a:effectLst/>
                <a:latin typeface="-apple-system"/>
              </a:rPr>
              <a:t> Digit. Med.</a:t>
            </a:r>
            <a:r>
              <a:rPr lang="en-US" b="0" i="0" dirty="0">
                <a:solidFill>
                  <a:srgbClr val="222222"/>
                </a:solidFill>
                <a:effectLst/>
                <a:latin typeface="-apple-system"/>
              </a:rPr>
              <a:t> </a:t>
            </a:r>
            <a:r>
              <a:rPr lang="en-US" b="1" i="0" dirty="0">
                <a:solidFill>
                  <a:srgbClr val="222222"/>
                </a:solidFill>
                <a:effectLst/>
                <a:latin typeface="-apple-system"/>
              </a:rPr>
              <a:t>3</a:t>
            </a:r>
            <a:r>
              <a:rPr lang="en-US" b="0" i="0" dirty="0">
                <a:solidFill>
                  <a:srgbClr val="222222"/>
                </a:solidFill>
                <a:effectLst/>
                <a:latin typeface="-apple-system"/>
              </a:rPr>
              <a:t>, 119 (2020). https://doi.org/10.1038/s41746-020-00323-1</a:t>
            </a:r>
            <a:endParaRPr lang="en-US" dirty="0"/>
          </a:p>
        </p:txBody>
      </p:sp>
      <p:sp>
        <p:nvSpPr>
          <p:cNvPr id="4" name="Slide Number Placeholder 3"/>
          <p:cNvSpPr>
            <a:spLocks noGrp="1"/>
          </p:cNvSpPr>
          <p:nvPr>
            <p:ph type="sldNum" sz="quarter" idx="5"/>
          </p:nvPr>
        </p:nvSpPr>
        <p:spPr/>
        <p:txBody>
          <a:bodyPr/>
          <a:lstStyle/>
          <a:p>
            <a:fld id="{D14D9E9D-93A9-4E6A-8E42-DC0055A8528E}" type="slidenum">
              <a:rPr lang="en-US" smtClean="0"/>
              <a:t>48</a:t>
            </a:fld>
            <a:endParaRPr lang="en-US"/>
          </a:p>
        </p:txBody>
      </p:sp>
    </p:spTree>
    <p:extLst>
      <p:ext uri="{BB962C8B-B14F-4D97-AF65-F5344CB8AC3E}">
        <p14:creationId xmlns:p14="http://schemas.microsoft.com/office/powerpoint/2010/main" val="348098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https://www.nature.com/articles/s41586-025-08866-7AMIE (Articulate Medical Intelligence Explorer), a large language model (LLM)-based AI system optimized for diagnostic dialogue.</a:t>
            </a:r>
          </a:p>
          <a:p>
            <a:endParaRPr lang="en-US" dirty="0"/>
          </a:p>
        </p:txBody>
      </p:sp>
      <p:sp>
        <p:nvSpPr>
          <p:cNvPr id="4" name="Slide Number Placeholder 3"/>
          <p:cNvSpPr>
            <a:spLocks noGrp="1"/>
          </p:cNvSpPr>
          <p:nvPr>
            <p:ph type="sldNum" sz="quarter" idx="5"/>
          </p:nvPr>
        </p:nvSpPr>
        <p:spPr/>
        <p:txBody>
          <a:bodyPr/>
          <a:lstStyle/>
          <a:p>
            <a:fld id="{D14D9E9D-93A9-4E6A-8E42-DC0055A8528E}" type="slidenum">
              <a:rPr lang="en-US" smtClean="0"/>
              <a:t>49</a:t>
            </a:fld>
            <a:endParaRPr lang="en-US"/>
          </a:p>
        </p:txBody>
      </p:sp>
    </p:spTree>
    <p:extLst>
      <p:ext uri="{BB962C8B-B14F-4D97-AF65-F5344CB8AC3E}">
        <p14:creationId xmlns:p14="http://schemas.microsoft.com/office/powerpoint/2010/main" val="3926442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Loaiza-Bonilla, Arturo, and Scott Penberthy. "Harnessing Moravec’s Paradox in Health Care: A New Era of Collaborative Intelligence." </a:t>
            </a:r>
            <a:r>
              <a:rPr lang="en-US" b="0" i="1" dirty="0">
                <a:solidFill>
                  <a:srgbClr val="222222"/>
                </a:solidFill>
                <a:effectLst/>
                <a:latin typeface="Arial" panose="020B0604020202020204" pitchFamily="34" charset="0"/>
              </a:rPr>
              <a:t>NEJM AI</a:t>
            </a:r>
            <a:r>
              <a:rPr lang="en-US" b="0" i="0" dirty="0">
                <a:solidFill>
                  <a:srgbClr val="222222"/>
                </a:solidFill>
                <a:effectLst/>
                <a:latin typeface="Arial" panose="020B0604020202020204" pitchFamily="34" charset="0"/>
              </a:rPr>
              <a:t> 2.5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Importantly, the human element – be it patient navigators, physicians, or study staff – remains vital to complement the technology, providing empathy, trust, and final verification in the enrollment process.</a:t>
            </a:r>
          </a:p>
          <a:p>
            <a:endParaRPr lang="en-US" dirty="0"/>
          </a:p>
        </p:txBody>
      </p:sp>
      <p:sp>
        <p:nvSpPr>
          <p:cNvPr id="4" name="Slide Number Placeholder 3"/>
          <p:cNvSpPr>
            <a:spLocks noGrp="1"/>
          </p:cNvSpPr>
          <p:nvPr>
            <p:ph type="sldNum" sz="quarter" idx="5"/>
          </p:nvPr>
        </p:nvSpPr>
        <p:spPr/>
        <p:txBody>
          <a:bodyPr/>
          <a:lstStyle/>
          <a:p>
            <a:fld id="{D14D9E9D-93A9-4E6A-8E42-DC0055A8528E}" type="slidenum">
              <a:rPr lang="en-US" smtClean="0"/>
              <a:t>50</a:t>
            </a:fld>
            <a:endParaRPr lang="en-US"/>
          </a:p>
        </p:txBody>
      </p:sp>
    </p:spTree>
    <p:extLst>
      <p:ext uri="{BB962C8B-B14F-4D97-AF65-F5344CB8AC3E}">
        <p14:creationId xmlns:p14="http://schemas.microsoft.com/office/powerpoint/2010/main" val="101955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The Patient Journey Through </a:t>
            </a:r>
            <a:r>
              <a:rPr lang="en-US" sz="12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Oncology TreatmentAbbreviations: </a:t>
            </a: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CGP, comprehensive genomic profiling; </a:t>
            </a:r>
            <a:r>
              <a:rPr lang="en-US" sz="1200" dirty="0" err="1">
                <a:ln w="9525" cap="flat" cmpd="sng" algn="ctr">
                  <a:noFill/>
                  <a:prstDash val="solid"/>
                  <a:round/>
                  <a:headEnd type="none" w="med" len="med"/>
                  <a:tailEnd type="none" w="med" len="med"/>
                </a:ln>
                <a:solidFill>
                  <a:srgbClr val="000000"/>
                </a:solidFill>
                <a:latin typeface="Helvetica" charset="0"/>
                <a:ea typeface="Arial"/>
                <a:cs typeface="Helvetica"/>
                <a:sym typeface="Wingdings"/>
              </a:rPr>
              <a:t>ctDNA</a:t>
            </a: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circulating tumor DNA; ICI, immune checkpoint inhibitor; MGTOs, molecularly guided treatment options; MRD, minimal residual disease; PHC, personalized health care; SoC, standard of care; TX, treatment. JAMA Oncol. Published online  October 20, 2022</a:t>
            </a:r>
            <a:r>
              <a:rPr lang="en-US" sz="12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 doi:10.1001</a:t>
            </a:r>
            <a:r>
              <a:rPr lang="en-US" sz="12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/jamaoncol.2022.4457</a:t>
            </a:r>
          </a:p>
          <a:p>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8</a:t>
            </a:fld>
            <a:endParaRPr lang="en-US"/>
          </a:p>
        </p:txBody>
      </p:sp>
    </p:spTree>
    <p:extLst>
      <p:ext uri="{BB962C8B-B14F-4D97-AF65-F5344CB8AC3E}">
        <p14:creationId xmlns:p14="http://schemas.microsoft.com/office/powerpoint/2010/main" val="139991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Kann BH et al. Cancer Cell. 2021 Apr 29;39(7):916–927. </a:t>
            </a:r>
            <a:r>
              <a:rPr lang="en-US" dirty="0" err="1"/>
              <a:t>doi</a:t>
            </a:r>
            <a:r>
              <a:rPr lang="en-US" dirty="0"/>
              <a:t>: 10.1016/j.ccell.2021.04.002</a:t>
            </a:r>
          </a:p>
          <a:p>
            <a:pPr algn="l">
              <a:buFont typeface="Arial" panose="020B0604020202020204" pitchFamily="34" charset="0"/>
              <a:buNone/>
            </a:pPr>
            <a:r>
              <a:rPr lang="en-US" b="0" i="0" u="sng" dirty="0">
                <a:solidFill>
                  <a:srgbClr val="155BC3"/>
                </a:solidFill>
                <a:effectLst/>
                <a:latin typeface="-apple-system"/>
                <a:hlinkClick r:id="rId3" tooltip="articles by this author"/>
              </a:rPr>
              <a:t>Loaiza-Bonilla A et al.</a:t>
            </a:r>
            <a:r>
              <a:rPr lang="en-US" b="0" i="0" u="sng" dirty="0">
                <a:solidFill>
                  <a:srgbClr val="155BC3"/>
                </a:solidFill>
                <a:effectLst/>
                <a:latin typeface="-apple-system"/>
              </a:rPr>
              <a:t> </a:t>
            </a:r>
            <a:r>
              <a:rPr lang="en-US" b="0" i="0" dirty="0">
                <a:solidFill>
                  <a:srgbClr val="505050"/>
                </a:solidFill>
                <a:effectLst/>
                <a:latin typeface="-apple-system"/>
              </a:rPr>
              <a:t>Driving Knowledge to Action: Building a Better Future With Artificial Intelligence–Enabled Multidisciplinary Oncology. </a:t>
            </a:r>
            <a:r>
              <a:rPr lang="en-US" b="0" i="1" dirty="0">
                <a:solidFill>
                  <a:srgbClr val="505050"/>
                </a:solidFill>
                <a:effectLst/>
                <a:latin typeface="-apple-system"/>
              </a:rPr>
              <a:t>Am Soc Clin Oncol Educ Book</a:t>
            </a:r>
            <a:r>
              <a:rPr lang="en-US" b="0" i="0" dirty="0">
                <a:solidFill>
                  <a:srgbClr val="505050"/>
                </a:solidFill>
                <a:effectLst/>
                <a:latin typeface="-apple-system"/>
              </a:rPr>
              <a:t> </a:t>
            </a:r>
            <a:r>
              <a:rPr lang="en-US" b="1" i="0" dirty="0">
                <a:solidFill>
                  <a:srgbClr val="505050"/>
                </a:solidFill>
                <a:effectLst/>
                <a:latin typeface="-apple-system"/>
              </a:rPr>
              <a:t>45</a:t>
            </a:r>
            <a:r>
              <a:rPr lang="en-US" b="0" i="0" dirty="0">
                <a:solidFill>
                  <a:srgbClr val="505050"/>
                </a:solidFill>
                <a:effectLst/>
                <a:latin typeface="-apple-system"/>
              </a:rPr>
              <a:t>, e100048(2025).DOI:</a:t>
            </a:r>
            <a:r>
              <a:rPr lang="en-US" b="0" i="0" u="sng" dirty="0">
                <a:solidFill>
                  <a:srgbClr val="155BC3"/>
                </a:solidFill>
                <a:effectLst/>
                <a:latin typeface="-apple-system"/>
                <a:hlinkClick r:id="rId4" tooltip="Link to DOI"/>
              </a:rPr>
              <a:t>10.1200/EDBK-25-100048</a:t>
            </a:r>
            <a:endParaRPr lang="en-US" b="0" i="0" dirty="0">
              <a:solidFill>
                <a:srgbClr val="505050"/>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D14D9E9D-93A9-4E6A-8E42-DC0055A8528E}" type="slidenum">
              <a:rPr lang="en-US" smtClean="0"/>
              <a:t>51</a:t>
            </a:fld>
            <a:endParaRPr lang="en-US"/>
          </a:p>
        </p:txBody>
      </p:sp>
    </p:spTree>
    <p:extLst>
      <p:ext uri="{BB962C8B-B14F-4D97-AF65-F5344CB8AC3E}">
        <p14:creationId xmlns:p14="http://schemas.microsoft.com/office/powerpoint/2010/main" val="3067878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i="1" dirty="0">
                <a:solidFill>
                  <a:srgbClr val="202122"/>
                </a:solidFill>
                <a:effectLst/>
                <a:latin typeface="Arial" panose="020B0604020202020204" pitchFamily="34" charset="0"/>
              </a:rPr>
              <a:t>Théâtre </a:t>
            </a:r>
            <a:r>
              <a:rPr lang="en-US" b="1" i="1" dirty="0" err="1">
                <a:solidFill>
                  <a:srgbClr val="202122"/>
                </a:solidFill>
                <a:effectLst/>
                <a:latin typeface="Arial" panose="020B0604020202020204" pitchFamily="34" charset="0"/>
              </a:rPr>
              <a:t>D'opéra</a:t>
            </a:r>
            <a:r>
              <a:rPr lang="en-US" b="1" i="1" dirty="0">
                <a:solidFill>
                  <a:srgbClr val="202122"/>
                </a:solidFill>
                <a:effectLst/>
                <a:latin typeface="Arial" panose="020B0604020202020204" pitchFamily="34" charset="0"/>
              </a:rPr>
              <a:t> Spatial</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3" tooltip="French language"/>
              </a:rPr>
              <a:t>French</a:t>
            </a:r>
            <a:r>
              <a:rPr lang="en-US" b="0" i="0" dirty="0">
                <a:solidFill>
                  <a:srgbClr val="202122"/>
                </a:solidFill>
                <a:effectLst/>
                <a:latin typeface="Arial" panose="020B0604020202020204" pitchFamily="34" charset="0"/>
              </a:rPr>
              <a:t> for "Space Opera Theater") is an image created by the generative </a:t>
            </a:r>
            <a:r>
              <a:rPr lang="en-US" b="0" i="0" u="none" strike="noStrike" dirty="0">
                <a:solidFill>
                  <a:srgbClr val="3366CC"/>
                </a:solidFill>
                <a:effectLst/>
                <a:latin typeface="Arial" panose="020B0604020202020204" pitchFamily="34" charset="0"/>
                <a:hlinkClick r:id="rId4" tooltip="Artificial intelligence"/>
              </a:rPr>
              <a:t>artificial intelligence</a:t>
            </a:r>
            <a:r>
              <a:rPr lang="en-US" b="0" i="0" dirty="0">
                <a:solidFill>
                  <a:srgbClr val="202122"/>
                </a:solidFill>
                <a:effectLst/>
                <a:latin typeface="Arial" panose="020B0604020202020204" pitchFamily="34" charset="0"/>
              </a:rPr>
              <a:t> platform </a:t>
            </a:r>
            <a:r>
              <a:rPr lang="en-US" b="0" i="0" u="none" strike="noStrike" dirty="0" err="1">
                <a:solidFill>
                  <a:srgbClr val="3366CC"/>
                </a:solidFill>
                <a:effectLst/>
                <a:latin typeface="Arial" panose="020B0604020202020204" pitchFamily="34" charset="0"/>
                <a:hlinkClick r:id="rId5" tooltip="Midjourney"/>
              </a:rPr>
              <a:t>Midjourney</a:t>
            </a:r>
            <a:r>
              <a:rPr lang="en-US" b="0" i="0" dirty="0">
                <a:solidFill>
                  <a:srgbClr val="202122"/>
                </a:solidFill>
                <a:effectLst/>
                <a:latin typeface="Arial" panose="020B0604020202020204" pitchFamily="34" charset="0"/>
              </a:rPr>
              <a:t>, using a prompt by Jason Michael Allen. The image became a news story when it won the 2022 </a:t>
            </a:r>
            <a:r>
              <a:rPr lang="en-US" b="0" i="0" u="none" strike="noStrike" dirty="0">
                <a:solidFill>
                  <a:srgbClr val="3366CC"/>
                </a:solidFill>
                <a:effectLst/>
                <a:latin typeface="Arial" panose="020B0604020202020204" pitchFamily="34" charset="0"/>
                <a:hlinkClick r:id="rId6" tooltip="Colorado State Fair"/>
              </a:rPr>
              <a:t>Colorado State Fair's</a:t>
            </a:r>
            <a:r>
              <a:rPr lang="en-US" b="0" i="0" dirty="0">
                <a:solidFill>
                  <a:srgbClr val="202122"/>
                </a:solidFill>
                <a:effectLst/>
                <a:latin typeface="Arial" panose="020B0604020202020204" pitchFamily="34" charset="0"/>
              </a:rPr>
              <a:t> annual fine art competition on September 5, becoming one of the first AI generated images to win such a prize</a:t>
            </a:r>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53</a:t>
            </a:fld>
            <a:endParaRPr lang="en-US"/>
          </a:p>
        </p:txBody>
      </p:sp>
    </p:spTree>
    <p:extLst>
      <p:ext uri="{BB962C8B-B14F-4D97-AF65-F5344CB8AC3E}">
        <p14:creationId xmlns:p14="http://schemas.microsoft.com/office/powerpoint/2010/main" val="1286950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i="1" dirty="0">
                <a:solidFill>
                  <a:srgbClr val="5F6368"/>
                </a:solidFill>
                <a:effectLst/>
                <a:latin typeface="Roboto" panose="02000000000000000000" pitchFamily="2" charset="0"/>
              </a:rPr>
              <a:t>The encoder self-attention distribution for the word “it” from the 5th to the 6th layer of a Transformer trained on English to French translation (one of eight attention heads</a:t>
            </a:r>
            <a:r>
              <a:rPr lang="en-US" b="0" i="1">
                <a:solidFill>
                  <a:srgbClr val="5F6368"/>
                </a:solidFill>
                <a:effectLst/>
                <a:latin typeface="Roboto" panose="02000000000000000000" pitchFamily="2" charset="0"/>
              </a:rPr>
              <a:t>). https://</a:t>
            </a:r>
            <a:r>
              <a:rPr lang="en-US" b="0" i="1" dirty="0">
                <a:solidFill>
                  <a:srgbClr val="5F6368"/>
                </a:solidFill>
                <a:effectLst/>
                <a:latin typeface="Roboto" panose="02000000000000000000" pitchFamily="2" charset="0"/>
              </a:rPr>
              <a:t>blog.research.google/2017/08/transformer-novel-neural-network.html</a:t>
            </a:r>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10</a:t>
            </a:fld>
            <a:endParaRPr lang="en-US"/>
          </a:p>
        </p:txBody>
      </p:sp>
    </p:spTree>
    <p:extLst>
      <p:ext uri="{BB962C8B-B14F-4D97-AF65-F5344CB8AC3E}">
        <p14:creationId xmlns:p14="http://schemas.microsoft.com/office/powerpoint/2010/main" val="1670432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333333"/>
                </a:solidFill>
                <a:effectLst/>
                <a:latin typeface="Georgia" panose="02040502050405020303" pitchFamily="18" charset="0"/>
              </a:rPr>
              <a:t>In general, these models have ranged in complexity from shallow models, or less than two hidden layers, to more complex deep learning models, such as those that </a:t>
            </a:r>
            <a:r>
              <a:rPr lang="en-US" b="0" i="0" dirty="0">
                <a:solidFill>
                  <a:srgbClr val="222222"/>
                </a:solidFill>
                <a:effectLst/>
                <a:latin typeface="Arial" panose="020B0604020202020204" pitchFamily="34" charset="0"/>
              </a:rPr>
              <a:t>are tens or even hundreds of layers deep. Combine enough of these and you can represent arbitrarily complex relationships among data. </a:t>
            </a:r>
            <a:endParaRPr lang="en-US" dirty="0"/>
          </a:p>
          <a:p>
            <a:pPr algn="l">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A380A3E-E41B-40AA-8185-9AFB5F6CD576}" type="slidenum">
              <a:rPr lang="en-US" smtClean="0"/>
              <a:t>11</a:t>
            </a:fld>
            <a:endParaRPr lang="en-US"/>
          </a:p>
        </p:txBody>
      </p:sp>
    </p:spTree>
    <p:extLst>
      <p:ext uri="{BB962C8B-B14F-4D97-AF65-F5344CB8AC3E}">
        <p14:creationId xmlns:p14="http://schemas.microsoft.com/office/powerpoint/2010/main" val="801272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https://</a:t>
            </a:r>
            <a:r>
              <a:rPr lang="en-US" dirty="0"/>
              <a:t>www.mckinsey.com/industries/healthcare/our-insights</a:t>
            </a:r>
            <a:r>
              <a:rPr lang="en-US"/>
              <a:t>/tackling-healthcares-biggest-burdens-with-generative-aihttps://</a:t>
            </a:r>
            <a:r>
              <a:rPr lang="en-US" dirty="0"/>
              <a:t>www.inspirata.com/solutions/cancer-registry-automation/</a:t>
            </a:r>
          </a:p>
        </p:txBody>
      </p:sp>
      <p:sp>
        <p:nvSpPr>
          <p:cNvPr id="4" name="Slide Number Placeholder 3"/>
          <p:cNvSpPr>
            <a:spLocks noGrp="1"/>
          </p:cNvSpPr>
          <p:nvPr>
            <p:ph type="sldNum" sz="quarter" idx="5"/>
          </p:nvPr>
        </p:nvSpPr>
        <p:spPr/>
        <p:txBody>
          <a:bodyPr/>
          <a:lstStyle/>
          <a:p>
            <a:fld id="{ADB99930-40A9-4F21-BFB3-8992C3AD8B36}" type="slidenum">
              <a:rPr lang="en-US" smtClean="0"/>
              <a:t>12</a:t>
            </a:fld>
            <a:endParaRPr lang="en-US"/>
          </a:p>
        </p:txBody>
      </p:sp>
    </p:spTree>
    <p:extLst>
      <p:ext uri="{BB962C8B-B14F-4D97-AF65-F5344CB8AC3E}">
        <p14:creationId xmlns:p14="http://schemas.microsoft.com/office/powerpoint/2010/main" val="2227095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a:solidFill>
                  <a:srgbClr val="0563C1"/>
                </a:solidFill>
                <a:effectLst/>
                <a:latin typeface="Calibri" panose="020F0502020204030204" pitchFamily="34" charset="0"/>
                <a:ea typeface="Times New Roman" panose="02020603050405020304" pitchFamily="18" charset="0"/>
                <a:hlinkClick r:id="rId3"/>
              </a:rPr>
              <a:t>https://</a:t>
            </a:r>
            <a:r>
              <a:rPr lang="en-US" sz="1800" u="sng" dirty="0">
                <a:solidFill>
                  <a:srgbClr val="0563C1"/>
                </a:solidFill>
                <a:effectLst/>
                <a:latin typeface="Calibri" panose="020F0502020204030204" pitchFamily="34" charset="0"/>
                <a:ea typeface="Times New Roman" panose="02020603050405020304" pitchFamily="18" charset="0"/>
                <a:hlinkClick r:id="rId3"/>
              </a:rPr>
              <a:t>www.nature.com/articles/s41551-022-00898-y</a:t>
            </a:r>
            <a:endParaRPr lang="en-US" sz="1800" dirty="0">
              <a:effectLst/>
              <a:latin typeface="Calibri" panose="020F0502020204030204" pitchFamily="34" charset="0"/>
              <a:ea typeface="Calibri" panose="020F0502020204030204" pitchFamily="34" charset="0"/>
            </a:endParaRPr>
          </a:p>
          <a:p>
            <a:r>
              <a:rPr lang="en-US" b="0" i="0" dirty="0">
                <a:solidFill>
                  <a:srgbClr val="222222"/>
                </a:solidFill>
                <a:effectLst/>
                <a:latin typeface="Harding"/>
              </a:rPr>
              <a:t>Delivering data to a model is a key bottleneck in obtaining timely and efficient inferences. ML models require input data that are organized, standardized and normalized, often in tabular format. Therefore, it is critical to establish a pipeline for organizing and storing heterogeneous clinical data. The data pipeline involves collecting, ingesting and transforming clinical data from an assortment of data sources. Data can be housed in data lakes, in data warehouses or in both. Data lakes are central repositories to store all forms of data, raw and processed, without any predetermined organizational structure. Data in data lakes can exist as a mix of binary data (for example, images), structured data, semi-structured data (such as tabular data) and unstructured data (for example, documents). By contrast, data warehouses store cleaned, enriched, transformed and structured data with a predetermined organizational structure.</a:t>
            </a:r>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14</a:t>
            </a:fld>
            <a:endParaRPr lang="en-US"/>
          </a:p>
        </p:txBody>
      </p:sp>
    </p:spTree>
    <p:extLst>
      <p:ext uri="{BB962C8B-B14F-4D97-AF65-F5344CB8AC3E}">
        <p14:creationId xmlns:p14="http://schemas.microsoft.com/office/powerpoint/2010/main" val="2083606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t>Numbers range from 0 to 255 representable by a single byte in a computer. In color images, representation is based on 3 grids (Red, Green, Blue). Stanford University.</a:t>
            </a:r>
          </a:p>
          <a:p>
            <a:endParaRPr lang="en-US" dirty="0"/>
          </a:p>
        </p:txBody>
      </p:sp>
      <p:sp>
        <p:nvSpPr>
          <p:cNvPr id="4" name="Slide Number Placeholder 3"/>
          <p:cNvSpPr>
            <a:spLocks noGrp="1"/>
          </p:cNvSpPr>
          <p:nvPr>
            <p:ph type="sldNum" sz="quarter" idx="5"/>
          </p:nvPr>
        </p:nvSpPr>
        <p:spPr/>
        <p:txBody>
          <a:bodyPr/>
          <a:lstStyle/>
          <a:p>
            <a:fld id="{ADB99930-40A9-4F21-BFB3-8992C3AD8B36}" type="slidenum">
              <a:rPr lang="en-US" smtClean="0"/>
              <a:t>16</a:t>
            </a:fld>
            <a:endParaRPr lang="en-US"/>
          </a:p>
        </p:txBody>
      </p:sp>
    </p:spTree>
    <p:extLst>
      <p:ext uri="{BB962C8B-B14F-4D97-AF65-F5344CB8AC3E}">
        <p14:creationId xmlns:p14="http://schemas.microsoft.com/office/powerpoint/2010/main" val="1869770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https://</a:t>
            </a:r>
            <a:r>
              <a:rPr lang="en-US" dirty="0"/>
              <a:t>www.nature.com/articles/nature21056</a:t>
            </a:r>
          </a:p>
        </p:txBody>
      </p:sp>
      <p:sp>
        <p:nvSpPr>
          <p:cNvPr id="4" name="Slide Number Placeholder 3"/>
          <p:cNvSpPr>
            <a:spLocks noGrp="1"/>
          </p:cNvSpPr>
          <p:nvPr>
            <p:ph type="sldNum" sz="quarter" idx="5"/>
          </p:nvPr>
        </p:nvSpPr>
        <p:spPr/>
        <p:txBody>
          <a:bodyPr/>
          <a:lstStyle/>
          <a:p>
            <a:fld id="{ADB99930-40A9-4F21-BFB3-8992C3AD8B36}" type="slidenum">
              <a:rPr lang="en-US" smtClean="0"/>
              <a:t>17</a:t>
            </a:fld>
            <a:endParaRPr lang="en-US"/>
          </a:p>
        </p:txBody>
      </p:sp>
    </p:spTree>
    <p:extLst>
      <p:ext uri="{BB962C8B-B14F-4D97-AF65-F5344CB8AC3E}">
        <p14:creationId xmlns:p14="http://schemas.microsoft.com/office/powerpoint/2010/main" val="3094537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1EF2EE-7556-97F7-1077-3D209D4E1F4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6C313F7C-9400-DBB0-1956-AF675DDF1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403255D8-F66B-BD82-F589-D8611CE3FCB6}"/>
              </a:ext>
            </a:extLst>
          </p:cNvPr>
          <p:cNvSpPr>
            <a:spLocks noGrp="1"/>
          </p:cNvSpPr>
          <p:nvPr>
            <p:ph type="dt" sz="half" idx="10"/>
          </p:nvPr>
        </p:nvSpPr>
        <p:spPr/>
        <p:txBody>
          <a:bodyPr/>
          <a:lstStyle/>
          <a:p>
            <a:fld id="{CD0440C8-5FCB-4BA3-8DDA-C4F415C848F9}" type="datetimeFigureOut">
              <a:rPr lang="es-CO" smtClean="0"/>
              <a:t>15/04/2026</a:t>
            </a:fld>
            <a:endParaRPr lang="es-CO"/>
          </a:p>
        </p:txBody>
      </p:sp>
      <p:sp>
        <p:nvSpPr>
          <p:cNvPr id="5" name="Marcador de pie de página 4">
            <a:extLst>
              <a:ext uri="{FF2B5EF4-FFF2-40B4-BE49-F238E27FC236}">
                <a16:creationId xmlns:a16="http://schemas.microsoft.com/office/drawing/2014/main" id="{FD22E886-613F-9E11-2668-F62D1736178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7C548AC-460B-1373-0210-48C89F608DC9}"/>
              </a:ext>
            </a:extLst>
          </p:cNvPr>
          <p:cNvSpPr>
            <a:spLocks noGrp="1"/>
          </p:cNvSpPr>
          <p:nvPr>
            <p:ph type="sldNum" sz="quarter" idx="12"/>
          </p:nvPr>
        </p:nvSpPr>
        <p:spPr/>
        <p:txBody>
          <a:bodyPr/>
          <a:lstStyle/>
          <a:p>
            <a:fld id="{0082CD0B-7B32-42D5-BC3D-E991F090FA60}" type="slidenum">
              <a:rPr lang="es-CO" smtClean="0"/>
              <a:t>‹#›</a:t>
            </a:fld>
            <a:endParaRPr lang="es-CO"/>
          </a:p>
        </p:txBody>
      </p:sp>
    </p:spTree>
    <p:extLst>
      <p:ext uri="{BB962C8B-B14F-4D97-AF65-F5344CB8AC3E}">
        <p14:creationId xmlns:p14="http://schemas.microsoft.com/office/powerpoint/2010/main" val="657294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5393C-C102-2F7C-DF4F-18092875C99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0E1F9694-B40A-DC91-071F-902C5626813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F32431B-40B5-D6AB-7FDB-9F76060E7225}"/>
              </a:ext>
            </a:extLst>
          </p:cNvPr>
          <p:cNvSpPr>
            <a:spLocks noGrp="1"/>
          </p:cNvSpPr>
          <p:nvPr>
            <p:ph type="dt" sz="half" idx="10"/>
          </p:nvPr>
        </p:nvSpPr>
        <p:spPr/>
        <p:txBody>
          <a:bodyPr/>
          <a:lstStyle/>
          <a:p>
            <a:fld id="{CD0440C8-5FCB-4BA3-8DDA-C4F415C848F9}" type="datetimeFigureOut">
              <a:rPr lang="es-CO" smtClean="0"/>
              <a:t>15/04/2026</a:t>
            </a:fld>
            <a:endParaRPr lang="es-CO"/>
          </a:p>
        </p:txBody>
      </p:sp>
      <p:sp>
        <p:nvSpPr>
          <p:cNvPr id="5" name="Marcador de pie de página 4">
            <a:extLst>
              <a:ext uri="{FF2B5EF4-FFF2-40B4-BE49-F238E27FC236}">
                <a16:creationId xmlns:a16="http://schemas.microsoft.com/office/drawing/2014/main" id="{78067242-0E0C-F366-130E-0891649FE78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F65CBD6-1344-E924-96D5-6D76FD59612C}"/>
              </a:ext>
            </a:extLst>
          </p:cNvPr>
          <p:cNvSpPr>
            <a:spLocks noGrp="1"/>
          </p:cNvSpPr>
          <p:nvPr>
            <p:ph type="sldNum" sz="quarter" idx="12"/>
          </p:nvPr>
        </p:nvSpPr>
        <p:spPr/>
        <p:txBody>
          <a:bodyPr/>
          <a:lstStyle/>
          <a:p>
            <a:fld id="{0082CD0B-7B32-42D5-BC3D-E991F090FA60}" type="slidenum">
              <a:rPr lang="es-CO" smtClean="0"/>
              <a:t>‹#›</a:t>
            </a:fld>
            <a:endParaRPr lang="es-CO"/>
          </a:p>
        </p:txBody>
      </p:sp>
    </p:spTree>
    <p:extLst>
      <p:ext uri="{BB962C8B-B14F-4D97-AF65-F5344CB8AC3E}">
        <p14:creationId xmlns:p14="http://schemas.microsoft.com/office/powerpoint/2010/main" val="3732453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C5131D4-56CA-E614-5148-32305AE4903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F959E744-8B6B-4B52-7451-04D84AEA753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1965E89-556B-3964-8593-A56770FEF8A9}"/>
              </a:ext>
            </a:extLst>
          </p:cNvPr>
          <p:cNvSpPr>
            <a:spLocks noGrp="1"/>
          </p:cNvSpPr>
          <p:nvPr>
            <p:ph type="dt" sz="half" idx="10"/>
          </p:nvPr>
        </p:nvSpPr>
        <p:spPr/>
        <p:txBody>
          <a:bodyPr/>
          <a:lstStyle/>
          <a:p>
            <a:fld id="{CD0440C8-5FCB-4BA3-8DDA-C4F415C848F9}" type="datetimeFigureOut">
              <a:rPr lang="es-CO" smtClean="0"/>
              <a:t>15/04/2026</a:t>
            </a:fld>
            <a:endParaRPr lang="es-CO"/>
          </a:p>
        </p:txBody>
      </p:sp>
      <p:sp>
        <p:nvSpPr>
          <p:cNvPr id="5" name="Marcador de pie de página 4">
            <a:extLst>
              <a:ext uri="{FF2B5EF4-FFF2-40B4-BE49-F238E27FC236}">
                <a16:creationId xmlns:a16="http://schemas.microsoft.com/office/drawing/2014/main" id="{99323856-60BD-1B4A-2BF2-4BB6565916C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F586AB4-6E23-5C36-13A7-618D970FF154}"/>
              </a:ext>
            </a:extLst>
          </p:cNvPr>
          <p:cNvSpPr>
            <a:spLocks noGrp="1"/>
          </p:cNvSpPr>
          <p:nvPr>
            <p:ph type="sldNum" sz="quarter" idx="12"/>
          </p:nvPr>
        </p:nvSpPr>
        <p:spPr/>
        <p:txBody>
          <a:bodyPr/>
          <a:lstStyle/>
          <a:p>
            <a:fld id="{0082CD0B-7B32-42D5-BC3D-E991F090FA60}" type="slidenum">
              <a:rPr lang="es-CO" smtClean="0"/>
              <a:t>‹#›</a:t>
            </a:fld>
            <a:endParaRPr lang="es-CO"/>
          </a:p>
        </p:txBody>
      </p:sp>
    </p:spTree>
    <p:extLst>
      <p:ext uri="{BB962C8B-B14F-4D97-AF65-F5344CB8AC3E}">
        <p14:creationId xmlns:p14="http://schemas.microsoft.com/office/powerpoint/2010/main" val="499034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40311"/>
      </p:ext>
    </p:extLst>
  </p:cSld>
  <p:clrMapOvr>
    <a:masterClrMapping/>
  </p:clrMapOvr>
  <p:transition spd="med">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480303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539325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4"/>
          </p:nvPr>
        </p:nvSpPr>
        <p:spPr>
          <a:xfrm>
            <a:off x="11327477" y="6574941"/>
            <a:ext cx="721385" cy="365125"/>
          </a:xfrm>
          <a:prstGeom prst="rect">
            <a:avLst/>
          </a:prstGeom>
        </p:spPr>
        <p:txBody>
          <a:bodyPr vert="horz" lIns="91440" tIns="45720" rIns="91440" bIns="45720" rtlCol="0" anchor="ctr"/>
          <a:lstStyle>
            <a:lvl1pPr algn="r">
              <a:defRPr sz="1200" b="1">
                <a:solidFill>
                  <a:schemeClr val="bg1"/>
                </a:solidFill>
              </a:defRPr>
            </a:lvl1pPr>
          </a:lstStyle>
          <a:p>
            <a:fld id="{9CF9FE2A-431C-7D47-B61C-ECB3D80A5A45}" type="slidenum">
              <a:rPr lang="en-US" smtClean="0"/>
              <a:pPr/>
              <a:t>‹#›</a:t>
            </a:fld>
            <a:endParaRPr lang="en-US" dirty="0"/>
          </a:p>
        </p:txBody>
      </p:sp>
      <p:sp>
        <p:nvSpPr>
          <p:cNvPr id="6" name="Footer Placeholder 14"/>
          <p:cNvSpPr>
            <a:spLocks noGrp="1"/>
          </p:cNvSpPr>
          <p:nvPr>
            <p:ph type="ftr" sz="quarter" idx="3"/>
          </p:nvPr>
        </p:nvSpPr>
        <p:spPr>
          <a:xfrm>
            <a:off x="304802" y="6483761"/>
            <a:ext cx="7739743" cy="166301"/>
          </a:xfrm>
          <a:prstGeom prst="rect">
            <a:avLst/>
          </a:prstGeom>
        </p:spPr>
        <p:txBody>
          <a:bodyPr vert="horz" lIns="91440" tIns="0" rIns="0" bIns="91440" rtlCol="0" anchor="b"/>
          <a:lstStyle>
            <a:lvl1pPr marL="400050" indent="-390525" algn="l">
              <a:tabLst/>
              <a:defRPr sz="800">
                <a:solidFill>
                  <a:schemeClr val="tx1"/>
                </a:solidFill>
              </a:defRPr>
            </a:lvl1pPr>
          </a:lstStyle>
          <a:p>
            <a:r>
              <a:rPr lang="en-US"/>
              <a:t>Source: </a:t>
            </a:r>
            <a:endParaRPr lang="en-US" dirty="0"/>
          </a:p>
        </p:txBody>
      </p:sp>
    </p:spTree>
    <p:extLst>
      <p:ext uri="{BB962C8B-B14F-4D97-AF65-F5344CB8AC3E}">
        <p14:creationId xmlns:p14="http://schemas.microsoft.com/office/powerpoint/2010/main" val="1099538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28B7CC-E879-2F8D-3AA3-221159DF46B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4DAA579-7229-57B2-60D8-EF4638C18BA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589FFA7-2EDF-E81C-9AF6-07AD92E86BF4}"/>
              </a:ext>
            </a:extLst>
          </p:cNvPr>
          <p:cNvSpPr>
            <a:spLocks noGrp="1"/>
          </p:cNvSpPr>
          <p:nvPr>
            <p:ph type="dt" sz="half" idx="10"/>
          </p:nvPr>
        </p:nvSpPr>
        <p:spPr/>
        <p:txBody>
          <a:bodyPr/>
          <a:lstStyle/>
          <a:p>
            <a:fld id="{CD0440C8-5FCB-4BA3-8DDA-C4F415C848F9}" type="datetimeFigureOut">
              <a:rPr lang="es-CO" smtClean="0"/>
              <a:t>15/04/2026</a:t>
            </a:fld>
            <a:endParaRPr lang="es-CO"/>
          </a:p>
        </p:txBody>
      </p:sp>
      <p:sp>
        <p:nvSpPr>
          <p:cNvPr id="5" name="Marcador de pie de página 4">
            <a:extLst>
              <a:ext uri="{FF2B5EF4-FFF2-40B4-BE49-F238E27FC236}">
                <a16:creationId xmlns:a16="http://schemas.microsoft.com/office/drawing/2014/main" id="{F0631261-E31A-1529-58DB-2A69D604160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E525D51-9869-166D-363F-5330B743279D}"/>
              </a:ext>
            </a:extLst>
          </p:cNvPr>
          <p:cNvSpPr>
            <a:spLocks noGrp="1"/>
          </p:cNvSpPr>
          <p:nvPr>
            <p:ph type="sldNum" sz="quarter" idx="12"/>
          </p:nvPr>
        </p:nvSpPr>
        <p:spPr/>
        <p:txBody>
          <a:bodyPr/>
          <a:lstStyle/>
          <a:p>
            <a:fld id="{0082CD0B-7B32-42D5-BC3D-E991F090FA60}" type="slidenum">
              <a:rPr lang="es-CO" smtClean="0"/>
              <a:t>‹#›</a:t>
            </a:fld>
            <a:endParaRPr lang="es-CO"/>
          </a:p>
        </p:txBody>
      </p:sp>
    </p:spTree>
    <p:extLst>
      <p:ext uri="{BB962C8B-B14F-4D97-AF65-F5344CB8AC3E}">
        <p14:creationId xmlns:p14="http://schemas.microsoft.com/office/powerpoint/2010/main" val="1725245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C1E5AA-EB4C-C2C1-17AF-2D2332D1DE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B90C0FB-7CCF-1BE5-45F2-472ADACDD5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DE45B5A-3E59-910F-205A-B4404B9D87B5}"/>
              </a:ext>
            </a:extLst>
          </p:cNvPr>
          <p:cNvSpPr>
            <a:spLocks noGrp="1"/>
          </p:cNvSpPr>
          <p:nvPr>
            <p:ph type="dt" sz="half" idx="10"/>
          </p:nvPr>
        </p:nvSpPr>
        <p:spPr/>
        <p:txBody>
          <a:bodyPr/>
          <a:lstStyle/>
          <a:p>
            <a:fld id="{CD0440C8-5FCB-4BA3-8DDA-C4F415C848F9}" type="datetimeFigureOut">
              <a:rPr lang="es-CO" smtClean="0"/>
              <a:t>15/04/2026</a:t>
            </a:fld>
            <a:endParaRPr lang="es-CO"/>
          </a:p>
        </p:txBody>
      </p:sp>
      <p:sp>
        <p:nvSpPr>
          <p:cNvPr id="5" name="Marcador de pie de página 4">
            <a:extLst>
              <a:ext uri="{FF2B5EF4-FFF2-40B4-BE49-F238E27FC236}">
                <a16:creationId xmlns:a16="http://schemas.microsoft.com/office/drawing/2014/main" id="{0E7F6DE7-06D2-BC57-DD62-A6D078374A4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C755E53-E7E9-F72C-B0E9-3C935D5737BF}"/>
              </a:ext>
            </a:extLst>
          </p:cNvPr>
          <p:cNvSpPr>
            <a:spLocks noGrp="1"/>
          </p:cNvSpPr>
          <p:nvPr>
            <p:ph type="sldNum" sz="quarter" idx="12"/>
          </p:nvPr>
        </p:nvSpPr>
        <p:spPr/>
        <p:txBody>
          <a:bodyPr/>
          <a:lstStyle/>
          <a:p>
            <a:fld id="{0082CD0B-7B32-42D5-BC3D-E991F090FA60}" type="slidenum">
              <a:rPr lang="es-CO" smtClean="0"/>
              <a:t>‹#›</a:t>
            </a:fld>
            <a:endParaRPr lang="es-CO"/>
          </a:p>
        </p:txBody>
      </p:sp>
    </p:spTree>
    <p:extLst>
      <p:ext uri="{BB962C8B-B14F-4D97-AF65-F5344CB8AC3E}">
        <p14:creationId xmlns:p14="http://schemas.microsoft.com/office/powerpoint/2010/main" val="2791349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7DB3C-ECCD-05CA-654A-B4001D1E901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EF7A884-1B59-03E8-9AA5-4A7F0ED41F6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174294D5-56BE-DCE3-ADD9-B8F3A92BEE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B47156D3-7EC8-89AA-0F1F-BC4E04C3D505}"/>
              </a:ext>
            </a:extLst>
          </p:cNvPr>
          <p:cNvSpPr>
            <a:spLocks noGrp="1"/>
          </p:cNvSpPr>
          <p:nvPr>
            <p:ph type="dt" sz="half" idx="10"/>
          </p:nvPr>
        </p:nvSpPr>
        <p:spPr/>
        <p:txBody>
          <a:bodyPr/>
          <a:lstStyle/>
          <a:p>
            <a:fld id="{CD0440C8-5FCB-4BA3-8DDA-C4F415C848F9}" type="datetimeFigureOut">
              <a:rPr lang="es-CO" smtClean="0"/>
              <a:t>15/04/2026</a:t>
            </a:fld>
            <a:endParaRPr lang="es-CO"/>
          </a:p>
        </p:txBody>
      </p:sp>
      <p:sp>
        <p:nvSpPr>
          <p:cNvPr id="6" name="Marcador de pie de página 5">
            <a:extLst>
              <a:ext uri="{FF2B5EF4-FFF2-40B4-BE49-F238E27FC236}">
                <a16:creationId xmlns:a16="http://schemas.microsoft.com/office/drawing/2014/main" id="{5016A260-89C8-C45D-8AB5-0C5D50E2A55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2C349A8-0FE1-8CD6-5714-9CD2CC035D45}"/>
              </a:ext>
            </a:extLst>
          </p:cNvPr>
          <p:cNvSpPr>
            <a:spLocks noGrp="1"/>
          </p:cNvSpPr>
          <p:nvPr>
            <p:ph type="sldNum" sz="quarter" idx="12"/>
          </p:nvPr>
        </p:nvSpPr>
        <p:spPr/>
        <p:txBody>
          <a:bodyPr/>
          <a:lstStyle/>
          <a:p>
            <a:fld id="{0082CD0B-7B32-42D5-BC3D-E991F090FA60}" type="slidenum">
              <a:rPr lang="es-CO" smtClean="0"/>
              <a:t>‹#›</a:t>
            </a:fld>
            <a:endParaRPr lang="es-CO"/>
          </a:p>
        </p:txBody>
      </p:sp>
    </p:spTree>
    <p:extLst>
      <p:ext uri="{BB962C8B-B14F-4D97-AF65-F5344CB8AC3E}">
        <p14:creationId xmlns:p14="http://schemas.microsoft.com/office/powerpoint/2010/main" val="4218657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856B94-26B7-211B-F96A-644818BF7AA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0B384A2-57F4-0E66-7469-E9DAA49995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88FE245-C568-C9D4-37FE-6AAAB5CF41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C94F1849-23B1-11A0-CDDC-D4244D4472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AB92D26-1721-60D4-9D33-5F073809757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4E54A566-3924-8A2E-EB25-37324FF15408}"/>
              </a:ext>
            </a:extLst>
          </p:cNvPr>
          <p:cNvSpPr>
            <a:spLocks noGrp="1"/>
          </p:cNvSpPr>
          <p:nvPr>
            <p:ph type="dt" sz="half" idx="10"/>
          </p:nvPr>
        </p:nvSpPr>
        <p:spPr/>
        <p:txBody>
          <a:bodyPr/>
          <a:lstStyle/>
          <a:p>
            <a:fld id="{CD0440C8-5FCB-4BA3-8DDA-C4F415C848F9}" type="datetimeFigureOut">
              <a:rPr lang="es-CO" smtClean="0"/>
              <a:t>15/04/2026</a:t>
            </a:fld>
            <a:endParaRPr lang="es-CO"/>
          </a:p>
        </p:txBody>
      </p:sp>
      <p:sp>
        <p:nvSpPr>
          <p:cNvPr id="8" name="Marcador de pie de página 7">
            <a:extLst>
              <a:ext uri="{FF2B5EF4-FFF2-40B4-BE49-F238E27FC236}">
                <a16:creationId xmlns:a16="http://schemas.microsoft.com/office/drawing/2014/main" id="{8AED7BC9-DFBF-0072-5123-E8CB6219742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73E00F56-424F-1FD1-68BC-9B5A51FDE1F2}"/>
              </a:ext>
            </a:extLst>
          </p:cNvPr>
          <p:cNvSpPr>
            <a:spLocks noGrp="1"/>
          </p:cNvSpPr>
          <p:nvPr>
            <p:ph type="sldNum" sz="quarter" idx="12"/>
          </p:nvPr>
        </p:nvSpPr>
        <p:spPr/>
        <p:txBody>
          <a:bodyPr/>
          <a:lstStyle/>
          <a:p>
            <a:fld id="{0082CD0B-7B32-42D5-BC3D-E991F090FA60}" type="slidenum">
              <a:rPr lang="es-CO" smtClean="0"/>
              <a:t>‹#›</a:t>
            </a:fld>
            <a:endParaRPr lang="es-CO"/>
          </a:p>
        </p:txBody>
      </p:sp>
    </p:spTree>
    <p:extLst>
      <p:ext uri="{BB962C8B-B14F-4D97-AF65-F5344CB8AC3E}">
        <p14:creationId xmlns:p14="http://schemas.microsoft.com/office/powerpoint/2010/main" val="3003307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5F87DD-113A-FD9D-99AE-67B8C79054A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D55081A0-3951-2C9A-57F0-EEB31866657E}"/>
              </a:ext>
            </a:extLst>
          </p:cNvPr>
          <p:cNvSpPr>
            <a:spLocks noGrp="1"/>
          </p:cNvSpPr>
          <p:nvPr>
            <p:ph type="dt" sz="half" idx="10"/>
          </p:nvPr>
        </p:nvSpPr>
        <p:spPr/>
        <p:txBody>
          <a:bodyPr/>
          <a:lstStyle/>
          <a:p>
            <a:fld id="{CD0440C8-5FCB-4BA3-8DDA-C4F415C848F9}" type="datetimeFigureOut">
              <a:rPr lang="es-CO" smtClean="0"/>
              <a:t>15/04/2026</a:t>
            </a:fld>
            <a:endParaRPr lang="es-CO"/>
          </a:p>
        </p:txBody>
      </p:sp>
      <p:sp>
        <p:nvSpPr>
          <p:cNvPr id="4" name="Marcador de pie de página 3">
            <a:extLst>
              <a:ext uri="{FF2B5EF4-FFF2-40B4-BE49-F238E27FC236}">
                <a16:creationId xmlns:a16="http://schemas.microsoft.com/office/drawing/2014/main" id="{F72D64A7-EFE5-2A82-E689-0AF5405E5FB0}"/>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22DF6186-FC37-8C34-3138-26FBDF340277}"/>
              </a:ext>
            </a:extLst>
          </p:cNvPr>
          <p:cNvSpPr>
            <a:spLocks noGrp="1"/>
          </p:cNvSpPr>
          <p:nvPr>
            <p:ph type="sldNum" sz="quarter" idx="12"/>
          </p:nvPr>
        </p:nvSpPr>
        <p:spPr/>
        <p:txBody>
          <a:bodyPr/>
          <a:lstStyle/>
          <a:p>
            <a:fld id="{0082CD0B-7B32-42D5-BC3D-E991F090FA60}" type="slidenum">
              <a:rPr lang="es-CO" smtClean="0"/>
              <a:t>‹#›</a:t>
            </a:fld>
            <a:endParaRPr lang="es-CO"/>
          </a:p>
        </p:txBody>
      </p:sp>
    </p:spTree>
    <p:extLst>
      <p:ext uri="{BB962C8B-B14F-4D97-AF65-F5344CB8AC3E}">
        <p14:creationId xmlns:p14="http://schemas.microsoft.com/office/powerpoint/2010/main" val="79435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4319A9-36BE-6BB1-9F08-CBEBC580BD5E}"/>
              </a:ext>
            </a:extLst>
          </p:cNvPr>
          <p:cNvSpPr>
            <a:spLocks noGrp="1"/>
          </p:cNvSpPr>
          <p:nvPr>
            <p:ph type="dt" sz="half" idx="10"/>
          </p:nvPr>
        </p:nvSpPr>
        <p:spPr/>
        <p:txBody>
          <a:bodyPr/>
          <a:lstStyle/>
          <a:p>
            <a:fld id="{CD0440C8-5FCB-4BA3-8DDA-C4F415C848F9}" type="datetimeFigureOut">
              <a:rPr lang="es-CO" smtClean="0"/>
              <a:t>15/04/2026</a:t>
            </a:fld>
            <a:endParaRPr lang="es-CO"/>
          </a:p>
        </p:txBody>
      </p:sp>
      <p:sp>
        <p:nvSpPr>
          <p:cNvPr id="3" name="Marcador de pie de página 2">
            <a:extLst>
              <a:ext uri="{FF2B5EF4-FFF2-40B4-BE49-F238E27FC236}">
                <a16:creationId xmlns:a16="http://schemas.microsoft.com/office/drawing/2014/main" id="{2D3B10D6-E9C1-C754-5FAC-1BB82C3AB13B}"/>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A5FCB0F2-5522-A03B-120E-2D61E131B8C5}"/>
              </a:ext>
            </a:extLst>
          </p:cNvPr>
          <p:cNvSpPr>
            <a:spLocks noGrp="1"/>
          </p:cNvSpPr>
          <p:nvPr>
            <p:ph type="sldNum" sz="quarter" idx="12"/>
          </p:nvPr>
        </p:nvSpPr>
        <p:spPr/>
        <p:txBody>
          <a:bodyPr/>
          <a:lstStyle/>
          <a:p>
            <a:fld id="{0082CD0B-7B32-42D5-BC3D-E991F090FA60}" type="slidenum">
              <a:rPr lang="es-CO" smtClean="0"/>
              <a:t>‹#›</a:t>
            </a:fld>
            <a:endParaRPr lang="es-CO"/>
          </a:p>
        </p:txBody>
      </p:sp>
    </p:spTree>
    <p:extLst>
      <p:ext uri="{BB962C8B-B14F-4D97-AF65-F5344CB8AC3E}">
        <p14:creationId xmlns:p14="http://schemas.microsoft.com/office/powerpoint/2010/main" val="397676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3DB62-62A8-6CB5-3604-BC3FDA64E8B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EDCF687-38CC-60A7-E45F-57FF68448A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C1185474-D16E-3B62-9E2C-20A04B9A16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0634BF7-D4CA-EA60-ACA3-073568F644FB}"/>
              </a:ext>
            </a:extLst>
          </p:cNvPr>
          <p:cNvSpPr>
            <a:spLocks noGrp="1"/>
          </p:cNvSpPr>
          <p:nvPr>
            <p:ph type="dt" sz="half" idx="10"/>
          </p:nvPr>
        </p:nvSpPr>
        <p:spPr/>
        <p:txBody>
          <a:bodyPr/>
          <a:lstStyle/>
          <a:p>
            <a:fld id="{CD0440C8-5FCB-4BA3-8DDA-C4F415C848F9}" type="datetimeFigureOut">
              <a:rPr lang="es-CO" smtClean="0"/>
              <a:t>15/04/2026</a:t>
            </a:fld>
            <a:endParaRPr lang="es-CO"/>
          </a:p>
        </p:txBody>
      </p:sp>
      <p:sp>
        <p:nvSpPr>
          <p:cNvPr id="6" name="Marcador de pie de página 5">
            <a:extLst>
              <a:ext uri="{FF2B5EF4-FFF2-40B4-BE49-F238E27FC236}">
                <a16:creationId xmlns:a16="http://schemas.microsoft.com/office/drawing/2014/main" id="{2AA5543F-F556-7DA0-2EA8-E5C352EE3CC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89E9576-EC47-1336-839A-808E26C1CE1A}"/>
              </a:ext>
            </a:extLst>
          </p:cNvPr>
          <p:cNvSpPr>
            <a:spLocks noGrp="1"/>
          </p:cNvSpPr>
          <p:nvPr>
            <p:ph type="sldNum" sz="quarter" idx="12"/>
          </p:nvPr>
        </p:nvSpPr>
        <p:spPr/>
        <p:txBody>
          <a:bodyPr/>
          <a:lstStyle/>
          <a:p>
            <a:fld id="{0082CD0B-7B32-42D5-BC3D-E991F090FA60}" type="slidenum">
              <a:rPr lang="es-CO" smtClean="0"/>
              <a:t>‹#›</a:t>
            </a:fld>
            <a:endParaRPr lang="es-CO"/>
          </a:p>
        </p:txBody>
      </p:sp>
    </p:spTree>
    <p:extLst>
      <p:ext uri="{BB962C8B-B14F-4D97-AF65-F5344CB8AC3E}">
        <p14:creationId xmlns:p14="http://schemas.microsoft.com/office/powerpoint/2010/main" val="203015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76DE34-EBFD-88B5-86E1-121D05F68E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44AB5A77-493D-93B4-3B53-F0384037B9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83A4BC7D-99D5-D0CA-D1D1-8B59FCDC9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68234AC-7801-9D8B-28F1-4B78721D0680}"/>
              </a:ext>
            </a:extLst>
          </p:cNvPr>
          <p:cNvSpPr>
            <a:spLocks noGrp="1"/>
          </p:cNvSpPr>
          <p:nvPr>
            <p:ph type="dt" sz="half" idx="10"/>
          </p:nvPr>
        </p:nvSpPr>
        <p:spPr/>
        <p:txBody>
          <a:bodyPr/>
          <a:lstStyle/>
          <a:p>
            <a:fld id="{CD0440C8-5FCB-4BA3-8DDA-C4F415C848F9}" type="datetimeFigureOut">
              <a:rPr lang="es-CO" smtClean="0"/>
              <a:t>15/04/2026</a:t>
            </a:fld>
            <a:endParaRPr lang="es-CO"/>
          </a:p>
        </p:txBody>
      </p:sp>
      <p:sp>
        <p:nvSpPr>
          <p:cNvPr id="6" name="Marcador de pie de página 5">
            <a:extLst>
              <a:ext uri="{FF2B5EF4-FFF2-40B4-BE49-F238E27FC236}">
                <a16:creationId xmlns:a16="http://schemas.microsoft.com/office/drawing/2014/main" id="{7D5A9C1D-6A5B-7727-1674-15C169572C0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A150F56-4959-8435-C648-6C32585A0C19}"/>
              </a:ext>
            </a:extLst>
          </p:cNvPr>
          <p:cNvSpPr>
            <a:spLocks noGrp="1"/>
          </p:cNvSpPr>
          <p:nvPr>
            <p:ph type="sldNum" sz="quarter" idx="12"/>
          </p:nvPr>
        </p:nvSpPr>
        <p:spPr/>
        <p:txBody>
          <a:bodyPr/>
          <a:lstStyle/>
          <a:p>
            <a:fld id="{0082CD0B-7B32-42D5-BC3D-E991F090FA60}" type="slidenum">
              <a:rPr lang="es-CO" smtClean="0"/>
              <a:t>‹#›</a:t>
            </a:fld>
            <a:endParaRPr lang="es-CO"/>
          </a:p>
        </p:txBody>
      </p:sp>
    </p:spTree>
    <p:extLst>
      <p:ext uri="{BB962C8B-B14F-4D97-AF65-F5344CB8AC3E}">
        <p14:creationId xmlns:p14="http://schemas.microsoft.com/office/powerpoint/2010/main" val="1323671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F14559B-61CD-B0BC-1610-F3A84BBE5E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6F82D20-4388-8C21-501E-B62C90FE78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BEE5DFA-C1E6-3F2D-AD0B-0DEE26D112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440C8-5FCB-4BA3-8DDA-C4F415C848F9}" type="datetimeFigureOut">
              <a:rPr lang="es-CO" smtClean="0"/>
              <a:t>15/04/2026</a:t>
            </a:fld>
            <a:endParaRPr lang="es-CO"/>
          </a:p>
        </p:txBody>
      </p:sp>
      <p:sp>
        <p:nvSpPr>
          <p:cNvPr id="5" name="Marcador de pie de página 4">
            <a:extLst>
              <a:ext uri="{FF2B5EF4-FFF2-40B4-BE49-F238E27FC236}">
                <a16:creationId xmlns:a16="http://schemas.microsoft.com/office/drawing/2014/main" id="{9D2D061E-213C-EFF9-C3FF-BDA29AAB8F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995ACAA1-0841-E7E6-89CB-6A4EC7408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2CD0B-7B32-42D5-BC3D-E991F090FA60}" type="slidenum">
              <a:rPr lang="es-CO" smtClean="0"/>
              <a:t>‹#›</a:t>
            </a:fld>
            <a:endParaRPr lang="es-CO"/>
          </a:p>
        </p:txBody>
      </p:sp>
    </p:spTree>
    <p:extLst>
      <p:ext uri="{BB962C8B-B14F-4D97-AF65-F5344CB8AC3E}">
        <p14:creationId xmlns:p14="http://schemas.microsoft.com/office/powerpoint/2010/main" val="1123047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5" r:id="rId13"/>
    <p:sldLayoutId id="2147483666" r:id="rId14"/>
    <p:sldLayoutId id="214748366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hyperlink" Target="https://doi.org/10.48550/arXiv.1706.03762" TargetMode="External"/><Relationship Id="rId4" Type="http://schemas.openxmlformats.org/officeDocument/2006/relationships/diagramData" Target="../diagrams/data2.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doi.org/10.1007/978-3-030-00934-2_88"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doi.org/10.1053/j.gastro.2023.08.034"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hyperlink" Target="https://microbiomejournal.biomedcentral.com/articles/10.1186/s40168-018-0451-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16/j.cllc.2023.08.01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hyperlink" Target="http://www.elsevier.com/termsandconditions"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gif"/><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3.xml"/><Relationship Id="rId7" Type="http://schemas.openxmlformats.org/officeDocument/2006/relationships/diagramQuickStyle" Target="../diagrams/quickStyle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96.png"/><Relationship Id="rId4" Type="http://schemas.openxmlformats.org/officeDocument/2006/relationships/notesSlide" Target="../notesSlides/notesSlide26.xml"/><Relationship Id="rId9" Type="http://schemas.microsoft.com/office/2007/relationships/diagramDrawing" Target="../diagrams/drawing3.xml"/></Relationships>
</file>

<file path=ppt/slides/_rels/slide4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7.png"/><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00.jpeg"/><Relationship Id="rId4" Type="http://schemas.openxmlformats.org/officeDocument/2006/relationships/diagramLayout" Target="../diagrams/layout4.xml"/><Relationship Id="rId9" Type="http://schemas.openxmlformats.org/officeDocument/2006/relationships/image" Target="../media/image99.png"/></Relationships>
</file>

<file path=ppt/slides/_rels/slide4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105.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ideo 3">
            <a:extLst>
              <a:ext uri="{FF2B5EF4-FFF2-40B4-BE49-F238E27FC236}">
                <a16:creationId xmlns:a16="http://schemas.microsoft.com/office/drawing/2014/main" id="{4FB440E1-4219-5E96-EE70-92BFDDCAC1F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58"/>
          <a:stretch/>
        </p:blipFill>
        <p:spPr>
          <a:xfrm>
            <a:off x="0" y="-45306"/>
            <a:ext cx="12269454" cy="6903305"/>
          </a:xfrm>
          <a:prstGeom prst="rect">
            <a:avLst/>
          </a:prstGeom>
        </p:spPr>
      </p:pic>
      <p:sp>
        <p:nvSpPr>
          <p:cNvPr id="2" name="Title 1">
            <a:extLst>
              <a:ext uri="{FF2B5EF4-FFF2-40B4-BE49-F238E27FC236}">
                <a16:creationId xmlns:a16="http://schemas.microsoft.com/office/drawing/2014/main" id="{CFF3D606-0339-3E4A-84BA-4C54A7AC9120}"/>
              </a:ext>
            </a:extLst>
          </p:cNvPr>
          <p:cNvSpPr>
            <a:spLocks noGrp="1"/>
          </p:cNvSpPr>
          <p:nvPr>
            <p:ph type="title"/>
          </p:nvPr>
        </p:nvSpPr>
        <p:spPr>
          <a:xfrm>
            <a:off x="1594624" y="383555"/>
            <a:ext cx="6969336" cy="883757"/>
          </a:xfrm>
        </p:spPr>
        <p:txBody>
          <a:bodyPr>
            <a:normAutofit/>
          </a:bodyPr>
          <a:lstStyle/>
          <a:p>
            <a:pPr defTabSz="740664">
              <a:spcAft>
                <a:spcPts val="600"/>
              </a:spcAft>
            </a:pPr>
            <a:r>
              <a:rPr lang="en-US" sz="2800" b="1" dirty="0">
                <a:solidFill>
                  <a:schemeClr val="bg1"/>
                </a:solidFill>
              </a:rPr>
              <a:t>AI in Oncology: From Innovation to Infrastructure</a:t>
            </a:r>
            <a:endParaRPr lang="en-US" sz="2800" b="1" dirty="0">
              <a:solidFill>
                <a:schemeClr val="bg1"/>
              </a:solidFill>
              <a:latin typeface="+mn-lt"/>
              <a:ea typeface="+mn-ea"/>
              <a:cs typeface="+mn-cs"/>
            </a:endParaRPr>
          </a:p>
        </p:txBody>
      </p:sp>
      <p:sp>
        <p:nvSpPr>
          <p:cNvPr id="5" name="Rectangle 4">
            <a:extLst>
              <a:ext uri="{FF2B5EF4-FFF2-40B4-BE49-F238E27FC236}">
                <a16:creationId xmlns:a16="http://schemas.microsoft.com/office/drawing/2014/main" id="{9EBE9645-2FAA-4A18-BD93-3CCB57ED7898}"/>
              </a:ext>
            </a:extLst>
          </p:cNvPr>
          <p:cNvSpPr/>
          <p:nvPr/>
        </p:nvSpPr>
        <p:spPr>
          <a:xfrm>
            <a:off x="565387" y="1858590"/>
            <a:ext cx="6701499" cy="34085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fontAlgn="base">
              <a:lnSpc>
                <a:spcPct val="90000"/>
              </a:lnSpc>
              <a:spcBef>
                <a:spcPct val="0"/>
              </a:spcBef>
              <a:spcAft>
                <a:spcPct val="0"/>
              </a:spcAft>
              <a:defRPr/>
            </a:pPr>
            <a:endParaRPr lang="en-US" sz="44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Content Placeholder 1">
            <a:extLst>
              <a:ext uri="{FF2B5EF4-FFF2-40B4-BE49-F238E27FC236}">
                <a16:creationId xmlns:a16="http://schemas.microsoft.com/office/drawing/2014/main" id="{DFB04F06-674C-4AF6-98C8-97A831614B72}"/>
              </a:ext>
            </a:extLst>
          </p:cNvPr>
          <p:cNvSpPr txBox="1">
            <a:spLocks/>
          </p:cNvSpPr>
          <p:nvPr/>
        </p:nvSpPr>
        <p:spPr>
          <a:xfrm>
            <a:off x="654760" y="2100951"/>
            <a:ext cx="6216707" cy="2923877"/>
          </a:xfrm>
          <a:prstGeom prst="rect">
            <a:avLst/>
          </a:prstGeom>
        </p:spPr>
        <p:txBody>
          <a:bodyPr vert="horz" wrap="square" lIns="91440" tIns="45720" rIns="91440" bIns="45720" rtlCol="0">
            <a:spAutoFit/>
          </a:bodyPr>
          <a:lstStyle>
            <a:lvl1pPr marL="233363" indent="-233363" algn="l" defTabSz="914400" rtl="0" eaLnBrk="1" latinLnBrk="0" hangingPunct="1">
              <a:lnSpc>
                <a:spcPct val="90000"/>
              </a:lnSpc>
              <a:spcBef>
                <a:spcPts val="600"/>
              </a:spcBef>
              <a:spcAft>
                <a:spcPts val="600"/>
              </a:spcAft>
              <a:buClr>
                <a:srgbClr val="F66F00"/>
              </a:buClr>
              <a:buFont typeface="Arial" pitchFamily="34" charset="0"/>
              <a:buChar char="•"/>
              <a:defRPr sz="2800" kern="1200">
                <a:solidFill>
                  <a:schemeClr val="tx2">
                    <a:lumMod val="75000"/>
                  </a:schemeClr>
                </a:solidFill>
                <a:latin typeface="Tahoma" pitchFamily="34" charset="0"/>
                <a:ea typeface="Tahoma" pitchFamily="34" charset="0"/>
                <a:cs typeface="Tahoma" pitchFamily="34" charset="0"/>
              </a:defRPr>
            </a:lvl1pPr>
            <a:lvl2pPr marL="693738" indent="-300038" algn="l" defTabSz="914400" rtl="0" eaLnBrk="1" latinLnBrk="0" hangingPunct="1">
              <a:lnSpc>
                <a:spcPct val="90000"/>
              </a:lnSpc>
              <a:spcBef>
                <a:spcPts val="600"/>
              </a:spcBef>
              <a:spcAft>
                <a:spcPts val="600"/>
              </a:spcAft>
              <a:buFont typeface="Arial" pitchFamily="34" charset="0"/>
              <a:buChar char="–"/>
              <a:defRPr sz="2400" kern="1200">
                <a:solidFill>
                  <a:schemeClr val="tx1">
                    <a:lumMod val="75000"/>
                    <a:lumOff val="25000"/>
                  </a:schemeClr>
                </a:solidFill>
                <a:latin typeface="Tahoma" pitchFamily="34" charset="0"/>
                <a:ea typeface="Tahoma" pitchFamily="34" charset="0"/>
                <a:cs typeface="Tahoma" pitchFamily="34" charset="0"/>
              </a:defRPr>
            </a:lvl2pPr>
            <a:lvl3pPr marL="914400" indent="-220663" algn="l" defTabSz="914400" rtl="0" eaLnBrk="1" latinLnBrk="0" hangingPunct="1">
              <a:lnSpc>
                <a:spcPct val="90000"/>
              </a:lnSpc>
              <a:spcBef>
                <a:spcPts val="600"/>
              </a:spcBef>
              <a:spcAft>
                <a:spcPts val="600"/>
              </a:spcAft>
              <a:buFont typeface="Arial" pitchFamily="34" charset="0"/>
              <a:buChar char="•"/>
              <a:defRPr sz="2000" kern="1200">
                <a:solidFill>
                  <a:schemeClr val="tx1">
                    <a:lumMod val="75000"/>
                    <a:lumOff val="25000"/>
                  </a:schemeClr>
                </a:solidFill>
                <a:latin typeface="Tahoma" pitchFamily="34" charset="0"/>
                <a:ea typeface="Tahoma" pitchFamily="34" charset="0"/>
                <a:cs typeface="Tahoma" pitchFamily="34" charset="0"/>
              </a:defRPr>
            </a:lvl3pPr>
            <a:lvl4pPr marL="1150938" indent="-236538" algn="l" defTabSz="914400" rtl="0" eaLnBrk="1" latinLnBrk="0" hangingPunct="1">
              <a:lnSpc>
                <a:spcPct val="90000"/>
              </a:lnSpc>
              <a:spcBef>
                <a:spcPts val="600"/>
              </a:spcBef>
              <a:spcAft>
                <a:spcPts val="600"/>
              </a:spcAft>
              <a:buFont typeface="Arial" pitchFamily="34" charset="0"/>
              <a:buChar char="–"/>
              <a:tabLst/>
              <a:defRPr sz="1800" kern="1200">
                <a:solidFill>
                  <a:schemeClr val="tx1">
                    <a:lumMod val="75000"/>
                    <a:lumOff val="25000"/>
                  </a:schemeClr>
                </a:solidFill>
                <a:latin typeface="Tahoma" pitchFamily="34" charset="0"/>
                <a:ea typeface="Tahoma" pitchFamily="34" charset="0"/>
                <a:cs typeface="Tahoma" pitchFamily="34" charset="0"/>
              </a:defRPr>
            </a:lvl4pPr>
            <a:lvl5pPr marL="1435100" indent="-236538" algn="l" defTabSz="914400" rtl="0" eaLnBrk="1" latinLnBrk="0" hangingPunct="1">
              <a:lnSpc>
                <a:spcPct val="90000"/>
              </a:lnSpc>
              <a:spcBef>
                <a:spcPts val="600"/>
              </a:spcBef>
              <a:spcAft>
                <a:spcPts val="600"/>
              </a:spcAft>
              <a:buFont typeface="Arial" pitchFamily="34" charset="0"/>
              <a:buChar char="»"/>
              <a:defRPr sz="1800" kern="1200">
                <a:solidFill>
                  <a:schemeClr val="tx1">
                    <a:lumMod val="75000"/>
                    <a:lumOff val="2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3357" indent="-233357" defTabSz="914377">
              <a:lnSpc>
                <a:spcPct val="100000"/>
              </a:lnSpc>
              <a:defRPr/>
            </a:pPr>
            <a:r>
              <a:rPr lang="en-US" sz="1800" dirty="0">
                <a:solidFill>
                  <a:srgbClr val="0064A8">
                    <a:lumMod val="75000"/>
                  </a:srgbClr>
                </a:solidFill>
                <a:latin typeface="Arial" panose="020B0604020202020204" pitchFamily="34" charset="0"/>
                <a:cs typeface="Arial" panose="020B0604020202020204" pitchFamily="34" charset="0"/>
              </a:rPr>
              <a:t>Chief of Hematology and Oncology, St. Luke’s University Health Network</a:t>
            </a:r>
          </a:p>
          <a:p>
            <a:pPr marL="233357" indent="-233357" defTabSz="914377">
              <a:lnSpc>
                <a:spcPct val="100000"/>
              </a:lnSpc>
              <a:defRPr/>
            </a:pPr>
            <a:r>
              <a:rPr lang="en-US" sz="1800" dirty="0">
                <a:solidFill>
                  <a:srgbClr val="0064A8">
                    <a:lumMod val="75000"/>
                  </a:srgbClr>
                </a:solidFill>
                <a:latin typeface="Arial" panose="020B0604020202020204" pitchFamily="34" charset="0"/>
                <a:cs typeface="Arial" panose="020B0604020202020204" pitchFamily="34" charset="0"/>
              </a:rPr>
              <a:t>Co-Founder, Massive Bio</a:t>
            </a:r>
          </a:p>
          <a:p>
            <a:pPr marL="233357" indent="-233357" defTabSz="914377">
              <a:lnSpc>
                <a:spcPct val="100000"/>
              </a:lnSpc>
              <a:defRPr/>
            </a:pPr>
            <a:r>
              <a:rPr lang="en-US" sz="1800" dirty="0">
                <a:solidFill>
                  <a:srgbClr val="0064A8">
                    <a:lumMod val="75000"/>
                  </a:srgbClr>
                </a:solidFill>
                <a:latin typeface="Arial" panose="020B0604020202020204" pitchFamily="34" charset="0"/>
                <a:cs typeface="Arial" panose="020B0604020202020204" pitchFamily="34" charset="0"/>
              </a:rPr>
              <a:t>Associate Professor at Lewis Katz School of Medicine at Temple University</a:t>
            </a:r>
          </a:p>
          <a:p>
            <a:pPr marL="233357" indent="-233357" defTabSz="914377">
              <a:lnSpc>
                <a:spcPct val="100000"/>
              </a:lnSpc>
              <a:defRPr/>
            </a:pPr>
            <a:r>
              <a:rPr lang="en-US" sz="1800" dirty="0">
                <a:solidFill>
                  <a:srgbClr val="0064A8">
                    <a:lumMod val="75000"/>
                  </a:srgbClr>
                </a:solidFill>
                <a:latin typeface="Arial" panose="020B0604020202020204" pitchFamily="34" charset="0"/>
                <a:cs typeface="Arial" panose="020B0604020202020204" pitchFamily="34" charset="0"/>
              </a:rPr>
              <a:t>Past President, Pennsylvania Society of Oncology and Hematology – ASCO Affiliate</a:t>
            </a:r>
          </a:p>
          <a:p>
            <a:pPr marL="233357" indent="-233357" defTabSz="914377">
              <a:lnSpc>
                <a:spcPct val="100000"/>
              </a:lnSpc>
              <a:defRPr/>
            </a:pPr>
            <a:r>
              <a:rPr lang="en-US" sz="1800" dirty="0">
                <a:solidFill>
                  <a:srgbClr val="0064A8">
                    <a:lumMod val="75000"/>
                  </a:srgbClr>
                </a:solidFill>
                <a:latin typeface="Arial" panose="020B0604020202020204" pitchFamily="34" charset="0"/>
                <a:cs typeface="Arial" panose="020B0604020202020204" pitchFamily="34" charset="0"/>
              </a:rPr>
              <a:t>Twitter / X / Bluesky: </a:t>
            </a:r>
            <a:r>
              <a:rPr lang="en-US" sz="1800">
                <a:solidFill>
                  <a:srgbClr val="0064A8">
                    <a:lumMod val="75000"/>
                  </a:srgbClr>
                </a:solidFill>
                <a:latin typeface="Arial" panose="020B0604020202020204" pitchFamily="34" charset="0"/>
                <a:cs typeface="Arial" panose="020B0604020202020204" pitchFamily="34" charset="0"/>
              </a:rPr>
              <a:t>@DrArturoAI</a:t>
            </a:r>
            <a:endParaRPr lang="en-US" sz="1800" dirty="0">
              <a:solidFill>
                <a:srgbClr val="0064A8">
                  <a:lumMod val="75000"/>
                </a:srgbClr>
              </a:solidFill>
              <a:latin typeface="Arial" panose="020B0604020202020204" pitchFamily="34" charset="0"/>
              <a:cs typeface="Arial" panose="020B0604020202020204" pitchFamily="34" charset="0"/>
            </a:endParaRPr>
          </a:p>
        </p:txBody>
      </p:sp>
      <p:sp>
        <p:nvSpPr>
          <p:cNvPr id="10" name="Round Single Corner Rectangle 7">
            <a:extLst>
              <a:ext uri="{FF2B5EF4-FFF2-40B4-BE49-F238E27FC236}">
                <a16:creationId xmlns:a16="http://schemas.microsoft.com/office/drawing/2014/main" id="{8C2E6087-2C15-400A-9BB8-DE5C506BA325}"/>
              </a:ext>
            </a:extLst>
          </p:cNvPr>
          <p:cNvSpPr/>
          <p:nvPr/>
        </p:nvSpPr>
        <p:spPr>
          <a:xfrm>
            <a:off x="579880" y="1402006"/>
            <a:ext cx="6687006" cy="456584"/>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fontAlgn="base">
              <a:lnSpc>
                <a:spcPct val="90000"/>
              </a:lnSpc>
              <a:spcBef>
                <a:spcPct val="0"/>
              </a:spcBef>
              <a:spcAft>
                <a:spcPct val="0"/>
              </a:spcAft>
              <a:defRPr/>
            </a:pPr>
            <a:endParaRPr lang="en-US" sz="4400" b="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Content Placeholder 1">
            <a:extLst>
              <a:ext uri="{FF2B5EF4-FFF2-40B4-BE49-F238E27FC236}">
                <a16:creationId xmlns:a16="http://schemas.microsoft.com/office/drawing/2014/main" id="{4E5736D7-11FB-4192-B2A0-52F45547A21E}"/>
              </a:ext>
            </a:extLst>
          </p:cNvPr>
          <p:cNvSpPr txBox="1">
            <a:spLocks/>
          </p:cNvSpPr>
          <p:nvPr/>
        </p:nvSpPr>
        <p:spPr>
          <a:xfrm>
            <a:off x="579880" y="1509674"/>
            <a:ext cx="5948822" cy="3377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solidFill>
                  <a:schemeClr val="bg1"/>
                </a:solidFill>
                <a:latin typeface="Arial" panose="020B0604020202020204" pitchFamily="34" charset="0"/>
                <a:cs typeface="Arial" panose="020B0604020202020204" pitchFamily="34" charset="0"/>
              </a:rPr>
              <a:t>Arturo Loaiza-Bonilla, MD, MSEd, FACP</a:t>
            </a:r>
          </a:p>
        </p:txBody>
      </p:sp>
      <p:pic>
        <p:nvPicPr>
          <p:cNvPr id="4" name="Picture 3">
            <a:extLst>
              <a:ext uri="{FF2B5EF4-FFF2-40B4-BE49-F238E27FC236}">
                <a16:creationId xmlns:a16="http://schemas.microsoft.com/office/drawing/2014/main" id="{5DD99667-6CD4-329E-B0FC-DDEDC325871E}"/>
              </a:ext>
            </a:extLst>
          </p:cNvPr>
          <p:cNvPicPr>
            <a:picLocks noChangeAspect="1"/>
          </p:cNvPicPr>
          <p:nvPr/>
        </p:nvPicPr>
        <p:blipFill>
          <a:blip r:embed="rId5"/>
          <a:stretch>
            <a:fillRect/>
          </a:stretch>
        </p:blipFill>
        <p:spPr>
          <a:xfrm>
            <a:off x="8563960" y="1412298"/>
            <a:ext cx="2329746" cy="532514"/>
          </a:xfrm>
          <a:prstGeom prst="rect">
            <a:avLst/>
          </a:prstGeom>
        </p:spPr>
      </p:pic>
      <p:pic>
        <p:nvPicPr>
          <p:cNvPr id="12" name="Picture 11">
            <a:extLst>
              <a:ext uri="{FF2B5EF4-FFF2-40B4-BE49-F238E27FC236}">
                <a16:creationId xmlns:a16="http://schemas.microsoft.com/office/drawing/2014/main" id="{02A6C3ED-9B6B-6572-8F15-EBEBA50A5513}"/>
              </a:ext>
            </a:extLst>
          </p:cNvPr>
          <p:cNvPicPr>
            <a:picLocks noChangeAspect="1"/>
          </p:cNvPicPr>
          <p:nvPr/>
        </p:nvPicPr>
        <p:blipFill>
          <a:blip r:embed="rId6"/>
          <a:stretch>
            <a:fillRect/>
          </a:stretch>
        </p:blipFill>
        <p:spPr>
          <a:xfrm>
            <a:off x="7453243" y="5267189"/>
            <a:ext cx="4486108" cy="610704"/>
          </a:xfrm>
          <a:prstGeom prst="rect">
            <a:avLst/>
          </a:prstGeom>
        </p:spPr>
      </p:pic>
      <p:pic>
        <p:nvPicPr>
          <p:cNvPr id="9" name="Picture 8">
            <a:extLst>
              <a:ext uri="{FF2B5EF4-FFF2-40B4-BE49-F238E27FC236}">
                <a16:creationId xmlns:a16="http://schemas.microsoft.com/office/drawing/2014/main" id="{1B52B0AA-0F47-E087-BE7F-A9665C4640D3}"/>
              </a:ext>
            </a:extLst>
          </p:cNvPr>
          <p:cNvPicPr>
            <a:picLocks noChangeAspect="1"/>
          </p:cNvPicPr>
          <p:nvPr/>
        </p:nvPicPr>
        <p:blipFill>
          <a:blip r:embed="rId7"/>
          <a:stretch>
            <a:fillRect/>
          </a:stretch>
        </p:blipFill>
        <p:spPr>
          <a:xfrm>
            <a:off x="8540585" y="1944812"/>
            <a:ext cx="2376496" cy="3325708"/>
          </a:xfrm>
          <a:prstGeom prst="rect">
            <a:avLst/>
          </a:prstGeom>
        </p:spPr>
      </p:pic>
      <p:pic>
        <p:nvPicPr>
          <p:cNvPr id="17" name="Picture 16">
            <a:extLst>
              <a:ext uri="{FF2B5EF4-FFF2-40B4-BE49-F238E27FC236}">
                <a16:creationId xmlns:a16="http://schemas.microsoft.com/office/drawing/2014/main" id="{00481C03-A8EE-A50E-7D2B-6F0A495FC002}"/>
              </a:ext>
            </a:extLst>
          </p:cNvPr>
          <p:cNvPicPr>
            <a:picLocks noChangeAspect="1"/>
          </p:cNvPicPr>
          <p:nvPr/>
        </p:nvPicPr>
        <p:blipFill>
          <a:blip r:embed="rId8"/>
          <a:stretch>
            <a:fillRect/>
          </a:stretch>
        </p:blipFill>
        <p:spPr>
          <a:xfrm>
            <a:off x="565387" y="268023"/>
            <a:ext cx="858534" cy="1044458"/>
          </a:xfrm>
          <a:prstGeom prst="rect">
            <a:avLst/>
          </a:prstGeom>
        </p:spPr>
      </p:pic>
    </p:spTree>
    <p:extLst>
      <p:ext uri="{BB962C8B-B14F-4D97-AF65-F5344CB8AC3E}">
        <p14:creationId xmlns:p14="http://schemas.microsoft.com/office/powerpoint/2010/main" val="2297677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89E8F1-E017-AACD-7C64-5FE1AE3EFC1E}"/>
              </a:ext>
            </a:extLst>
          </p:cNvPr>
          <p:cNvPicPr>
            <a:picLocks noChangeAspect="1"/>
          </p:cNvPicPr>
          <p:nvPr/>
        </p:nvPicPr>
        <p:blipFill>
          <a:blip r:embed="rId3"/>
          <a:stretch>
            <a:fillRect/>
          </a:stretch>
        </p:blipFill>
        <p:spPr>
          <a:xfrm>
            <a:off x="579667" y="479375"/>
            <a:ext cx="3300062" cy="4981227"/>
          </a:xfrm>
          <a:prstGeom prst="rect">
            <a:avLst/>
          </a:prstGeom>
        </p:spPr>
      </p:pic>
      <p:graphicFrame>
        <p:nvGraphicFramePr>
          <p:cNvPr id="16" name="Content Placeholder 2">
            <a:extLst>
              <a:ext uri="{FF2B5EF4-FFF2-40B4-BE49-F238E27FC236}">
                <a16:creationId xmlns:a16="http://schemas.microsoft.com/office/drawing/2014/main" id="{8A43915F-349D-51FD-E371-1AD504F63DFB}"/>
              </a:ext>
            </a:extLst>
          </p:cNvPr>
          <p:cNvGraphicFramePr>
            <a:graphicFrameLocks noGrp="1"/>
          </p:cNvGraphicFramePr>
          <p:nvPr>
            <p:ph idx="1"/>
          </p:nvPr>
        </p:nvGraphicFramePr>
        <p:xfrm>
          <a:off x="5819240" y="278908"/>
          <a:ext cx="5793093" cy="39733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a:extLst>
              <a:ext uri="{FF2B5EF4-FFF2-40B4-BE49-F238E27FC236}">
                <a16:creationId xmlns:a16="http://schemas.microsoft.com/office/drawing/2014/main" id="{8A41AC1E-9492-B9DA-4412-559D39682492}"/>
              </a:ext>
            </a:extLst>
          </p:cNvPr>
          <p:cNvPicPr>
            <a:picLocks noChangeAspect="1"/>
          </p:cNvPicPr>
          <p:nvPr/>
        </p:nvPicPr>
        <p:blipFill>
          <a:blip r:embed="rId9"/>
          <a:stretch>
            <a:fillRect/>
          </a:stretch>
        </p:blipFill>
        <p:spPr>
          <a:xfrm>
            <a:off x="5719767" y="4286293"/>
            <a:ext cx="5693620" cy="2348618"/>
          </a:xfrm>
          <a:prstGeom prst="rect">
            <a:avLst/>
          </a:prstGeom>
        </p:spPr>
      </p:pic>
      <p:sp>
        <p:nvSpPr>
          <p:cNvPr id="26" name="TextBox 25">
            <a:extLst>
              <a:ext uri="{FF2B5EF4-FFF2-40B4-BE49-F238E27FC236}">
                <a16:creationId xmlns:a16="http://schemas.microsoft.com/office/drawing/2014/main" id="{968F71A2-778D-EB1C-AB72-75F60888B53F}"/>
              </a:ext>
            </a:extLst>
          </p:cNvPr>
          <p:cNvSpPr txBox="1"/>
          <p:nvPr/>
        </p:nvSpPr>
        <p:spPr>
          <a:xfrm>
            <a:off x="261257" y="5605303"/>
            <a:ext cx="6096000" cy="369332"/>
          </a:xfrm>
          <a:prstGeom prst="rect">
            <a:avLst/>
          </a:prstGeom>
          <a:noFill/>
        </p:spPr>
        <p:txBody>
          <a:bodyPr wrap="square">
            <a:spAutoFit/>
          </a:bodyPr>
          <a:lstStyle/>
          <a:p>
            <a:r>
              <a:rPr lang="en-US" b="0" u="sng">
                <a:effectLst/>
                <a:hlinkClick r:id="rId10"/>
              </a:rPr>
              <a:t>https://</a:t>
            </a:r>
            <a:r>
              <a:rPr lang="en-US" b="0" u="sng" dirty="0">
                <a:effectLst/>
                <a:hlinkClick r:id="rId10"/>
              </a:rPr>
              <a:t>doi.org/10.48550/arXiv.1706.03762</a:t>
            </a:r>
            <a:endParaRPr lang="en-US" dirty="0"/>
          </a:p>
        </p:txBody>
      </p:sp>
    </p:spTree>
    <p:extLst>
      <p:ext uri="{BB962C8B-B14F-4D97-AF65-F5344CB8AC3E}">
        <p14:creationId xmlns:p14="http://schemas.microsoft.com/office/powerpoint/2010/main" val="2028097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B82D39-FDB3-E1B7-33A0-38FD70444DF1}"/>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a:solidFill>
                  <a:srgbClr val="FFFFFF"/>
                </a:solidFill>
              </a:rPr>
              <a:t>Artificial Neural Network</a:t>
            </a:r>
          </a:p>
        </p:txBody>
      </p:sp>
      <p:pic>
        <p:nvPicPr>
          <p:cNvPr id="4098" name="Picture 2" descr="What Is Deep Learning and How Will It Change Healthcare?">
            <a:extLst>
              <a:ext uri="{FF2B5EF4-FFF2-40B4-BE49-F238E27FC236}">
                <a16:creationId xmlns:a16="http://schemas.microsoft.com/office/drawing/2014/main" id="{49C0465E-6886-A585-E8C8-CCD28561659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15748" y="2397191"/>
            <a:ext cx="5131088" cy="35661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book&#10;&#10;Description automatically generated">
            <a:extLst>
              <a:ext uri="{FF2B5EF4-FFF2-40B4-BE49-F238E27FC236}">
                <a16:creationId xmlns:a16="http://schemas.microsoft.com/office/drawing/2014/main" id="{75B766C0-4C0A-2692-37FF-6B6BD021DEBE}"/>
              </a:ext>
            </a:extLst>
          </p:cNvPr>
          <p:cNvPicPr>
            <a:picLocks noChangeAspect="1"/>
          </p:cNvPicPr>
          <p:nvPr/>
        </p:nvPicPr>
        <p:blipFill>
          <a:blip r:embed="rId4"/>
          <a:stretch>
            <a:fillRect/>
          </a:stretch>
        </p:blipFill>
        <p:spPr>
          <a:xfrm>
            <a:off x="6345165" y="2382367"/>
            <a:ext cx="5131087" cy="3668726"/>
          </a:xfrm>
          <a:prstGeom prst="rect">
            <a:avLst/>
          </a:prstGeom>
        </p:spPr>
      </p:pic>
      <p:sp>
        <p:nvSpPr>
          <p:cNvPr id="2" name="Slide Number Placeholder 1">
            <a:extLst>
              <a:ext uri="{FF2B5EF4-FFF2-40B4-BE49-F238E27FC236}">
                <a16:creationId xmlns:a16="http://schemas.microsoft.com/office/drawing/2014/main" id="{3E1873AC-41A8-8691-9A29-6F1E7DC366AC}"/>
              </a:ext>
            </a:extLst>
          </p:cNvPr>
          <p:cNvSpPr>
            <a:spLocks noGrp="1"/>
          </p:cNvSpPr>
          <p:nvPr>
            <p:ph type="sldNum" sz="quarter" idx="12"/>
          </p:nvPr>
        </p:nvSpPr>
        <p:spPr>
          <a:xfrm>
            <a:off x="11704320" y="6431079"/>
            <a:ext cx="448056" cy="365125"/>
          </a:xfrm>
        </p:spPr>
        <p:txBody>
          <a:bodyPr vert="horz" lIns="91440" tIns="45720" rIns="91440" bIns="45720" rtlCol="0" anchor="ctr">
            <a:normAutofit/>
          </a:bodyPr>
          <a:lstStyle/>
          <a:p>
            <a:pPr>
              <a:spcAft>
                <a:spcPts val="599"/>
              </a:spcAft>
            </a:pPr>
            <a:fld id="{634A5F17-E965-431C-B5BD-7C350C985DCF}" type="slidenum">
              <a:rPr lang="en-US" sz="1100">
                <a:solidFill>
                  <a:schemeClr val="tx1">
                    <a:lumMod val="50000"/>
                    <a:lumOff val="50000"/>
                  </a:schemeClr>
                </a:solidFill>
              </a:rPr>
              <a:pPr>
                <a:spcAft>
                  <a:spcPts val="599"/>
                </a:spcAft>
              </a:pPr>
              <a:t>11</a:t>
            </a:fld>
            <a:endParaRPr lang="en-US" sz="1100">
              <a:solidFill>
                <a:schemeClr val="tx1">
                  <a:lumMod val="50000"/>
                  <a:lumOff val="50000"/>
                </a:schemeClr>
              </a:solidFill>
            </a:endParaRPr>
          </a:p>
        </p:txBody>
      </p:sp>
    </p:spTree>
    <p:extLst>
      <p:ext uri="{BB962C8B-B14F-4D97-AF65-F5344CB8AC3E}">
        <p14:creationId xmlns:p14="http://schemas.microsoft.com/office/powerpoint/2010/main" val="1329036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345157-53C4-A2B9-B1D8-0C53C37F3C44}"/>
              </a:ext>
            </a:extLst>
          </p:cNvPr>
          <p:cNvSpPr txBox="1">
            <a:spLocks/>
          </p:cNvSpPr>
          <p:nvPr/>
        </p:nvSpPr>
        <p:spPr>
          <a:xfrm>
            <a:off x="630936" y="4440365"/>
            <a:ext cx="4245864" cy="1722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600"/>
              <a:t>Using Optical Character Recognition + Natural Language Processing + Gen-AI to solve data structuring</a:t>
            </a:r>
          </a:p>
        </p:txBody>
      </p:sp>
      <p:pic>
        <p:nvPicPr>
          <p:cNvPr id="2" name="Picture 1">
            <a:extLst>
              <a:ext uri="{FF2B5EF4-FFF2-40B4-BE49-F238E27FC236}">
                <a16:creationId xmlns:a16="http://schemas.microsoft.com/office/drawing/2014/main" id="{DC8C17B2-138B-EFB1-C6FF-C1F57743DD9C}"/>
              </a:ext>
            </a:extLst>
          </p:cNvPr>
          <p:cNvPicPr>
            <a:picLocks noChangeAspect="1"/>
          </p:cNvPicPr>
          <p:nvPr/>
        </p:nvPicPr>
        <p:blipFill>
          <a:blip r:embed="rId3"/>
          <a:stretch>
            <a:fillRect/>
          </a:stretch>
        </p:blipFill>
        <p:spPr>
          <a:xfrm>
            <a:off x="1657517" y="320040"/>
            <a:ext cx="3082718" cy="3927031"/>
          </a:xfrm>
          <a:prstGeom prst="rect">
            <a:avLst/>
          </a:prstGeom>
        </p:spPr>
      </p:pic>
      <p:pic>
        <p:nvPicPr>
          <p:cNvPr id="3" name="Picture 2">
            <a:extLst>
              <a:ext uri="{FF2B5EF4-FFF2-40B4-BE49-F238E27FC236}">
                <a16:creationId xmlns:a16="http://schemas.microsoft.com/office/drawing/2014/main" id="{36420FEA-4518-7EB5-F8BD-A136F6DAB408}"/>
              </a:ext>
            </a:extLst>
          </p:cNvPr>
          <p:cNvPicPr>
            <a:picLocks noChangeAspect="1"/>
          </p:cNvPicPr>
          <p:nvPr/>
        </p:nvPicPr>
        <p:blipFill rotWithShape="1">
          <a:blip r:embed="rId4"/>
          <a:srcRect t="1428" r="4" b="1150"/>
          <a:stretch/>
        </p:blipFill>
        <p:spPr>
          <a:xfrm>
            <a:off x="6964555" y="320040"/>
            <a:ext cx="4051041" cy="3927031"/>
          </a:xfrm>
          <a:prstGeom prst="rect">
            <a:avLst/>
          </a:prstGeom>
        </p:spPr>
      </p:pic>
      <p:sp>
        <p:nvSpPr>
          <p:cNvPr id="5" name="TextBox 4">
            <a:extLst>
              <a:ext uri="{FF2B5EF4-FFF2-40B4-BE49-F238E27FC236}">
                <a16:creationId xmlns:a16="http://schemas.microsoft.com/office/drawing/2014/main" id="{4807D2F9-0C55-99D5-F52E-2D0843EC2438}"/>
              </a:ext>
            </a:extLst>
          </p:cNvPr>
          <p:cNvSpPr txBox="1"/>
          <p:nvPr/>
        </p:nvSpPr>
        <p:spPr>
          <a:xfrm>
            <a:off x="5333999" y="4440365"/>
            <a:ext cx="6214871" cy="1722691"/>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200"/>
              <a:t>Gen-AI can take unstructured data sets—information that has not been organized according to a preset model, making it difficult to analyze—and analyze them, </a:t>
            </a:r>
          </a:p>
          <a:p>
            <a:pPr indent="-228600">
              <a:lnSpc>
                <a:spcPct val="90000"/>
              </a:lnSpc>
              <a:spcAft>
                <a:spcPts val="600"/>
              </a:spcAft>
              <a:buFont typeface="Arial" panose="020B0604020202020204" pitchFamily="34" charset="0"/>
              <a:buChar char="•"/>
            </a:pPr>
            <a:r>
              <a:rPr lang="en-US" sz="1200"/>
              <a:t>This is a potential breakthrough for healthcare operations, which are rich in unstructured data such as clinical notes, diagnostic images, medical charts, and recordings. </a:t>
            </a:r>
          </a:p>
          <a:p>
            <a:pPr indent="-228600">
              <a:lnSpc>
                <a:spcPct val="90000"/>
              </a:lnSpc>
              <a:spcAft>
                <a:spcPts val="600"/>
              </a:spcAft>
              <a:buFont typeface="Arial" panose="020B0604020202020204" pitchFamily="34" charset="0"/>
              <a:buChar char="•"/>
            </a:pPr>
            <a:r>
              <a:rPr lang="en-US" sz="1200"/>
              <a:t>These unstructured data sets can be used independently or combined with large, structured data sets, such as insurance claims.</a:t>
            </a:r>
          </a:p>
        </p:txBody>
      </p:sp>
      <p:sp>
        <p:nvSpPr>
          <p:cNvPr id="6" name="TextBox 5">
            <a:extLst>
              <a:ext uri="{FF2B5EF4-FFF2-40B4-BE49-F238E27FC236}">
                <a16:creationId xmlns:a16="http://schemas.microsoft.com/office/drawing/2014/main" id="{6D093895-4E35-1C7B-FC83-A4DFE156ABB6}"/>
              </a:ext>
            </a:extLst>
          </p:cNvPr>
          <p:cNvSpPr txBox="1"/>
          <p:nvPr/>
        </p:nvSpPr>
        <p:spPr>
          <a:xfrm>
            <a:off x="482840" y="58469"/>
            <a:ext cx="5283200" cy="261610"/>
          </a:xfrm>
          <a:prstGeom prst="rect">
            <a:avLst/>
          </a:prstGeom>
          <a:noFill/>
        </p:spPr>
        <p:txBody>
          <a:bodyPr wrap="square">
            <a:spAutoFit/>
          </a:bodyPr>
          <a:lstStyle/>
          <a:p>
            <a:pPr algn="ctr" defTabSz="786384">
              <a:spcAft>
                <a:spcPts val="600"/>
              </a:spcAft>
            </a:pPr>
            <a:r>
              <a:rPr lang="en-US" sz="1100" b="1" kern="1200" dirty="0">
                <a:latin typeface="OTNEJMScalaSansLF"/>
                <a:ea typeface="+mn-ea"/>
                <a:cs typeface="+mn-cs"/>
              </a:rPr>
              <a:t>https://ai.nejm.org/doi/full/10.1056/AIdbp2300110</a:t>
            </a:r>
            <a:endParaRPr lang="en-US" sz="1200" b="1" dirty="0"/>
          </a:p>
        </p:txBody>
      </p:sp>
    </p:spTree>
    <p:extLst>
      <p:ext uri="{BB962C8B-B14F-4D97-AF65-F5344CB8AC3E}">
        <p14:creationId xmlns:p14="http://schemas.microsoft.com/office/powerpoint/2010/main" val="2573607703"/>
      </p:ext>
    </p:extLst>
  </p:cSld>
  <p:clrMapOvr>
    <a:masterClrMapping/>
  </p:clrMapOvr>
  <p:transition spd="med">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1777B5-F92A-17DA-9FC1-832DE04BE215}"/>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200" b="1" kern="1200">
                <a:solidFill>
                  <a:schemeClr val="tx1"/>
                </a:solidFill>
                <a:latin typeface="+mj-lt"/>
                <a:ea typeface="+mj-ea"/>
                <a:cs typeface="+mj-cs"/>
              </a:rPr>
              <a:t>Ambient AI: Medical Scribes</a:t>
            </a:r>
            <a:endParaRPr lang="en-US" sz="5200" b="1"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0179997D-703B-A02C-E307-0A6C996BC15E}"/>
              </a:ext>
            </a:extLst>
          </p:cNvPr>
          <p:cNvPicPr>
            <a:picLocks noChangeAspect="1"/>
          </p:cNvPicPr>
          <p:nvPr/>
        </p:nvPicPr>
        <p:blipFill>
          <a:blip r:embed="rId2"/>
          <a:stretch>
            <a:fillRect/>
          </a:stretch>
        </p:blipFill>
        <p:spPr>
          <a:xfrm>
            <a:off x="729745" y="2365285"/>
            <a:ext cx="4731238" cy="3938756"/>
          </a:xfrm>
          <a:prstGeom prst="rect">
            <a:avLst/>
          </a:prstGeom>
        </p:spPr>
      </p:pic>
      <p:pic>
        <p:nvPicPr>
          <p:cNvPr id="6" name="Picture 5">
            <a:extLst>
              <a:ext uri="{FF2B5EF4-FFF2-40B4-BE49-F238E27FC236}">
                <a16:creationId xmlns:a16="http://schemas.microsoft.com/office/drawing/2014/main" id="{367F699D-3FA8-E3A8-687B-C9C81891697D}"/>
              </a:ext>
            </a:extLst>
          </p:cNvPr>
          <p:cNvPicPr>
            <a:picLocks noChangeAspect="1"/>
          </p:cNvPicPr>
          <p:nvPr/>
        </p:nvPicPr>
        <p:blipFill>
          <a:blip r:embed="rId3"/>
          <a:stretch>
            <a:fillRect/>
          </a:stretch>
        </p:blipFill>
        <p:spPr>
          <a:xfrm>
            <a:off x="6200492" y="2365285"/>
            <a:ext cx="5792287" cy="3938756"/>
          </a:xfrm>
          <a:prstGeom prst="rect">
            <a:avLst/>
          </a:prstGeom>
        </p:spPr>
      </p:pic>
    </p:spTree>
    <p:extLst>
      <p:ext uri="{BB962C8B-B14F-4D97-AF65-F5344CB8AC3E}">
        <p14:creationId xmlns:p14="http://schemas.microsoft.com/office/powerpoint/2010/main" val="3747704817"/>
      </p:ext>
    </p:extLst>
  </p:cSld>
  <p:clrMapOvr>
    <a:masterClrMapping/>
  </p:clrMapOvr>
  <p:transition spd="med">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 4">
            <a:extLst>
              <a:ext uri="{FF2B5EF4-FFF2-40B4-BE49-F238E27FC236}">
                <a16:creationId xmlns:a16="http://schemas.microsoft.com/office/drawing/2014/main" id="{7C147236-34D2-55BB-70AB-79FF940D8B9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10760" y="643467"/>
            <a:ext cx="9170479"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1AAA95-79FE-66B0-DA72-10EA4890A1B0}"/>
              </a:ext>
            </a:extLst>
          </p:cNvPr>
          <p:cNvSpPr txBox="1"/>
          <p:nvPr/>
        </p:nvSpPr>
        <p:spPr>
          <a:xfrm>
            <a:off x="3563171" y="5614369"/>
            <a:ext cx="6097136" cy="600164"/>
          </a:xfrm>
          <a:prstGeom prst="rect">
            <a:avLst/>
          </a:prstGeom>
          <a:noFill/>
        </p:spPr>
        <p:txBody>
          <a:bodyPr wrap="square">
            <a:spAutoFit/>
          </a:bodyPr>
          <a:lstStyle/>
          <a:p>
            <a:r>
              <a:rPr lang="en-US" sz="1100" b="0" i="0" dirty="0">
                <a:solidFill>
                  <a:srgbClr val="222222"/>
                </a:solidFill>
                <a:effectLst/>
                <a:latin typeface="-apple-system"/>
              </a:rPr>
              <a:t>Zhang, A., Xing, L., Zou, J. </a:t>
            </a:r>
            <a:r>
              <a:rPr lang="en-US" sz="1100" b="0" i="1" dirty="0">
                <a:solidFill>
                  <a:srgbClr val="222222"/>
                </a:solidFill>
                <a:effectLst/>
                <a:latin typeface="-apple-system"/>
              </a:rPr>
              <a:t>et al.</a:t>
            </a:r>
            <a:r>
              <a:rPr lang="en-US" sz="1100" b="0" i="0" dirty="0">
                <a:solidFill>
                  <a:srgbClr val="222222"/>
                </a:solidFill>
                <a:effectLst/>
                <a:latin typeface="-apple-system"/>
              </a:rPr>
              <a:t> Shifting machine learning for healthcare from development to deployment and from models to data. </a:t>
            </a:r>
            <a:r>
              <a:rPr lang="en-US" sz="1100" b="0" i="1" dirty="0">
                <a:solidFill>
                  <a:srgbClr val="222222"/>
                </a:solidFill>
                <a:effectLst/>
                <a:latin typeface="-apple-system"/>
              </a:rPr>
              <a:t>Nat. Biomed. Eng</a:t>
            </a:r>
            <a:r>
              <a:rPr lang="en-US" sz="1100" b="0" i="0" dirty="0">
                <a:solidFill>
                  <a:srgbClr val="222222"/>
                </a:solidFill>
                <a:effectLst/>
                <a:latin typeface="-apple-system"/>
              </a:rPr>
              <a:t> </a:t>
            </a:r>
            <a:r>
              <a:rPr lang="en-US" sz="1100" b="1" i="0" dirty="0">
                <a:solidFill>
                  <a:srgbClr val="222222"/>
                </a:solidFill>
                <a:effectLst/>
                <a:latin typeface="-apple-system"/>
              </a:rPr>
              <a:t>6</a:t>
            </a:r>
            <a:r>
              <a:rPr lang="en-US" sz="1100" b="0" i="0" dirty="0">
                <a:solidFill>
                  <a:srgbClr val="222222"/>
                </a:solidFill>
                <a:effectLst/>
                <a:latin typeface="-apple-system"/>
              </a:rPr>
              <a:t>, 1330–1345 (2022). https://doi.org/10.1038/s41551-022-00898-y</a:t>
            </a:r>
            <a:endParaRPr lang="en-US" sz="1100" dirty="0"/>
          </a:p>
        </p:txBody>
      </p:sp>
    </p:spTree>
    <p:extLst>
      <p:ext uri="{BB962C8B-B14F-4D97-AF65-F5344CB8AC3E}">
        <p14:creationId xmlns:p14="http://schemas.microsoft.com/office/powerpoint/2010/main" val="3276311433"/>
      </p:ext>
    </p:extLst>
  </p:cSld>
  <p:clrMapOvr>
    <a:masterClrMapping/>
  </p:clrMapOvr>
  <p:transition spd="med">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5A83E-01F4-B97F-3E94-2B00A0C410AF}"/>
              </a:ext>
            </a:extLst>
          </p:cNvPr>
          <p:cNvPicPr>
            <a:picLocks noChangeAspect="1"/>
          </p:cNvPicPr>
          <p:nvPr/>
        </p:nvPicPr>
        <p:blipFill>
          <a:blip r:embed="rId2"/>
          <a:stretch>
            <a:fillRect/>
          </a:stretch>
        </p:blipFill>
        <p:spPr>
          <a:xfrm>
            <a:off x="0" y="94049"/>
            <a:ext cx="12192000" cy="6669901"/>
          </a:xfrm>
          <a:prstGeom prst="rect">
            <a:avLst/>
          </a:prstGeom>
        </p:spPr>
      </p:pic>
    </p:spTree>
    <p:extLst>
      <p:ext uri="{BB962C8B-B14F-4D97-AF65-F5344CB8AC3E}">
        <p14:creationId xmlns:p14="http://schemas.microsoft.com/office/powerpoint/2010/main" val="95174092"/>
      </p:ext>
    </p:extLst>
  </p:cSld>
  <p:clrMapOvr>
    <a:masterClrMapping/>
  </p:clrMapOvr>
  <p:transition spd="med">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202A5A-6D05-69B2-B44F-7F3E993DA096}"/>
              </a:ext>
            </a:extLst>
          </p:cNvPr>
          <p:cNvPicPr>
            <a:picLocks noChangeAspect="1"/>
          </p:cNvPicPr>
          <p:nvPr/>
        </p:nvPicPr>
        <p:blipFill rotWithShape="1">
          <a:blip r:embed="rId3"/>
          <a:srcRect l="33779" r="-1" b="-1"/>
          <a:stretch/>
        </p:blipFill>
        <p:spPr>
          <a:xfrm>
            <a:off x="4654297" y="10"/>
            <a:ext cx="7537707" cy="6857990"/>
          </a:xfrm>
          <a:prstGeom prst="rect">
            <a:avLst/>
          </a:prstGeom>
        </p:spPr>
      </p:pic>
      <p:pic>
        <p:nvPicPr>
          <p:cNvPr id="7" name="Picture 6">
            <a:extLst>
              <a:ext uri="{FF2B5EF4-FFF2-40B4-BE49-F238E27FC236}">
                <a16:creationId xmlns:a16="http://schemas.microsoft.com/office/drawing/2014/main" id="{5906D4D9-70C3-A3CE-F320-7BD08D285091}"/>
              </a:ext>
            </a:extLst>
          </p:cNvPr>
          <p:cNvPicPr>
            <a:picLocks noChangeAspect="1"/>
          </p:cNvPicPr>
          <p:nvPr/>
        </p:nvPicPr>
        <p:blipFill rotWithShape="1">
          <a:blip r:embed="rId4"/>
          <a:srcRect t="5126" r="1" b="2316"/>
          <a:stretch/>
        </p:blipFill>
        <p:spPr>
          <a:xfrm>
            <a:off x="962403" y="979071"/>
            <a:ext cx="6409944" cy="4583188"/>
          </a:xfrm>
          <a:prstGeom prst="rect">
            <a:avLst/>
          </a:prstGeom>
        </p:spPr>
      </p:pic>
      <p:sp>
        <p:nvSpPr>
          <p:cNvPr id="3" name="TextBox 2">
            <a:extLst>
              <a:ext uri="{FF2B5EF4-FFF2-40B4-BE49-F238E27FC236}">
                <a16:creationId xmlns:a16="http://schemas.microsoft.com/office/drawing/2014/main" id="{5C9F32D0-1639-D774-6B06-17CE602E0DF0}"/>
              </a:ext>
            </a:extLst>
          </p:cNvPr>
          <p:cNvSpPr txBox="1"/>
          <p:nvPr/>
        </p:nvSpPr>
        <p:spPr>
          <a:xfrm>
            <a:off x="-1136" y="6117826"/>
            <a:ext cx="6097136" cy="461665"/>
          </a:xfrm>
          <a:prstGeom prst="rect">
            <a:avLst/>
          </a:prstGeom>
          <a:noFill/>
        </p:spPr>
        <p:txBody>
          <a:bodyPr wrap="square">
            <a:spAutoFit/>
          </a:bodyPr>
          <a:lstStyle/>
          <a:p>
            <a:r>
              <a:rPr lang="en-US" sz="1200" dirty="0"/>
              <a:t>Fundamentals of Machine Learning for Healthcare - SOM-XCHE0010 Stanford School of Medicine, Stanford Center for Health Education. Study guide (1):27-28</a:t>
            </a:r>
          </a:p>
        </p:txBody>
      </p:sp>
    </p:spTree>
    <p:extLst>
      <p:ext uri="{BB962C8B-B14F-4D97-AF65-F5344CB8AC3E}">
        <p14:creationId xmlns:p14="http://schemas.microsoft.com/office/powerpoint/2010/main" val="1756176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51C25E-BD0F-D50F-E779-686FC24002E5}"/>
              </a:ext>
            </a:extLst>
          </p:cNvPr>
          <p:cNvSpPr txBox="1"/>
          <p:nvPr/>
        </p:nvSpPr>
        <p:spPr>
          <a:xfrm>
            <a:off x="699714" y="353160"/>
            <a:ext cx="7091300" cy="8985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dirty="0">
                <a:solidFill>
                  <a:srgbClr val="FFFFFF"/>
                </a:solidFill>
                <a:latin typeface="+mj-lt"/>
                <a:ea typeface="+mj-ea"/>
                <a:cs typeface="+mj-cs"/>
              </a:rPr>
              <a:t>Possibilities: Using Cancer Screening and AI Models for AEs</a:t>
            </a:r>
          </a:p>
        </p:txBody>
      </p:sp>
      <p:pic>
        <p:nvPicPr>
          <p:cNvPr id="5" name="Picture 4" descr="Graphical user interface, text, application, email&#10;&#10;Description automatically generated">
            <a:extLst>
              <a:ext uri="{FF2B5EF4-FFF2-40B4-BE49-F238E27FC236}">
                <a16:creationId xmlns:a16="http://schemas.microsoft.com/office/drawing/2014/main" id="{671942CA-0654-D6C3-9ED8-7301FA15A518}"/>
              </a:ext>
            </a:extLst>
          </p:cNvPr>
          <p:cNvPicPr>
            <a:picLocks noChangeAspect="1"/>
          </p:cNvPicPr>
          <p:nvPr/>
        </p:nvPicPr>
        <p:blipFill>
          <a:blip r:embed="rId3"/>
          <a:stretch>
            <a:fillRect/>
          </a:stretch>
        </p:blipFill>
        <p:spPr>
          <a:xfrm>
            <a:off x="715748" y="2621677"/>
            <a:ext cx="5131088" cy="3117135"/>
          </a:xfrm>
          <a:prstGeom prst="rect">
            <a:avLst/>
          </a:prstGeom>
        </p:spPr>
      </p:pic>
      <p:pic>
        <p:nvPicPr>
          <p:cNvPr id="7170" name="Picture 2" descr="Image">
            <a:extLst>
              <a:ext uri="{FF2B5EF4-FFF2-40B4-BE49-F238E27FC236}">
                <a16:creationId xmlns:a16="http://schemas.microsoft.com/office/drawing/2014/main" id="{CD0D888A-0A60-AF20-CDC6-56E7E2200DE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45165" y="2217815"/>
            <a:ext cx="4175280" cy="399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794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4E004D-E1DE-4DB6-F6F5-D9A40C619041}"/>
              </a:ext>
            </a:extLst>
          </p:cNvPr>
          <p:cNvPicPr>
            <a:picLocks noChangeAspect="1"/>
          </p:cNvPicPr>
          <p:nvPr/>
        </p:nvPicPr>
        <p:blipFill>
          <a:blip r:embed="rId2"/>
          <a:stretch>
            <a:fillRect/>
          </a:stretch>
        </p:blipFill>
        <p:spPr>
          <a:xfrm>
            <a:off x="0" y="216304"/>
            <a:ext cx="12192000" cy="6425392"/>
          </a:xfrm>
          <a:prstGeom prst="rect">
            <a:avLst/>
          </a:prstGeom>
        </p:spPr>
      </p:pic>
    </p:spTree>
    <p:extLst>
      <p:ext uri="{BB962C8B-B14F-4D97-AF65-F5344CB8AC3E}">
        <p14:creationId xmlns:p14="http://schemas.microsoft.com/office/powerpoint/2010/main" val="3793874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36E0625-8270-8E9A-195C-CE02381B3D98}"/>
              </a:ext>
            </a:extLst>
          </p:cNvPr>
          <p:cNvPicPr>
            <a:picLocks noGrp="1" noChangeAspect="1"/>
          </p:cNvPicPr>
          <p:nvPr>
            <p:ph idx="1"/>
          </p:nvPr>
        </p:nvPicPr>
        <p:blipFill>
          <a:blip r:embed="rId3"/>
          <a:stretch>
            <a:fillRect/>
          </a:stretch>
        </p:blipFill>
        <p:spPr>
          <a:xfrm>
            <a:off x="643467" y="879941"/>
            <a:ext cx="10905066" cy="5098118"/>
          </a:xfrm>
          <a:prstGeom prst="rect">
            <a:avLst/>
          </a:prstGeom>
        </p:spPr>
      </p:pic>
      <p:sp>
        <p:nvSpPr>
          <p:cNvPr id="7" name="TextBox 6">
            <a:extLst>
              <a:ext uri="{FF2B5EF4-FFF2-40B4-BE49-F238E27FC236}">
                <a16:creationId xmlns:a16="http://schemas.microsoft.com/office/drawing/2014/main" id="{054A01D0-0C07-1F1A-2FAF-3287B2D7B01F}"/>
              </a:ext>
            </a:extLst>
          </p:cNvPr>
          <p:cNvSpPr txBox="1"/>
          <p:nvPr/>
        </p:nvSpPr>
        <p:spPr>
          <a:xfrm>
            <a:off x="2772340" y="245064"/>
            <a:ext cx="6097656" cy="369332"/>
          </a:xfrm>
          <a:prstGeom prst="rect">
            <a:avLst/>
          </a:prstGeom>
          <a:noFill/>
        </p:spPr>
        <p:txBody>
          <a:bodyPr wrap="square">
            <a:spAutoFit/>
          </a:bodyPr>
          <a:lstStyle/>
          <a:p>
            <a:pPr algn="ctr"/>
            <a:r>
              <a:rPr lang="en-US" b="1" dirty="0">
                <a:solidFill>
                  <a:schemeClr val="bg1"/>
                </a:solidFill>
                <a:latin typeface="Segoe UI" panose="020B0502040204020203" pitchFamily="34" charset="0"/>
                <a:ea typeface="Times New Roman" panose="02020603050405020304" pitchFamily="18" charset="0"/>
                <a:cs typeface="Times New Roman" panose="02020603050405020304" pitchFamily="18" charset="0"/>
              </a:rPr>
              <a:t>Sustained inattentional blindness </a:t>
            </a:r>
            <a:endParaRPr lang="en-US" sz="5000" b="1" dirty="0">
              <a:solidFill>
                <a:schemeClr val="bg1"/>
              </a:solidFill>
            </a:endParaRPr>
          </a:p>
        </p:txBody>
      </p:sp>
    </p:spTree>
    <p:extLst>
      <p:ext uri="{BB962C8B-B14F-4D97-AF65-F5344CB8AC3E}">
        <p14:creationId xmlns:p14="http://schemas.microsoft.com/office/powerpoint/2010/main" val="2622551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Rectangle 513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6" name="Rectangle 513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3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8473CBC-A426-5654-138E-CF3A2EE3A616}"/>
              </a:ext>
            </a:extLst>
          </p:cNvPr>
          <p:cNvSpPr txBox="1"/>
          <p:nvPr/>
        </p:nvSpPr>
        <p:spPr>
          <a:xfrm>
            <a:off x="3046789" y="1640270"/>
            <a:ext cx="6097656" cy="646331"/>
          </a:xfrm>
          <a:prstGeom prst="rect">
            <a:avLst/>
          </a:prstGeom>
          <a:noFill/>
        </p:spPr>
        <p:txBody>
          <a:bodyPr wrap="square">
            <a:spAutoFit/>
          </a:bodyPr>
          <a:lstStyle/>
          <a:p>
            <a:pPr algn="ctr"/>
            <a:r>
              <a:rPr lang="en-US" sz="1800" b="1" dirty="0">
                <a:effectLst/>
                <a:latin typeface="Segoe UI" panose="020B0502040204020203" pitchFamily="34" charset="0"/>
                <a:ea typeface="Times New Roman" panose="02020603050405020304" pitchFamily="18" charset="0"/>
              </a:rPr>
              <a:t>The term artificial intelligence (AI) emerged in 1956, and since then, AI has progressed tremendously</a:t>
            </a:r>
            <a:endParaRPr lang="en-US" b="1" dirty="0"/>
          </a:p>
        </p:txBody>
      </p:sp>
      <p:sp>
        <p:nvSpPr>
          <p:cNvPr id="2" name="Content Placeholder 1">
            <a:extLst>
              <a:ext uri="{FF2B5EF4-FFF2-40B4-BE49-F238E27FC236}">
                <a16:creationId xmlns:a16="http://schemas.microsoft.com/office/drawing/2014/main" id="{F8560425-4070-7D18-D92D-2A5E4BB16A2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8A58B69-45EC-30EE-ADC5-7A8E0E3222CF}"/>
              </a:ext>
            </a:extLst>
          </p:cNvPr>
          <p:cNvPicPr>
            <a:picLocks noChangeAspect="1"/>
          </p:cNvPicPr>
          <p:nvPr/>
        </p:nvPicPr>
        <p:blipFill>
          <a:blip r:embed="rId3"/>
          <a:stretch>
            <a:fillRect/>
          </a:stretch>
        </p:blipFill>
        <p:spPr>
          <a:xfrm>
            <a:off x="0" y="26581"/>
            <a:ext cx="12192000" cy="6804837"/>
          </a:xfrm>
          <a:prstGeom prst="rect">
            <a:avLst/>
          </a:prstGeom>
        </p:spPr>
      </p:pic>
    </p:spTree>
    <p:extLst>
      <p:ext uri="{BB962C8B-B14F-4D97-AF65-F5344CB8AC3E}">
        <p14:creationId xmlns:p14="http://schemas.microsoft.com/office/powerpoint/2010/main" val="3665949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D115-52B7-3AC3-AC73-012FAB3B72BB}"/>
              </a:ext>
            </a:extLst>
          </p:cNvPr>
          <p:cNvSpPr>
            <a:spLocks noGrp="1"/>
          </p:cNvSpPr>
          <p:nvPr>
            <p:ph type="title"/>
          </p:nvPr>
        </p:nvSpPr>
        <p:spPr>
          <a:xfrm>
            <a:off x="1191966" y="549266"/>
            <a:ext cx="9792707" cy="685019"/>
          </a:xfrm>
        </p:spPr>
        <p:txBody>
          <a:bodyPr anchor="b">
            <a:normAutofit fontScale="90000"/>
          </a:bodyPr>
          <a:lstStyle/>
          <a:p>
            <a:pPr algn="ctr"/>
            <a:r>
              <a:rPr lang="en-US" sz="4800" dirty="0"/>
              <a:t>Convolutional Neural Networks (CNN)</a:t>
            </a:r>
          </a:p>
        </p:txBody>
      </p:sp>
      <p:sp>
        <p:nvSpPr>
          <p:cNvPr id="3" name="Slide Number Placeholder 2">
            <a:extLst>
              <a:ext uri="{FF2B5EF4-FFF2-40B4-BE49-F238E27FC236}">
                <a16:creationId xmlns:a16="http://schemas.microsoft.com/office/drawing/2014/main" id="{DD0923F9-9236-3970-5597-8F934D9232C3}"/>
              </a:ext>
            </a:extLst>
          </p:cNvPr>
          <p:cNvSpPr>
            <a:spLocks/>
          </p:cNvSpPr>
          <p:nvPr/>
        </p:nvSpPr>
        <p:spPr>
          <a:xfrm>
            <a:off x="7914360" y="6329834"/>
            <a:ext cx="2226236" cy="296316"/>
          </a:xfrm>
          <a:prstGeom prst="rect">
            <a:avLst/>
          </a:prstGeom>
        </p:spPr>
        <p:txBody>
          <a:bodyPr/>
          <a:lstStyle/>
          <a:p>
            <a:pPr defTabSz="740664">
              <a:spcAft>
                <a:spcPts val="600"/>
              </a:spcAft>
            </a:pPr>
            <a:fld id="{634A5F17-E965-431C-B5BD-7C350C985DCF}" type="slidenum">
              <a:rPr lang="en-US" sz="1458"/>
              <a:pPr defTabSz="740664">
                <a:spcAft>
                  <a:spcPts val="600"/>
                </a:spcAft>
              </a:pPr>
              <a:t>20</a:t>
            </a:fld>
            <a:endParaRPr lang="en-US" sz="5000"/>
          </a:p>
        </p:txBody>
      </p:sp>
      <p:pic>
        <p:nvPicPr>
          <p:cNvPr id="6146" name="Picture 2" descr="Electronics | Free Full-Text | CXAI: Explaining Convolutional Neural  Networks for Medical Imaging Diagnostic">
            <a:extLst>
              <a:ext uri="{FF2B5EF4-FFF2-40B4-BE49-F238E27FC236}">
                <a16:creationId xmlns:a16="http://schemas.microsoft.com/office/drawing/2014/main" id="{A5876BD3-EAD0-923F-EECE-47115B6855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4642" y="2422510"/>
            <a:ext cx="7778273" cy="3457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4B94A03-B753-C4F9-A757-01294D82CAF9}"/>
              </a:ext>
            </a:extLst>
          </p:cNvPr>
          <p:cNvSpPr/>
          <p:nvPr/>
        </p:nvSpPr>
        <p:spPr>
          <a:xfrm>
            <a:off x="9299436" y="3686998"/>
            <a:ext cx="657830" cy="577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8" dirty="0">
              <a:solidFill>
                <a:schemeClr val="tx1"/>
              </a:solidFill>
            </a:endParaRPr>
          </a:p>
        </p:txBody>
      </p:sp>
      <p:sp>
        <p:nvSpPr>
          <p:cNvPr id="6" name="TextBox 5">
            <a:extLst>
              <a:ext uri="{FF2B5EF4-FFF2-40B4-BE49-F238E27FC236}">
                <a16:creationId xmlns:a16="http://schemas.microsoft.com/office/drawing/2014/main" id="{EB1F76AE-BDD1-5890-9AAA-574ABFB7DCC1}"/>
              </a:ext>
            </a:extLst>
          </p:cNvPr>
          <p:cNvSpPr txBox="1"/>
          <p:nvPr/>
        </p:nvSpPr>
        <p:spPr>
          <a:xfrm>
            <a:off x="9299438" y="3788688"/>
            <a:ext cx="945465" cy="280718"/>
          </a:xfrm>
          <a:prstGeom prst="rect">
            <a:avLst/>
          </a:prstGeom>
          <a:noFill/>
        </p:spPr>
        <p:txBody>
          <a:bodyPr wrap="square" rtlCol="0">
            <a:spAutoFit/>
          </a:bodyPr>
          <a:lstStyle/>
          <a:p>
            <a:pPr defTabSz="621583">
              <a:spcAft>
                <a:spcPts val="485"/>
              </a:spcAft>
            </a:pPr>
            <a:r>
              <a:rPr lang="en-US" sz="1224" b="1"/>
              <a:t>Malignant</a:t>
            </a:r>
            <a:endParaRPr lang="en-US" sz="1798" b="1"/>
          </a:p>
        </p:txBody>
      </p:sp>
      <p:sp>
        <p:nvSpPr>
          <p:cNvPr id="7" name="TextBox 6">
            <a:extLst>
              <a:ext uri="{FF2B5EF4-FFF2-40B4-BE49-F238E27FC236}">
                <a16:creationId xmlns:a16="http://schemas.microsoft.com/office/drawing/2014/main" id="{61142630-2034-224C-D2E7-C5406494A322}"/>
              </a:ext>
            </a:extLst>
          </p:cNvPr>
          <p:cNvSpPr txBox="1"/>
          <p:nvPr/>
        </p:nvSpPr>
        <p:spPr>
          <a:xfrm>
            <a:off x="9299436" y="3560520"/>
            <a:ext cx="1270384" cy="280718"/>
          </a:xfrm>
          <a:prstGeom prst="rect">
            <a:avLst/>
          </a:prstGeom>
          <a:noFill/>
        </p:spPr>
        <p:txBody>
          <a:bodyPr wrap="square" rtlCol="0">
            <a:spAutoFit/>
          </a:bodyPr>
          <a:lstStyle/>
          <a:p>
            <a:pPr defTabSz="621583">
              <a:spcAft>
                <a:spcPts val="485"/>
              </a:spcAft>
            </a:pPr>
            <a:r>
              <a:rPr lang="en-US" sz="1224"/>
              <a:t>Granuloma</a:t>
            </a:r>
            <a:endParaRPr lang="en-US" sz="1798"/>
          </a:p>
        </p:txBody>
      </p:sp>
      <p:sp>
        <p:nvSpPr>
          <p:cNvPr id="8" name="TextBox 7">
            <a:extLst>
              <a:ext uri="{FF2B5EF4-FFF2-40B4-BE49-F238E27FC236}">
                <a16:creationId xmlns:a16="http://schemas.microsoft.com/office/drawing/2014/main" id="{4B5789FF-203F-B5EA-54AB-041A55248CAA}"/>
              </a:ext>
            </a:extLst>
          </p:cNvPr>
          <p:cNvSpPr txBox="1"/>
          <p:nvPr/>
        </p:nvSpPr>
        <p:spPr>
          <a:xfrm>
            <a:off x="9299436" y="4045805"/>
            <a:ext cx="1270384" cy="280718"/>
          </a:xfrm>
          <a:prstGeom prst="rect">
            <a:avLst/>
          </a:prstGeom>
          <a:noFill/>
        </p:spPr>
        <p:txBody>
          <a:bodyPr wrap="square" rtlCol="0">
            <a:spAutoFit/>
          </a:bodyPr>
          <a:lstStyle/>
          <a:p>
            <a:pPr defTabSz="621583">
              <a:spcAft>
                <a:spcPts val="485"/>
              </a:spcAft>
            </a:pPr>
            <a:r>
              <a:rPr lang="en-US" sz="1224"/>
              <a:t>Normal</a:t>
            </a:r>
            <a:endParaRPr lang="en-US" sz="1798"/>
          </a:p>
        </p:txBody>
      </p:sp>
      <p:sp>
        <p:nvSpPr>
          <p:cNvPr id="9" name="Rectangle 8">
            <a:extLst>
              <a:ext uri="{FF2B5EF4-FFF2-40B4-BE49-F238E27FC236}">
                <a16:creationId xmlns:a16="http://schemas.microsoft.com/office/drawing/2014/main" id="{38F1AE0C-3D24-72A3-6BFC-E9DA2BB7426B}"/>
              </a:ext>
            </a:extLst>
          </p:cNvPr>
          <p:cNvSpPr/>
          <p:nvPr/>
        </p:nvSpPr>
        <p:spPr>
          <a:xfrm>
            <a:off x="2024641" y="3302425"/>
            <a:ext cx="1025363" cy="1193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8" dirty="0">
              <a:solidFill>
                <a:schemeClr val="tx1"/>
              </a:solidFill>
            </a:endParaRPr>
          </a:p>
        </p:txBody>
      </p:sp>
      <p:pic>
        <p:nvPicPr>
          <p:cNvPr id="6148" name="Picture 4" descr="A new Multi-scale Dilated deep ResNet model for Classification of Lung  Nodules in CT images">
            <a:extLst>
              <a:ext uri="{FF2B5EF4-FFF2-40B4-BE49-F238E27FC236}">
                <a16:creationId xmlns:a16="http://schemas.microsoft.com/office/drawing/2014/main" id="{C8772545-B9F2-62E1-6A53-DF870BB8720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738" t="10370" r="47738" b="59154"/>
          <a:stretch/>
        </p:blipFill>
        <p:spPr bwMode="auto">
          <a:xfrm>
            <a:off x="1881435" y="3613074"/>
            <a:ext cx="1188008" cy="8304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73B7484-F9E8-3E0F-D903-33138DC3A268}"/>
              </a:ext>
            </a:extLst>
          </p:cNvPr>
          <p:cNvSpPr/>
          <p:nvPr/>
        </p:nvSpPr>
        <p:spPr>
          <a:xfrm>
            <a:off x="2156356" y="3904378"/>
            <a:ext cx="298289" cy="273192"/>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8" dirty="0">
              <a:solidFill>
                <a:schemeClr val="tx1"/>
              </a:solidFill>
            </a:endParaRPr>
          </a:p>
        </p:txBody>
      </p:sp>
      <p:sp>
        <p:nvSpPr>
          <p:cNvPr id="5" name="Rectangle 4">
            <a:extLst>
              <a:ext uri="{FF2B5EF4-FFF2-40B4-BE49-F238E27FC236}">
                <a16:creationId xmlns:a16="http://schemas.microsoft.com/office/drawing/2014/main" id="{8DC95ACD-580F-175A-3DA3-74A3C460F2DF}"/>
              </a:ext>
            </a:extLst>
          </p:cNvPr>
          <p:cNvSpPr/>
          <p:nvPr/>
        </p:nvSpPr>
        <p:spPr>
          <a:xfrm>
            <a:off x="1620373" y="3317252"/>
            <a:ext cx="4886716" cy="154396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8" dirty="0">
              <a:solidFill>
                <a:schemeClr val="tx1"/>
              </a:solidFill>
            </a:endParaRPr>
          </a:p>
        </p:txBody>
      </p:sp>
      <p:sp>
        <p:nvSpPr>
          <p:cNvPr id="11" name="Rectangle 10">
            <a:extLst>
              <a:ext uri="{FF2B5EF4-FFF2-40B4-BE49-F238E27FC236}">
                <a16:creationId xmlns:a16="http://schemas.microsoft.com/office/drawing/2014/main" id="{C1FBD957-AB24-36AC-F34C-FBAB94892CA6}"/>
              </a:ext>
            </a:extLst>
          </p:cNvPr>
          <p:cNvSpPr/>
          <p:nvPr/>
        </p:nvSpPr>
        <p:spPr>
          <a:xfrm>
            <a:off x="6944543" y="2883253"/>
            <a:ext cx="1668608" cy="245071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8" dirty="0">
              <a:solidFill>
                <a:schemeClr val="tx1"/>
              </a:solidFill>
            </a:endParaRPr>
          </a:p>
        </p:txBody>
      </p:sp>
      <p:sp>
        <p:nvSpPr>
          <p:cNvPr id="12" name="Rectangle 11">
            <a:extLst>
              <a:ext uri="{FF2B5EF4-FFF2-40B4-BE49-F238E27FC236}">
                <a16:creationId xmlns:a16="http://schemas.microsoft.com/office/drawing/2014/main" id="{7333A1C2-B3B6-1813-44D1-B5794DF1619C}"/>
              </a:ext>
            </a:extLst>
          </p:cNvPr>
          <p:cNvSpPr/>
          <p:nvPr/>
        </p:nvSpPr>
        <p:spPr>
          <a:xfrm>
            <a:off x="8613153" y="3507247"/>
            <a:ext cx="1849503" cy="86214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8" dirty="0">
              <a:solidFill>
                <a:schemeClr val="tx1"/>
              </a:solidFill>
            </a:endParaRPr>
          </a:p>
        </p:txBody>
      </p:sp>
      <p:sp>
        <p:nvSpPr>
          <p:cNvPr id="13" name="TextBox 12">
            <a:extLst>
              <a:ext uri="{FF2B5EF4-FFF2-40B4-BE49-F238E27FC236}">
                <a16:creationId xmlns:a16="http://schemas.microsoft.com/office/drawing/2014/main" id="{D4A60FEC-8832-D426-1CA9-08711EE254E6}"/>
              </a:ext>
            </a:extLst>
          </p:cNvPr>
          <p:cNvSpPr txBox="1"/>
          <p:nvPr/>
        </p:nvSpPr>
        <p:spPr>
          <a:xfrm>
            <a:off x="1525720" y="6030254"/>
            <a:ext cx="3048568" cy="200055"/>
          </a:xfrm>
          <a:prstGeom prst="rect">
            <a:avLst/>
          </a:prstGeom>
          <a:noFill/>
        </p:spPr>
        <p:txBody>
          <a:bodyPr wrap="square">
            <a:spAutoFit/>
          </a:bodyPr>
          <a:lstStyle/>
          <a:p>
            <a:r>
              <a:rPr lang="en-US" sz="700" dirty="0">
                <a:solidFill>
                  <a:srgbClr val="6B6B6B"/>
                </a:solidFill>
                <a:latin typeface="sohne"/>
              </a:rPr>
              <a:t>Image Source: Internet and Adapted by Dr. Nikhil Thaker</a:t>
            </a:r>
            <a:endParaRPr lang="en-US" sz="700" dirty="0"/>
          </a:p>
        </p:txBody>
      </p:sp>
      <p:sp>
        <p:nvSpPr>
          <p:cNvPr id="15" name="TextBox 14">
            <a:extLst>
              <a:ext uri="{FF2B5EF4-FFF2-40B4-BE49-F238E27FC236}">
                <a16:creationId xmlns:a16="http://schemas.microsoft.com/office/drawing/2014/main" id="{73E22B16-F77F-C67B-E24A-2D4EF89F8D09}"/>
              </a:ext>
            </a:extLst>
          </p:cNvPr>
          <p:cNvSpPr txBox="1"/>
          <p:nvPr/>
        </p:nvSpPr>
        <p:spPr>
          <a:xfrm>
            <a:off x="668741" y="1349774"/>
            <a:ext cx="11226168" cy="830997"/>
          </a:xfrm>
          <a:prstGeom prst="rect">
            <a:avLst/>
          </a:prstGeom>
          <a:noFill/>
        </p:spPr>
        <p:txBody>
          <a:bodyPr wrap="square">
            <a:spAutoFit/>
          </a:bodyPr>
          <a:lstStyle/>
          <a:p>
            <a:pPr algn="ctr"/>
            <a:r>
              <a:rPr lang="en-US" sz="1600" dirty="0">
                <a:latin typeface="Segoe UI" panose="020B0502040204020203" pitchFamily="34" charset="0"/>
                <a:ea typeface="Times New Roman" panose="02020603050405020304" pitchFamily="18" charset="0"/>
              </a:rPr>
              <a:t>Algorithms based on artificial intelligence (AI) represent a promising avenue to simultaneously improve the accuracy of diagnostic images, as well as to help radiologists become more, giving them more time to focus on patient care.</a:t>
            </a:r>
          </a:p>
          <a:p>
            <a:pPr algn="ctr"/>
            <a:r>
              <a:rPr lang="en-US" sz="1600" dirty="0">
                <a:latin typeface="Segoe UI" panose="020B0502040204020203" pitchFamily="34" charset="0"/>
                <a:ea typeface="Times New Roman" panose="02020603050405020304" pitchFamily="18" charset="0"/>
              </a:rPr>
              <a:t>Academic Radiology: average radiologist must interpret an image every 3-4 seconds to maintain the daily workflow</a:t>
            </a:r>
          </a:p>
        </p:txBody>
      </p:sp>
    </p:spTree>
    <p:extLst>
      <p:ext uri="{BB962C8B-B14F-4D97-AF65-F5344CB8AC3E}">
        <p14:creationId xmlns:p14="http://schemas.microsoft.com/office/powerpoint/2010/main" val="110533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xit" presetSubtype="0" fill="hold" grpId="1"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animBg="1"/>
      <p:bldP spid="11" grpId="1"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86B2AC35-8BD8-CAFB-9D13-709B63E54A2D}"/>
              </a:ext>
            </a:extLst>
          </p:cNvPr>
          <p:cNvPicPr>
            <a:picLocks noChangeAspect="1"/>
          </p:cNvPicPr>
          <p:nvPr/>
        </p:nvPicPr>
        <p:blipFill>
          <a:blip r:embed="rId3"/>
          <a:stretch>
            <a:fillRect/>
          </a:stretch>
        </p:blipFill>
        <p:spPr>
          <a:xfrm>
            <a:off x="6536213" y="579001"/>
            <a:ext cx="4411307" cy="1896863"/>
          </a:xfrm>
          <a:prstGeom prst="rect">
            <a:avLst/>
          </a:prstGeom>
        </p:spPr>
      </p:pic>
      <p:pic>
        <p:nvPicPr>
          <p:cNvPr id="9" name="Picture 8">
            <a:extLst>
              <a:ext uri="{FF2B5EF4-FFF2-40B4-BE49-F238E27FC236}">
                <a16:creationId xmlns:a16="http://schemas.microsoft.com/office/drawing/2014/main" id="{DACBED87-B010-ADAD-D65B-55863CEFF04A}"/>
              </a:ext>
            </a:extLst>
          </p:cNvPr>
          <p:cNvPicPr>
            <a:picLocks noChangeAspect="1"/>
          </p:cNvPicPr>
          <p:nvPr/>
        </p:nvPicPr>
        <p:blipFill>
          <a:blip r:embed="rId4"/>
          <a:stretch>
            <a:fillRect/>
          </a:stretch>
        </p:blipFill>
        <p:spPr>
          <a:xfrm>
            <a:off x="6537543" y="2502973"/>
            <a:ext cx="4999274" cy="1887226"/>
          </a:xfrm>
          <a:prstGeom prst="rect">
            <a:avLst/>
          </a:prstGeom>
        </p:spPr>
      </p:pic>
      <p:pic>
        <p:nvPicPr>
          <p:cNvPr id="5" name="Picture 4" descr="Diagram&#10;&#10;Description automatically generated">
            <a:extLst>
              <a:ext uri="{FF2B5EF4-FFF2-40B4-BE49-F238E27FC236}">
                <a16:creationId xmlns:a16="http://schemas.microsoft.com/office/drawing/2014/main" id="{2F83027B-EF34-03B9-1191-364760A4AE16}"/>
              </a:ext>
            </a:extLst>
          </p:cNvPr>
          <p:cNvPicPr>
            <a:picLocks noChangeAspect="1"/>
          </p:cNvPicPr>
          <p:nvPr/>
        </p:nvPicPr>
        <p:blipFill>
          <a:blip r:embed="rId5"/>
          <a:stretch>
            <a:fillRect/>
          </a:stretch>
        </p:blipFill>
        <p:spPr>
          <a:xfrm>
            <a:off x="6537543" y="4440878"/>
            <a:ext cx="4999274" cy="1849731"/>
          </a:xfrm>
          <a:prstGeom prst="rect">
            <a:avLst/>
          </a:prstGeom>
        </p:spPr>
      </p:pic>
      <p:sp>
        <p:nvSpPr>
          <p:cNvPr id="2" name="Title 1">
            <a:extLst>
              <a:ext uri="{FF2B5EF4-FFF2-40B4-BE49-F238E27FC236}">
                <a16:creationId xmlns:a16="http://schemas.microsoft.com/office/drawing/2014/main" id="{EED2A0BD-4C1E-8591-9CC5-211A7A961968}"/>
              </a:ext>
            </a:extLst>
          </p:cNvPr>
          <p:cNvSpPr>
            <a:spLocks noGrp="1"/>
          </p:cNvSpPr>
          <p:nvPr>
            <p:ph type="title"/>
          </p:nvPr>
        </p:nvSpPr>
        <p:spPr>
          <a:xfrm>
            <a:off x="786385" y="841250"/>
            <a:ext cx="4827936" cy="2587751"/>
          </a:xfrm>
        </p:spPr>
        <p:txBody>
          <a:bodyPr anchor="b">
            <a:normAutofit/>
          </a:bodyPr>
          <a:lstStyle/>
          <a:p>
            <a:r>
              <a:rPr lang="en-US" b="1" dirty="0">
                <a:effectLst/>
                <a:latin typeface="Times New Roman" panose="02020603050405020304" pitchFamily="18" charset="0"/>
                <a:ea typeface="Calibri" panose="020F0502020204030204" pitchFamily="34" charset="0"/>
                <a:cs typeface="Times New Roman" panose="02020603050405020304" pitchFamily="18" charset="0"/>
              </a:rPr>
              <a:t>S4ND: Single-Shot Single-Scale Lung Nodule Detection</a:t>
            </a:r>
            <a:endParaRPr lang="en-US" b="1" dirty="0"/>
          </a:p>
        </p:txBody>
      </p:sp>
      <p:sp>
        <p:nvSpPr>
          <p:cNvPr id="3" name="Content Placeholder 2">
            <a:extLst>
              <a:ext uri="{FF2B5EF4-FFF2-40B4-BE49-F238E27FC236}">
                <a16:creationId xmlns:a16="http://schemas.microsoft.com/office/drawing/2014/main" id="{6A721248-754F-BAF6-AE45-CC5D1E7E290D}"/>
              </a:ext>
            </a:extLst>
          </p:cNvPr>
          <p:cNvSpPr>
            <a:spLocks noGrp="1"/>
          </p:cNvSpPr>
          <p:nvPr>
            <p:ph idx="1"/>
          </p:nvPr>
        </p:nvSpPr>
        <p:spPr>
          <a:xfrm>
            <a:off x="786383" y="3471176"/>
            <a:ext cx="4827936" cy="2710168"/>
          </a:xfrm>
        </p:spPr>
        <p:txBody>
          <a:bodyPr anchor="t">
            <a:normAutofit/>
          </a:bodyPr>
          <a:lstStyle/>
          <a:p>
            <a:r>
              <a:rPr lang="en-US" sz="1800" dirty="0">
                <a:latin typeface="Segoe UI" panose="020B0502040204020203" pitchFamily="34" charset="0"/>
                <a:ea typeface="Times New Roman" panose="02020603050405020304" pitchFamily="18" charset="0"/>
                <a:cs typeface="Times New Roman" panose="02020603050405020304" pitchFamily="18" charset="0"/>
              </a:rPr>
              <a:t>As an additional example, a deep learning algorithm in Computer Vision, using 1,000 AI CT scans to teach you how to analyze lung tissue for abnormalities, found that AI could identify lung cancer with 30% more accuracy than humans (state of the art).</a:t>
            </a:r>
          </a:p>
        </p:txBody>
      </p:sp>
      <p:sp>
        <p:nvSpPr>
          <p:cNvPr id="6" name="TextBox 5">
            <a:extLst>
              <a:ext uri="{FF2B5EF4-FFF2-40B4-BE49-F238E27FC236}">
                <a16:creationId xmlns:a16="http://schemas.microsoft.com/office/drawing/2014/main" id="{7B1C16CB-1070-A3ED-479A-1968606D1665}"/>
              </a:ext>
            </a:extLst>
          </p:cNvPr>
          <p:cNvSpPr txBox="1"/>
          <p:nvPr/>
        </p:nvSpPr>
        <p:spPr>
          <a:xfrm>
            <a:off x="786383" y="5482662"/>
            <a:ext cx="4613503" cy="580287"/>
          </a:xfrm>
          <a:prstGeom prst="rect">
            <a:avLst/>
          </a:prstGeom>
          <a:noFill/>
        </p:spPr>
        <p:txBody>
          <a:bodyPr wrap="square">
            <a:spAutoFit/>
          </a:bodyPr>
          <a:lstStyle/>
          <a:p>
            <a:pPr algn="just">
              <a:lnSpc>
                <a:spcPct val="115000"/>
              </a:lnSpc>
              <a:spcAft>
                <a:spcPts val="500"/>
              </a:spcAft>
              <a:buSzPts val="1000"/>
              <a:tabLst>
                <a:tab pos="228600" algn="l"/>
              </a:tabLst>
            </a:pPr>
            <a:r>
              <a:rPr lang="en-US" sz="700" dirty="0" err="1">
                <a:latin typeface="Source Sans Pro SemiBold" panose="020B0603030403020204" pitchFamily="34" charset="0"/>
                <a:ea typeface="Source Sans Pro SemiBold" panose="020B0603030403020204" pitchFamily="34" charset="0"/>
                <a:cs typeface="Times New Roman" panose="02020603050405020304" pitchFamily="18" charset="0"/>
              </a:rPr>
              <a:t>Khosravan</a:t>
            </a:r>
            <a:r>
              <a:rPr lang="en-US" sz="700" dirty="0">
                <a:latin typeface="Source Sans Pro SemiBold" panose="020B0603030403020204" pitchFamily="34" charset="0"/>
                <a:ea typeface="Source Sans Pro SemiBold" panose="020B0603030403020204" pitchFamily="34" charset="0"/>
                <a:cs typeface="Times New Roman" panose="02020603050405020304" pitchFamily="18" charset="0"/>
              </a:rPr>
              <a:t> N., Bagci U. (2018) S4ND: Single-Shot Single-Scale Lung Nodule Detection. In: </a:t>
            </a:r>
            <a:r>
              <a:rPr lang="en-US" sz="700" dirty="0" err="1">
                <a:latin typeface="Source Sans Pro SemiBold" panose="020B0603030403020204" pitchFamily="34" charset="0"/>
                <a:ea typeface="Source Sans Pro SemiBold" panose="020B0603030403020204" pitchFamily="34" charset="0"/>
                <a:cs typeface="Times New Roman" panose="02020603050405020304" pitchFamily="18" charset="0"/>
              </a:rPr>
              <a:t>Frangi</a:t>
            </a:r>
            <a:r>
              <a:rPr lang="en-US" sz="700" dirty="0">
                <a:latin typeface="Source Sans Pro SemiBold" panose="020B0603030403020204" pitchFamily="34" charset="0"/>
                <a:ea typeface="Source Sans Pro SemiBold" panose="020B0603030403020204" pitchFamily="34" charset="0"/>
                <a:cs typeface="Times New Roman" panose="02020603050405020304" pitchFamily="18" charset="0"/>
              </a:rPr>
              <a:t> A., Schnabel J., </a:t>
            </a:r>
            <a:r>
              <a:rPr lang="en-US" sz="700" dirty="0" err="1">
                <a:latin typeface="Source Sans Pro SemiBold" panose="020B0603030403020204" pitchFamily="34" charset="0"/>
                <a:ea typeface="Source Sans Pro SemiBold" panose="020B0603030403020204" pitchFamily="34" charset="0"/>
                <a:cs typeface="Times New Roman" panose="02020603050405020304" pitchFamily="18" charset="0"/>
              </a:rPr>
              <a:t>Davatzikos</a:t>
            </a:r>
            <a:r>
              <a:rPr lang="en-US" sz="700" dirty="0">
                <a:latin typeface="Source Sans Pro SemiBold" panose="020B0603030403020204" pitchFamily="34" charset="0"/>
                <a:ea typeface="Source Sans Pro SemiBold" panose="020B0603030403020204" pitchFamily="34" charset="0"/>
                <a:cs typeface="Times New Roman" panose="02020603050405020304" pitchFamily="18" charset="0"/>
              </a:rPr>
              <a:t> C., </a:t>
            </a:r>
            <a:r>
              <a:rPr lang="en-US" sz="700" dirty="0" err="1">
                <a:latin typeface="Source Sans Pro SemiBold" panose="020B0603030403020204" pitchFamily="34" charset="0"/>
                <a:ea typeface="Source Sans Pro SemiBold" panose="020B0603030403020204" pitchFamily="34" charset="0"/>
                <a:cs typeface="Times New Roman" panose="02020603050405020304" pitchFamily="18" charset="0"/>
              </a:rPr>
              <a:t>Alberola</a:t>
            </a:r>
            <a:r>
              <a:rPr lang="en-US" sz="700" dirty="0">
                <a:latin typeface="Source Sans Pro SemiBold" panose="020B0603030403020204" pitchFamily="34" charset="0"/>
                <a:ea typeface="Source Sans Pro SemiBold" panose="020B0603030403020204" pitchFamily="34" charset="0"/>
                <a:cs typeface="Times New Roman" panose="02020603050405020304" pitchFamily="18" charset="0"/>
              </a:rPr>
              <a:t>-López C., </a:t>
            </a:r>
            <a:r>
              <a:rPr lang="en-US" sz="700" dirty="0" err="1">
                <a:latin typeface="Source Sans Pro SemiBold" panose="020B0603030403020204" pitchFamily="34" charset="0"/>
                <a:ea typeface="Source Sans Pro SemiBold" panose="020B0603030403020204" pitchFamily="34" charset="0"/>
                <a:cs typeface="Times New Roman" panose="02020603050405020304" pitchFamily="18" charset="0"/>
              </a:rPr>
              <a:t>Fichtinger</a:t>
            </a:r>
            <a:r>
              <a:rPr lang="en-US" sz="700" dirty="0">
                <a:latin typeface="Source Sans Pro SemiBold" panose="020B0603030403020204" pitchFamily="34" charset="0"/>
                <a:ea typeface="Source Sans Pro SemiBold" panose="020B0603030403020204" pitchFamily="34" charset="0"/>
                <a:cs typeface="Times New Roman" panose="02020603050405020304" pitchFamily="18" charset="0"/>
              </a:rPr>
              <a:t> G. (eds) Medical Image Computing and Computer Assisted Intervention – MICCAI 2018. MICCAI 2018. Lecture Notes in Computer Science, vol 11071. Springer, Cham. </a:t>
            </a:r>
            <a:r>
              <a:rPr lang="en-US" sz="700" dirty="0">
                <a:latin typeface="Source Sans Pro SemiBold" panose="020B0603030403020204" pitchFamily="34" charset="0"/>
                <a:ea typeface="Source Sans Pro SemiBold" panose="020B0603030403020204" pitchFamily="34" charset="0"/>
                <a:cs typeface="Times New Roman" panose="02020603050405020304" pitchFamily="18" charset="0"/>
                <a:hlinkClick r:id="rId6"/>
              </a:rPr>
              <a:t>https://doi.org/10.1007/978-3-030-00934-2_88</a:t>
            </a:r>
            <a:endParaRPr lang="en-US" sz="700" dirty="0">
              <a:latin typeface="Source Sans Pro SemiBold" panose="020B0603030403020204" pitchFamily="34" charset="0"/>
              <a:ea typeface="Source Sans Pro SemiBold"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1386611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685BE5-1637-4D1D-A3E3-5107A725D91E}"/>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r>
              <a:rPr lang="en-US" sz="1600" b="1" i="0" dirty="0">
                <a:solidFill>
                  <a:srgbClr val="FFFFFF"/>
                </a:solidFill>
                <a:effectLst/>
                <a:latin typeface="helvetica" panose="020B0604020202020204" pitchFamily="34" charset="0"/>
              </a:rPr>
              <a:t>Automated Artificial Intelligence Model Trained on a Large Data Set Can Detect Pancreas Cancer on Diagnostic Computed Tomography Scans As Well As Visually Occult Preinvasive Cancer on </a:t>
            </a:r>
            <a:r>
              <a:rPr lang="en-US" sz="1600" b="1" i="0" dirty="0" err="1">
                <a:solidFill>
                  <a:srgbClr val="FFFFFF"/>
                </a:solidFill>
                <a:effectLst/>
                <a:latin typeface="helvetica" panose="020B0604020202020204" pitchFamily="34" charset="0"/>
              </a:rPr>
              <a:t>Prediagnostic</a:t>
            </a:r>
            <a:r>
              <a:rPr lang="en-US" sz="1600" b="1" i="0" dirty="0">
                <a:solidFill>
                  <a:srgbClr val="FFFFFF"/>
                </a:solidFill>
                <a:effectLst/>
                <a:latin typeface="helvetica" panose="020B0604020202020204" pitchFamily="34" charset="0"/>
              </a:rPr>
              <a:t> Computed Tomography Scans</a:t>
            </a:r>
            <a:endParaRPr lang="en-US" sz="4000" b="1" kern="1200" dirty="0">
              <a:solidFill>
                <a:schemeClr val="bg1"/>
              </a:solidFill>
              <a:latin typeface="+mj-lt"/>
              <a:ea typeface="+mj-ea"/>
              <a:cs typeface="+mj-cs"/>
            </a:endParaRPr>
          </a:p>
        </p:txBody>
      </p:sp>
      <p:pic>
        <p:nvPicPr>
          <p:cNvPr id="5" name="Picture 4" descr="A close-up of a diagram&#10;&#10;Description automatically generated">
            <a:extLst>
              <a:ext uri="{FF2B5EF4-FFF2-40B4-BE49-F238E27FC236}">
                <a16:creationId xmlns:a16="http://schemas.microsoft.com/office/drawing/2014/main" id="{B6DA3ECB-DA13-19E9-39FD-A78A274266E5}"/>
              </a:ext>
            </a:extLst>
          </p:cNvPr>
          <p:cNvPicPr>
            <a:picLocks noChangeAspect="1"/>
          </p:cNvPicPr>
          <p:nvPr/>
        </p:nvPicPr>
        <p:blipFill>
          <a:blip r:embed="rId3"/>
          <a:stretch>
            <a:fillRect/>
          </a:stretch>
        </p:blipFill>
        <p:spPr>
          <a:xfrm>
            <a:off x="643467" y="1745839"/>
            <a:ext cx="10905066" cy="4252974"/>
          </a:xfrm>
          <a:prstGeom prst="rect">
            <a:avLst/>
          </a:prstGeom>
        </p:spPr>
      </p:pic>
      <p:sp>
        <p:nvSpPr>
          <p:cNvPr id="7" name="TextBox 6">
            <a:extLst>
              <a:ext uri="{FF2B5EF4-FFF2-40B4-BE49-F238E27FC236}">
                <a16:creationId xmlns:a16="http://schemas.microsoft.com/office/drawing/2014/main" id="{4574A4B8-2167-FB18-99F0-35B924C5E6C3}"/>
              </a:ext>
            </a:extLst>
          </p:cNvPr>
          <p:cNvSpPr txBox="1"/>
          <p:nvPr/>
        </p:nvSpPr>
        <p:spPr>
          <a:xfrm>
            <a:off x="1701478" y="6356349"/>
            <a:ext cx="9144000" cy="369332"/>
          </a:xfrm>
          <a:prstGeom prst="rect">
            <a:avLst/>
          </a:prstGeom>
          <a:noFill/>
        </p:spPr>
        <p:txBody>
          <a:bodyPr wrap="square">
            <a:spAutoFit/>
          </a:bodyPr>
          <a:lstStyle/>
          <a:p>
            <a:r>
              <a:rPr lang="en-US" b="0" i="0">
                <a:effectLst/>
                <a:latin typeface="helvetica" panose="020B0604020202020204" pitchFamily="34" charset="0"/>
              </a:rPr>
              <a:t>Published: </a:t>
            </a:r>
            <a:r>
              <a:rPr lang="en-US" b="0" i="0" dirty="0">
                <a:effectLst/>
                <a:latin typeface="helvetica" panose="020B0604020202020204" pitchFamily="34" charset="0"/>
              </a:rPr>
              <a:t>August 30, </a:t>
            </a:r>
            <a:r>
              <a:rPr lang="en-US" b="0" i="0">
                <a:effectLst/>
                <a:latin typeface="helvetica" panose="020B0604020202020204" pitchFamily="34" charset="0"/>
              </a:rPr>
              <a:t>2023 DOI:</a:t>
            </a:r>
            <a:r>
              <a:rPr lang="en-US" b="0" i="0" u="none" strike="noStrike">
                <a:solidFill>
                  <a:srgbClr val="FFFFFF"/>
                </a:solidFill>
                <a:effectLst/>
                <a:latin typeface="helvetica" panose="020B0604020202020204" pitchFamily="34" charset="0"/>
                <a:hlinkClick r:id="rId4"/>
              </a:rPr>
              <a:t>https://</a:t>
            </a:r>
            <a:r>
              <a:rPr lang="en-US" b="0" i="0" u="none" strike="noStrike" dirty="0">
                <a:solidFill>
                  <a:srgbClr val="FFFFFF"/>
                </a:solidFill>
                <a:effectLst/>
                <a:latin typeface="helvetica" panose="020B0604020202020204" pitchFamily="34" charset="0"/>
                <a:hlinkClick r:id="rId4"/>
              </a:rPr>
              <a:t>doi.org/10.1053/j.gastro.2023.08.034</a:t>
            </a:r>
            <a:endParaRPr lang="en-US" dirty="0"/>
          </a:p>
        </p:txBody>
      </p:sp>
    </p:spTree>
    <p:extLst>
      <p:ext uri="{BB962C8B-B14F-4D97-AF65-F5344CB8AC3E}">
        <p14:creationId xmlns:p14="http://schemas.microsoft.com/office/powerpoint/2010/main" val="3269515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93724-23E4-0F0E-D7DA-A33AD3E818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C48E8C-04C1-79A0-A139-543B78B0BD4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BA8BB33-EAB6-CFC9-9A5C-03D83F94B85A}"/>
              </a:ext>
            </a:extLst>
          </p:cNvPr>
          <p:cNvPicPr>
            <a:picLocks noChangeAspect="1"/>
          </p:cNvPicPr>
          <p:nvPr/>
        </p:nvPicPr>
        <p:blipFill>
          <a:blip r:embed="rId2"/>
          <a:stretch>
            <a:fillRect/>
          </a:stretch>
        </p:blipFill>
        <p:spPr>
          <a:xfrm>
            <a:off x="0" y="177498"/>
            <a:ext cx="12192000" cy="6503003"/>
          </a:xfrm>
          <a:prstGeom prst="rect">
            <a:avLst/>
          </a:prstGeom>
        </p:spPr>
      </p:pic>
    </p:spTree>
    <p:extLst>
      <p:ext uri="{BB962C8B-B14F-4D97-AF65-F5344CB8AC3E}">
        <p14:creationId xmlns:p14="http://schemas.microsoft.com/office/powerpoint/2010/main" val="1693879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5565" rIns="0" bIns="0" rtlCol="0">
            <a:spAutoFit/>
          </a:bodyPr>
          <a:lstStyle/>
          <a:p>
            <a:pPr marL="12700" marR="5080">
              <a:lnSpc>
                <a:spcPts val="4360"/>
              </a:lnSpc>
              <a:spcBef>
                <a:spcPts val="595"/>
              </a:spcBef>
            </a:pPr>
            <a:r>
              <a:rPr spc="-30" dirty="0"/>
              <a:t>Tumor</a:t>
            </a:r>
            <a:r>
              <a:rPr spc="-505" dirty="0"/>
              <a:t> </a:t>
            </a:r>
            <a:r>
              <a:rPr spc="-125" dirty="0"/>
              <a:t>Scans</a:t>
            </a:r>
            <a:r>
              <a:rPr spc="-470" dirty="0"/>
              <a:t> </a:t>
            </a:r>
            <a:r>
              <a:rPr spc="-55" dirty="0"/>
              <a:t>Support</a:t>
            </a:r>
            <a:r>
              <a:rPr spc="-550" dirty="0"/>
              <a:t> </a:t>
            </a:r>
            <a:r>
              <a:rPr spc="65" dirty="0"/>
              <a:t>an </a:t>
            </a:r>
            <a:r>
              <a:rPr spc="-35" dirty="0"/>
              <a:t>Understanding</a:t>
            </a:r>
            <a:r>
              <a:rPr spc="-440" dirty="0"/>
              <a:t> </a:t>
            </a:r>
            <a:r>
              <a:rPr spc="-95" dirty="0"/>
              <a:t>of</a:t>
            </a:r>
            <a:r>
              <a:rPr spc="-490" dirty="0"/>
              <a:t> </a:t>
            </a:r>
            <a:r>
              <a:rPr spc="-70" dirty="0"/>
              <a:t>Treatment</a:t>
            </a:r>
            <a:r>
              <a:rPr spc="-530" dirty="0"/>
              <a:t> </a:t>
            </a:r>
            <a:r>
              <a:rPr spc="-75" dirty="0"/>
              <a:t>Response</a:t>
            </a:r>
          </a:p>
        </p:txBody>
      </p:sp>
      <p:grpSp>
        <p:nvGrpSpPr>
          <p:cNvPr id="3" name="object 3"/>
          <p:cNvGrpSpPr/>
          <p:nvPr/>
        </p:nvGrpSpPr>
        <p:grpSpPr>
          <a:xfrm>
            <a:off x="821718" y="2281063"/>
            <a:ext cx="1730375" cy="1328420"/>
            <a:chOff x="821718" y="2281063"/>
            <a:chExt cx="1730375" cy="1328420"/>
          </a:xfrm>
        </p:grpSpPr>
        <p:sp>
          <p:nvSpPr>
            <p:cNvPr id="4" name="object 4"/>
            <p:cNvSpPr/>
            <p:nvPr/>
          </p:nvSpPr>
          <p:spPr>
            <a:xfrm>
              <a:off x="1230729" y="2281063"/>
              <a:ext cx="1321435" cy="1328420"/>
            </a:xfrm>
            <a:custGeom>
              <a:avLst/>
              <a:gdLst/>
              <a:ahLst/>
              <a:cxnLst/>
              <a:rect l="l" t="t" r="r" b="b"/>
              <a:pathLst>
                <a:path w="1321435" h="1328420">
                  <a:moveTo>
                    <a:pt x="660350" y="0"/>
                  </a:moveTo>
                  <a:lnTo>
                    <a:pt x="613199" y="1654"/>
                  </a:lnTo>
                  <a:lnTo>
                    <a:pt x="566942" y="6569"/>
                  </a:lnTo>
                  <a:lnTo>
                    <a:pt x="521691" y="14630"/>
                  </a:lnTo>
                  <a:lnTo>
                    <a:pt x="477558" y="25727"/>
                  </a:lnTo>
                  <a:lnTo>
                    <a:pt x="434654" y="39745"/>
                  </a:lnTo>
                  <a:lnTo>
                    <a:pt x="393091" y="56574"/>
                  </a:lnTo>
                  <a:lnTo>
                    <a:pt x="352982" y="76100"/>
                  </a:lnTo>
                  <a:lnTo>
                    <a:pt x="314436" y="98212"/>
                  </a:lnTo>
                  <a:lnTo>
                    <a:pt x="277567" y="122797"/>
                  </a:lnTo>
                  <a:lnTo>
                    <a:pt x="242486" y="149743"/>
                  </a:lnTo>
                  <a:lnTo>
                    <a:pt x="209305" y="178937"/>
                  </a:lnTo>
                  <a:lnTo>
                    <a:pt x="178136" y="210267"/>
                  </a:lnTo>
                  <a:lnTo>
                    <a:pt x="149090" y="243621"/>
                  </a:lnTo>
                  <a:lnTo>
                    <a:pt x="122279" y="278886"/>
                  </a:lnTo>
                  <a:lnTo>
                    <a:pt x="97814" y="315951"/>
                  </a:lnTo>
                  <a:lnTo>
                    <a:pt x="75809" y="354702"/>
                  </a:lnTo>
                  <a:lnTo>
                    <a:pt x="56373" y="395028"/>
                  </a:lnTo>
                  <a:lnTo>
                    <a:pt x="39620" y="436816"/>
                  </a:lnTo>
                  <a:lnTo>
                    <a:pt x="25661" y="479953"/>
                  </a:lnTo>
                  <a:lnTo>
                    <a:pt x="14607" y="524328"/>
                  </a:lnTo>
                  <a:lnTo>
                    <a:pt x="6570" y="569828"/>
                  </a:lnTo>
                  <a:lnTo>
                    <a:pt x="1663" y="616341"/>
                  </a:lnTo>
                  <a:lnTo>
                    <a:pt x="0" y="663847"/>
                  </a:lnTo>
                  <a:lnTo>
                    <a:pt x="1847" y="712509"/>
                  </a:lnTo>
                  <a:lnTo>
                    <a:pt x="7744" y="765379"/>
                  </a:lnTo>
                  <a:lnTo>
                    <a:pt x="17353" y="815192"/>
                  </a:lnTo>
                  <a:lnTo>
                    <a:pt x="30697" y="864053"/>
                  </a:lnTo>
                  <a:lnTo>
                    <a:pt x="47707" y="911749"/>
                  </a:lnTo>
                  <a:lnTo>
                    <a:pt x="68317" y="958065"/>
                  </a:lnTo>
                  <a:lnTo>
                    <a:pt x="92458" y="1002789"/>
                  </a:lnTo>
                  <a:lnTo>
                    <a:pt x="120064" y="1045705"/>
                  </a:lnTo>
                  <a:lnTo>
                    <a:pt x="148617" y="1083558"/>
                  </a:lnTo>
                  <a:lnTo>
                    <a:pt x="179215" y="1118802"/>
                  </a:lnTo>
                  <a:lnTo>
                    <a:pt x="211796" y="1151408"/>
                  </a:lnTo>
                  <a:lnTo>
                    <a:pt x="246205" y="1181350"/>
                  </a:lnTo>
                  <a:lnTo>
                    <a:pt x="282284" y="1208600"/>
                  </a:lnTo>
                  <a:lnTo>
                    <a:pt x="319879" y="1233130"/>
                  </a:lnTo>
                  <a:lnTo>
                    <a:pt x="358834" y="1254914"/>
                  </a:lnTo>
                  <a:lnTo>
                    <a:pt x="398994" y="1273923"/>
                  </a:lnTo>
                  <a:lnTo>
                    <a:pt x="440202" y="1290131"/>
                  </a:lnTo>
                  <a:lnTo>
                    <a:pt x="482303" y="1303510"/>
                  </a:lnTo>
                  <a:lnTo>
                    <a:pt x="525142" y="1314033"/>
                  </a:lnTo>
                  <a:lnTo>
                    <a:pt x="568562" y="1321672"/>
                  </a:lnTo>
                  <a:lnTo>
                    <a:pt x="612409" y="1326399"/>
                  </a:lnTo>
                  <a:lnTo>
                    <a:pt x="656526" y="1328188"/>
                  </a:lnTo>
                  <a:lnTo>
                    <a:pt x="700758" y="1327011"/>
                  </a:lnTo>
                  <a:lnTo>
                    <a:pt x="744948" y="1322841"/>
                  </a:lnTo>
                  <a:lnTo>
                    <a:pt x="788943" y="1315650"/>
                  </a:lnTo>
                  <a:lnTo>
                    <a:pt x="832585" y="1305411"/>
                  </a:lnTo>
                  <a:lnTo>
                    <a:pt x="872111" y="1293210"/>
                  </a:lnTo>
                  <a:lnTo>
                    <a:pt x="660326" y="1293210"/>
                  </a:lnTo>
                  <a:lnTo>
                    <a:pt x="611591" y="1291288"/>
                  </a:lnTo>
                  <a:lnTo>
                    <a:pt x="563521" y="1285609"/>
                  </a:lnTo>
                  <a:lnTo>
                    <a:pt x="516310" y="1276270"/>
                  </a:lnTo>
                  <a:lnTo>
                    <a:pt x="470148" y="1263366"/>
                  </a:lnTo>
                  <a:lnTo>
                    <a:pt x="425227" y="1246993"/>
                  </a:lnTo>
                  <a:lnTo>
                    <a:pt x="381738" y="1227247"/>
                  </a:lnTo>
                  <a:lnTo>
                    <a:pt x="339873" y="1204224"/>
                  </a:lnTo>
                  <a:lnTo>
                    <a:pt x="299824" y="1178019"/>
                  </a:lnTo>
                  <a:lnTo>
                    <a:pt x="261781" y="1148729"/>
                  </a:lnTo>
                  <a:lnTo>
                    <a:pt x="225937" y="1116450"/>
                  </a:lnTo>
                  <a:lnTo>
                    <a:pt x="192482" y="1081276"/>
                  </a:lnTo>
                  <a:lnTo>
                    <a:pt x="161609" y="1043305"/>
                  </a:lnTo>
                  <a:lnTo>
                    <a:pt x="179574" y="1012012"/>
                  </a:lnTo>
                  <a:lnTo>
                    <a:pt x="139435" y="1012012"/>
                  </a:lnTo>
                  <a:lnTo>
                    <a:pt x="112099" y="966809"/>
                  </a:lnTo>
                  <a:lnTo>
                    <a:pt x="88755" y="919658"/>
                  </a:lnTo>
                  <a:lnTo>
                    <a:pt x="69483" y="870828"/>
                  </a:lnTo>
                  <a:lnTo>
                    <a:pt x="54366" y="820586"/>
                  </a:lnTo>
                  <a:lnTo>
                    <a:pt x="43483" y="769202"/>
                  </a:lnTo>
                  <a:lnTo>
                    <a:pt x="36918" y="716944"/>
                  </a:lnTo>
                  <a:lnTo>
                    <a:pt x="34751" y="664080"/>
                  </a:lnTo>
                  <a:lnTo>
                    <a:pt x="36609" y="616341"/>
                  </a:lnTo>
                  <a:lnTo>
                    <a:pt x="36709" y="613781"/>
                  </a:lnTo>
                  <a:lnTo>
                    <a:pt x="42660" y="563927"/>
                  </a:lnTo>
                  <a:lnTo>
                    <a:pt x="52557" y="514757"/>
                  </a:lnTo>
                  <a:lnTo>
                    <a:pt x="66349" y="466508"/>
                  </a:lnTo>
                  <a:lnTo>
                    <a:pt x="83988" y="419419"/>
                  </a:lnTo>
                  <a:lnTo>
                    <a:pt x="840911" y="419419"/>
                  </a:lnTo>
                  <a:lnTo>
                    <a:pt x="825948" y="393368"/>
                  </a:lnTo>
                  <a:lnTo>
                    <a:pt x="826223" y="393368"/>
                  </a:lnTo>
                  <a:lnTo>
                    <a:pt x="821113" y="384467"/>
                  </a:lnTo>
                  <a:lnTo>
                    <a:pt x="100161" y="384467"/>
                  </a:lnTo>
                  <a:lnTo>
                    <a:pt x="123272" y="341947"/>
                  </a:lnTo>
                  <a:lnTo>
                    <a:pt x="149334" y="301661"/>
                  </a:lnTo>
                  <a:lnTo>
                    <a:pt x="178180" y="263729"/>
                  </a:lnTo>
                  <a:lnTo>
                    <a:pt x="209644" y="228268"/>
                  </a:lnTo>
                  <a:lnTo>
                    <a:pt x="243560" y="195398"/>
                  </a:lnTo>
                  <a:lnTo>
                    <a:pt x="279761" y="165237"/>
                  </a:lnTo>
                  <a:lnTo>
                    <a:pt x="318082" y="137903"/>
                  </a:lnTo>
                  <a:lnTo>
                    <a:pt x="358355" y="113515"/>
                  </a:lnTo>
                  <a:lnTo>
                    <a:pt x="400414" y="92191"/>
                  </a:lnTo>
                  <a:lnTo>
                    <a:pt x="444094" y="74051"/>
                  </a:lnTo>
                  <a:lnTo>
                    <a:pt x="489228" y="59212"/>
                  </a:lnTo>
                  <a:lnTo>
                    <a:pt x="535650" y="47794"/>
                  </a:lnTo>
                  <a:lnTo>
                    <a:pt x="583192" y="39914"/>
                  </a:lnTo>
                  <a:lnTo>
                    <a:pt x="623311" y="39914"/>
                  </a:lnTo>
                  <a:lnTo>
                    <a:pt x="621238" y="36303"/>
                  </a:lnTo>
                  <a:lnTo>
                    <a:pt x="630966" y="35747"/>
                  </a:lnTo>
                  <a:lnTo>
                    <a:pt x="640724" y="35321"/>
                  </a:lnTo>
                  <a:lnTo>
                    <a:pt x="650517" y="35048"/>
                  </a:lnTo>
                  <a:lnTo>
                    <a:pt x="870991" y="35048"/>
                  </a:lnTo>
                  <a:lnTo>
                    <a:pt x="853296" y="28895"/>
                  </a:lnTo>
                  <a:lnTo>
                    <a:pt x="806394" y="16376"/>
                  </a:lnTo>
                  <a:lnTo>
                    <a:pt x="758484" y="7325"/>
                  </a:lnTo>
                  <a:lnTo>
                    <a:pt x="709744" y="1836"/>
                  </a:lnTo>
                  <a:lnTo>
                    <a:pt x="660350" y="0"/>
                  </a:lnTo>
                  <a:close/>
                </a:path>
                <a:path w="1321435" h="1328420">
                  <a:moveTo>
                    <a:pt x="540142" y="943693"/>
                  </a:moveTo>
                  <a:lnTo>
                    <a:pt x="499988" y="943693"/>
                  </a:lnTo>
                  <a:lnTo>
                    <a:pt x="699832" y="1291811"/>
                  </a:lnTo>
                  <a:lnTo>
                    <a:pt x="690016" y="1292384"/>
                  </a:lnTo>
                  <a:lnTo>
                    <a:pt x="680166" y="1292825"/>
                  </a:lnTo>
                  <a:lnTo>
                    <a:pt x="666771" y="1293210"/>
                  </a:lnTo>
                  <a:lnTo>
                    <a:pt x="872111" y="1293210"/>
                  </a:lnTo>
                  <a:lnTo>
                    <a:pt x="875719" y="1292096"/>
                  </a:lnTo>
                  <a:lnTo>
                    <a:pt x="885978" y="1288130"/>
                  </a:lnTo>
                  <a:lnTo>
                    <a:pt x="737924" y="1288130"/>
                  </a:lnTo>
                  <a:lnTo>
                    <a:pt x="540142" y="943693"/>
                  </a:lnTo>
                  <a:close/>
                </a:path>
                <a:path w="1321435" h="1328420">
                  <a:moveTo>
                    <a:pt x="399412" y="698915"/>
                  </a:moveTo>
                  <a:lnTo>
                    <a:pt x="359321" y="698915"/>
                  </a:lnTo>
                  <a:lnTo>
                    <a:pt x="499826" y="943693"/>
                  </a:lnTo>
                  <a:lnTo>
                    <a:pt x="1220538" y="943693"/>
                  </a:lnTo>
                  <a:lnTo>
                    <a:pt x="1197440" y="986178"/>
                  </a:lnTo>
                  <a:lnTo>
                    <a:pt x="1171396" y="1026431"/>
                  </a:lnTo>
                  <a:lnTo>
                    <a:pt x="1142572" y="1064335"/>
                  </a:lnTo>
                  <a:lnTo>
                    <a:pt x="1111133" y="1099771"/>
                  </a:lnTo>
                  <a:lnTo>
                    <a:pt x="1077246" y="1132621"/>
                  </a:lnTo>
                  <a:lnTo>
                    <a:pt x="1041077" y="1162767"/>
                  </a:lnTo>
                  <a:lnTo>
                    <a:pt x="1002792" y="1190090"/>
                  </a:lnTo>
                  <a:lnTo>
                    <a:pt x="962556" y="1214472"/>
                  </a:lnTo>
                  <a:lnTo>
                    <a:pt x="920535" y="1235795"/>
                  </a:lnTo>
                  <a:lnTo>
                    <a:pt x="876895" y="1253941"/>
                  </a:lnTo>
                  <a:lnTo>
                    <a:pt x="831803" y="1268791"/>
                  </a:lnTo>
                  <a:lnTo>
                    <a:pt x="785424" y="1280227"/>
                  </a:lnTo>
                  <a:lnTo>
                    <a:pt x="737924" y="1288130"/>
                  </a:lnTo>
                  <a:lnTo>
                    <a:pt x="885978" y="1288130"/>
                  </a:lnTo>
                  <a:lnTo>
                    <a:pt x="959842" y="1256129"/>
                  </a:lnTo>
                  <a:lnTo>
                    <a:pt x="1000518" y="1233423"/>
                  </a:lnTo>
                  <a:lnTo>
                    <a:pt x="1040065" y="1207532"/>
                  </a:lnTo>
                  <a:lnTo>
                    <a:pt x="1077708" y="1178914"/>
                  </a:lnTo>
                  <a:lnTo>
                    <a:pt x="1112756" y="1148145"/>
                  </a:lnTo>
                  <a:lnTo>
                    <a:pt x="1145181" y="1115382"/>
                  </a:lnTo>
                  <a:lnTo>
                    <a:pt x="1174956" y="1080781"/>
                  </a:lnTo>
                  <a:lnTo>
                    <a:pt x="1202054" y="1044499"/>
                  </a:lnTo>
                  <a:lnTo>
                    <a:pt x="1226447" y="1006692"/>
                  </a:lnTo>
                  <a:lnTo>
                    <a:pt x="1248109" y="967518"/>
                  </a:lnTo>
                  <a:lnTo>
                    <a:pt x="1267012" y="927132"/>
                  </a:lnTo>
                  <a:lnTo>
                    <a:pt x="1274164" y="908742"/>
                  </a:lnTo>
                  <a:lnTo>
                    <a:pt x="519891" y="908742"/>
                  </a:lnTo>
                  <a:lnTo>
                    <a:pt x="399412" y="698915"/>
                  </a:lnTo>
                  <a:close/>
                </a:path>
                <a:path w="1321435" h="1328420">
                  <a:moveTo>
                    <a:pt x="519891" y="419419"/>
                  </a:moveTo>
                  <a:lnTo>
                    <a:pt x="479760" y="419419"/>
                  </a:lnTo>
                  <a:lnTo>
                    <a:pt x="413414" y="534975"/>
                  </a:lnTo>
                  <a:lnTo>
                    <a:pt x="139435" y="1012012"/>
                  </a:lnTo>
                  <a:lnTo>
                    <a:pt x="179574" y="1012012"/>
                  </a:lnTo>
                  <a:lnTo>
                    <a:pt x="359321" y="698915"/>
                  </a:lnTo>
                  <a:lnTo>
                    <a:pt x="399412" y="698915"/>
                  </a:lnTo>
                  <a:lnTo>
                    <a:pt x="379410" y="664080"/>
                  </a:lnTo>
                  <a:lnTo>
                    <a:pt x="519891" y="419419"/>
                  </a:lnTo>
                  <a:close/>
                </a:path>
                <a:path w="1321435" h="1328420">
                  <a:moveTo>
                    <a:pt x="840911" y="419419"/>
                  </a:moveTo>
                  <a:lnTo>
                    <a:pt x="800808" y="419419"/>
                  </a:lnTo>
                  <a:lnTo>
                    <a:pt x="941266" y="664080"/>
                  </a:lnTo>
                  <a:lnTo>
                    <a:pt x="800808" y="908742"/>
                  </a:lnTo>
                  <a:lnTo>
                    <a:pt x="840939" y="908742"/>
                  </a:lnTo>
                  <a:lnTo>
                    <a:pt x="981397" y="664080"/>
                  </a:lnTo>
                  <a:lnTo>
                    <a:pt x="981258" y="663847"/>
                  </a:lnTo>
                  <a:lnTo>
                    <a:pt x="1001370" y="628826"/>
                  </a:lnTo>
                  <a:lnTo>
                    <a:pt x="961193" y="628826"/>
                  </a:lnTo>
                  <a:lnTo>
                    <a:pt x="840911" y="419419"/>
                  </a:lnTo>
                  <a:close/>
                </a:path>
                <a:path w="1321435" h="1328420">
                  <a:moveTo>
                    <a:pt x="1222682" y="315951"/>
                  </a:moveTo>
                  <a:lnTo>
                    <a:pt x="1181166" y="315951"/>
                  </a:lnTo>
                  <a:lnTo>
                    <a:pt x="1206272" y="357186"/>
                  </a:lnTo>
                  <a:lnTo>
                    <a:pt x="1228030" y="399992"/>
                  </a:lnTo>
                  <a:lnTo>
                    <a:pt x="1246359" y="444058"/>
                  </a:lnTo>
                  <a:lnTo>
                    <a:pt x="1261237" y="489179"/>
                  </a:lnTo>
                  <a:lnTo>
                    <a:pt x="1272603" y="534975"/>
                  </a:lnTo>
                  <a:lnTo>
                    <a:pt x="1272646" y="535148"/>
                  </a:lnTo>
                  <a:lnTo>
                    <a:pt x="1280567" y="581760"/>
                  </a:lnTo>
                  <a:lnTo>
                    <a:pt x="1284981" y="628826"/>
                  </a:lnTo>
                  <a:lnTo>
                    <a:pt x="1285866" y="676088"/>
                  </a:lnTo>
                  <a:lnTo>
                    <a:pt x="1283206" y="723392"/>
                  </a:lnTo>
                  <a:lnTo>
                    <a:pt x="1276979" y="770515"/>
                  </a:lnTo>
                  <a:lnTo>
                    <a:pt x="1267168" y="817252"/>
                  </a:lnTo>
                  <a:lnTo>
                    <a:pt x="1253751" y="863396"/>
                  </a:lnTo>
                  <a:lnTo>
                    <a:pt x="1236711" y="908742"/>
                  </a:lnTo>
                  <a:lnTo>
                    <a:pt x="1274164" y="908742"/>
                  </a:lnTo>
                  <a:lnTo>
                    <a:pt x="1296432" y="843351"/>
                  </a:lnTo>
                  <a:lnTo>
                    <a:pt x="1306895" y="800270"/>
                  </a:lnTo>
                  <a:lnTo>
                    <a:pt x="1314490" y="756604"/>
                  </a:lnTo>
                  <a:lnTo>
                    <a:pt x="1319190" y="712509"/>
                  </a:lnTo>
                  <a:lnTo>
                    <a:pt x="1320968" y="668142"/>
                  </a:lnTo>
                  <a:lnTo>
                    <a:pt x="1319797" y="623660"/>
                  </a:lnTo>
                  <a:lnTo>
                    <a:pt x="1315649" y="579218"/>
                  </a:lnTo>
                  <a:lnTo>
                    <a:pt x="1308525" y="535148"/>
                  </a:lnTo>
                  <a:lnTo>
                    <a:pt x="1298315" y="491085"/>
                  </a:lnTo>
                  <a:lnTo>
                    <a:pt x="1285074" y="447707"/>
                  </a:lnTo>
                  <a:lnTo>
                    <a:pt x="1268747" y="404996"/>
                  </a:lnTo>
                  <a:lnTo>
                    <a:pt x="1249308" y="363108"/>
                  </a:lnTo>
                  <a:lnTo>
                    <a:pt x="1226729" y="322202"/>
                  </a:lnTo>
                  <a:lnTo>
                    <a:pt x="1222682" y="315951"/>
                  </a:lnTo>
                  <a:close/>
                </a:path>
                <a:path w="1321435" h="1328420">
                  <a:moveTo>
                    <a:pt x="870991" y="35048"/>
                  </a:moveTo>
                  <a:lnTo>
                    <a:pt x="662804" y="35048"/>
                  </a:lnTo>
                  <a:lnTo>
                    <a:pt x="709052" y="36865"/>
                  </a:lnTo>
                  <a:lnTo>
                    <a:pt x="757091" y="42532"/>
                  </a:lnTo>
                  <a:lnTo>
                    <a:pt x="804275" y="51856"/>
                  </a:lnTo>
                  <a:lnTo>
                    <a:pt x="850413" y="64742"/>
                  </a:lnTo>
                  <a:lnTo>
                    <a:pt x="895313" y="81093"/>
                  </a:lnTo>
                  <a:lnTo>
                    <a:pt x="938784" y="100815"/>
                  </a:lnTo>
                  <a:lnTo>
                    <a:pt x="980635" y="123810"/>
                  </a:lnTo>
                  <a:lnTo>
                    <a:pt x="1020673" y="149984"/>
                  </a:lnTo>
                  <a:lnTo>
                    <a:pt x="1058709" y="179241"/>
                  </a:lnTo>
                  <a:lnTo>
                    <a:pt x="1094550" y="211485"/>
                  </a:lnTo>
                  <a:lnTo>
                    <a:pt x="1128004" y="246621"/>
                  </a:lnTo>
                  <a:lnTo>
                    <a:pt x="1158882" y="284552"/>
                  </a:lnTo>
                  <a:lnTo>
                    <a:pt x="961193" y="628826"/>
                  </a:lnTo>
                  <a:lnTo>
                    <a:pt x="1001370" y="628826"/>
                  </a:lnTo>
                  <a:lnTo>
                    <a:pt x="1181042" y="315951"/>
                  </a:lnTo>
                  <a:lnTo>
                    <a:pt x="1222682" y="315951"/>
                  </a:lnTo>
                  <a:lnTo>
                    <a:pt x="1200982" y="282432"/>
                  </a:lnTo>
                  <a:lnTo>
                    <a:pt x="1171084" y="242848"/>
                  </a:lnTo>
                  <a:lnTo>
                    <a:pt x="1138590" y="205902"/>
                  </a:lnTo>
                  <a:lnTo>
                    <a:pt x="1103678" y="171686"/>
                  </a:lnTo>
                  <a:lnTo>
                    <a:pt x="1066524" y="140293"/>
                  </a:lnTo>
                  <a:lnTo>
                    <a:pt x="1027304" y="111815"/>
                  </a:lnTo>
                  <a:lnTo>
                    <a:pt x="986195" y="86343"/>
                  </a:lnTo>
                  <a:lnTo>
                    <a:pt x="943373" y="63971"/>
                  </a:lnTo>
                  <a:lnTo>
                    <a:pt x="899014" y="44791"/>
                  </a:lnTo>
                  <a:lnTo>
                    <a:pt x="870991" y="35048"/>
                  </a:lnTo>
                  <a:close/>
                </a:path>
                <a:path w="1321435" h="1328420">
                  <a:moveTo>
                    <a:pt x="623311" y="39914"/>
                  </a:moveTo>
                  <a:lnTo>
                    <a:pt x="583206" y="39914"/>
                  </a:lnTo>
                  <a:lnTo>
                    <a:pt x="780997" y="384467"/>
                  </a:lnTo>
                  <a:lnTo>
                    <a:pt x="821113" y="384467"/>
                  </a:lnTo>
                  <a:lnTo>
                    <a:pt x="623311" y="39914"/>
                  </a:lnTo>
                  <a:close/>
                </a:path>
              </a:pathLst>
            </a:custGeom>
            <a:solidFill>
              <a:srgbClr val="81BEFA"/>
            </a:solidFill>
          </p:spPr>
          <p:txBody>
            <a:bodyPr wrap="square" lIns="0" tIns="0" rIns="0" bIns="0" rtlCol="0"/>
            <a:lstStyle/>
            <a:p>
              <a:endParaRPr/>
            </a:p>
          </p:txBody>
        </p:sp>
        <p:pic>
          <p:nvPicPr>
            <p:cNvPr id="5" name="object 5"/>
            <p:cNvPicPr/>
            <p:nvPr/>
          </p:nvPicPr>
          <p:blipFill>
            <a:blip r:embed="rId2" cstate="print"/>
            <a:stretch>
              <a:fillRect/>
            </a:stretch>
          </p:blipFill>
          <p:spPr>
            <a:xfrm>
              <a:off x="1414933" y="2820335"/>
              <a:ext cx="279818" cy="134306"/>
            </a:xfrm>
            <a:prstGeom prst="rect">
              <a:avLst/>
            </a:prstGeom>
          </p:spPr>
        </p:pic>
        <p:sp>
          <p:nvSpPr>
            <p:cNvPr id="6" name="object 6"/>
            <p:cNvSpPr/>
            <p:nvPr/>
          </p:nvSpPr>
          <p:spPr>
            <a:xfrm>
              <a:off x="821715" y="2674848"/>
              <a:ext cx="985519" cy="537845"/>
            </a:xfrm>
            <a:custGeom>
              <a:avLst/>
              <a:gdLst/>
              <a:ahLst/>
              <a:cxnLst/>
              <a:rect l="l" t="t" r="r" b="b"/>
              <a:pathLst>
                <a:path w="985519" h="537844">
                  <a:moveTo>
                    <a:pt x="559638" y="167881"/>
                  </a:moveTo>
                  <a:lnTo>
                    <a:pt x="44767" y="167881"/>
                  </a:lnTo>
                  <a:lnTo>
                    <a:pt x="27381" y="171411"/>
                  </a:lnTo>
                  <a:lnTo>
                    <a:pt x="13144" y="181025"/>
                  </a:lnTo>
                  <a:lnTo>
                    <a:pt x="3530" y="195262"/>
                  </a:lnTo>
                  <a:lnTo>
                    <a:pt x="0" y="212648"/>
                  </a:lnTo>
                  <a:lnTo>
                    <a:pt x="0" y="537222"/>
                  </a:lnTo>
                  <a:lnTo>
                    <a:pt x="67157" y="537222"/>
                  </a:lnTo>
                  <a:lnTo>
                    <a:pt x="67157" y="481253"/>
                  </a:lnTo>
                  <a:lnTo>
                    <a:pt x="514858" y="481253"/>
                  </a:lnTo>
                  <a:lnTo>
                    <a:pt x="532244" y="477723"/>
                  </a:lnTo>
                  <a:lnTo>
                    <a:pt x="546481" y="468109"/>
                  </a:lnTo>
                  <a:lnTo>
                    <a:pt x="556094" y="453872"/>
                  </a:lnTo>
                  <a:lnTo>
                    <a:pt x="559638" y="436486"/>
                  </a:lnTo>
                  <a:lnTo>
                    <a:pt x="559638" y="167881"/>
                  </a:lnTo>
                  <a:close/>
                </a:path>
                <a:path w="985519" h="537844">
                  <a:moveTo>
                    <a:pt x="984961" y="33566"/>
                  </a:moveTo>
                  <a:lnTo>
                    <a:pt x="982395" y="20294"/>
                  </a:lnTo>
                  <a:lnTo>
                    <a:pt x="975309" y="9652"/>
                  </a:lnTo>
                  <a:lnTo>
                    <a:pt x="964653" y="2565"/>
                  </a:lnTo>
                  <a:lnTo>
                    <a:pt x="951382" y="0"/>
                  </a:lnTo>
                  <a:lnTo>
                    <a:pt x="938110" y="2565"/>
                  </a:lnTo>
                  <a:lnTo>
                    <a:pt x="927455" y="9652"/>
                  </a:lnTo>
                  <a:lnTo>
                    <a:pt x="920369" y="20294"/>
                  </a:lnTo>
                  <a:lnTo>
                    <a:pt x="917803" y="33566"/>
                  </a:lnTo>
                  <a:lnTo>
                    <a:pt x="917803" y="313372"/>
                  </a:lnTo>
                  <a:lnTo>
                    <a:pt x="593217" y="313372"/>
                  </a:lnTo>
                  <a:lnTo>
                    <a:pt x="593217" y="425297"/>
                  </a:lnTo>
                  <a:lnTo>
                    <a:pt x="917803" y="425297"/>
                  </a:lnTo>
                  <a:lnTo>
                    <a:pt x="917803" y="537222"/>
                  </a:lnTo>
                  <a:lnTo>
                    <a:pt x="984961" y="537222"/>
                  </a:lnTo>
                  <a:lnTo>
                    <a:pt x="984961" y="33566"/>
                  </a:lnTo>
                  <a:close/>
                </a:path>
              </a:pathLst>
            </a:custGeom>
            <a:solidFill>
              <a:srgbClr val="000000"/>
            </a:solidFill>
          </p:spPr>
          <p:txBody>
            <a:bodyPr wrap="square" lIns="0" tIns="0" rIns="0" bIns="0" rtlCol="0"/>
            <a:lstStyle/>
            <a:p>
              <a:endParaRPr/>
            </a:p>
          </p:txBody>
        </p:sp>
      </p:grpSp>
      <p:sp>
        <p:nvSpPr>
          <p:cNvPr id="7" name="object 7"/>
          <p:cNvSpPr txBox="1"/>
          <p:nvPr/>
        </p:nvSpPr>
        <p:spPr>
          <a:xfrm>
            <a:off x="982027" y="3767137"/>
            <a:ext cx="1490980" cy="576580"/>
          </a:xfrm>
          <a:prstGeom prst="rect">
            <a:avLst/>
          </a:prstGeom>
        </p:spPr>
        <p:txBody>
          <a:bodyPr vert="horz" wrap="square" lIns="0" tIns="10795" rIns="0" bIns="0" rtlCol="0">
            <a:spAutoFit/>
          </a:bodyPr>
          <a:lstStyle/>
          <a:p>
            <a:pPr marL="12700" marR="5080" indent="83820">
              <a:lnSpc>
                <a:spcPct val="100800"/>
              </a:lnSpc>
              <a:spcBef>
                <a:spcPts val="85"/>
              </a:spcBef>
            </a:pPr>
            <a:r>
              <a:rPr sz="1800" b="1" spc="80" dirty="0">
                <a:solidFill>
                  <a:srgbClr val="014A8D"/>
                </a:solidFill>
                <a:latin typeface="Calibri"/>
                <a:cs typeface="Calibri"/>
              </a:rPr>
              <a:t>Radiological </a:t>
            </a:r>
            <a:r>
              <a:rPr sz="1800" b="1" spc="95" dirty="0">
                <a:solidFill>
                  <a:srgbClr val="014A8D"/>
                </a:solidFill>
                <a:latin typeface="Calibri"/>
                <a:cs typeface="Calibri"/>
              </a:rPr>
              <a:t>Baseline</a:t>
            </a:r>
            <a:r>
              <a:rPr sz="1800" b="1" spc="-35" dirty="0">
                <a:solidFill>
                  <a:srgbClr val="014A8D"/>
                </a:solidFill>
                <a:latin typeface="Calibri"/>
                <a:cs typeface="Calibri"/>
              </a:rPr>
              <a:t> </a:t>
            </a:r>
            <a:r>
              <a:rPr sz="1800" b="1" spc="140" dirty="0">
                <a:solidFill>
                  <a:srgbClr val="014A8D"/>
                </a:solidFill>
                <a:latin typeface="Calibri"/>
                <a:cs typeface="Calibri"/>
              </a:rPr>
              <a:t>Scan</a:t>
            </a:r>
            <a:endParaRPr sz="1800">
              <a:latin typeface="Calibri"/>
              <a:cs typeface="Calibri"/>
            </a:endParaRPr>
          </a:p>
        </p:txBody>
      </p:sp>
      <p:grpSp>
        <p:nvGrpSpPr>
          <p:cNvPr id="8" name="object 8"/>
          <p:cNvGrpSpPr/>
          <p:nvPr/>
        </p:nvGrpSpPr>
        <p:grpSpPr>
          <a:xfrm>
            <a:off x="2867025" y="2438400"/>
            <a:ext cx="1518920" cy="917575"/>
            <a:chOff x="2867025" y="2438400"/>
            <a:chExt cx="1518920" cy="917575"/>
          </a:xfrm>
        </p:grpSpPr>
        <p:sp>
          <p:nvSpPr>
            <p:cNvPr id="9" name="object 9"/>
            <p:cNvSpPr/>
            <p:nvPr/>
          </p:nvSpPr>
          <p:spPr>
            <a:xfrm>
              <a:off x="2933672" y="2460567"/>
              <a:ext cx="1343660" cy="885825"/>
            </a:xfrm>
            <a:custGeom>
              <a:avLst/>
              <a:gdLst/>
              <a:ahLst/>
              <a:cxnLst/>
              <a:rect l="l" t="t" r="r" b="b"/>
              <a:pathLst>
                <a:path w="1343660" h="885825">
                  <a:moveTo>
                    <a:pt x="828109" y="0"/>
                  </a:moveTo>
                  <a:lnTo>
                    <a:pt x="776521" y="6074"/>
                  </a:lnTo>
                  <a:lnTo>
                    <a:pt x="731244" y="29079"/>
                  </a:lnTo>
                  <a:lnTo>
                    <a:pt x="698146" y="67240"/>
                  </a:lnTo>
                  <a:lnTo>
                    <a:pt x="689294" y="59985"/>
                  </a:lnTo>
                  <a:lnTo>
                    <a:pt x="609408" y="26460"/>
                  </a:lnTo>
                  <a:lnTo>
                    <a:pt x="558169" y="25966"/>
                  </a:lnTo>
                  <a:lnTo>
                    <a:pt x="509631" y="39335"/>
                  </a:lnTo>
                  <a:lnTo>
                    <a:pt x="467475" y="65541"/>
                  </a:lnTo>
                  <a:lnTo>
                    <a:pt x="435383" y="103562"/>
                  </a:lnTo>
                  <a:lnTo>
                    <a:pt x="403834" y="89987"/>
                  </a:lnTo>
                  <a:lnTo>
                    <a:pt x="370439" y="81353"/>
                  </a:lnTo>
                  <a:lnTo>
                    <a:pt x="335924" y="77791"/>
                  </a:lnTo>
                  <a:lnTo>
                    <a:pt x="301017" y="79432"/>
                  </a:lnTo>
                  <a:lnTo>
                    <a:pt x="254054" y="90167"/>
                  </a:lnTo>
                  <a:lnTo>
                    <a:pt x="212395" y="109549"/>
                  </a:lnTo>
                  <a:lnTo>
                    <a:pt x="177117" y="136302"/>
                  </a:lnTo>
                  <a:lnTo>
                    <a:pt x="149294" y="169151"/>
                  </a:lnTo>
                  <a:lnTo>
                    <a:pt x="130002" y="206821"/>
                  </a:lnTo>
                  <a:lnTo>
                    <a:pt x="120317" y="248036"/>
                  </a:lnTo>
                  <a:lnTo>
                    <a:pt x="121312" y="291522"/>
                  </a:lnTo>
                  <a:lnTo>
                    <a:pt x="120169" y="294316"/>
                  </a:lnTo>
                  <a:lnTo>
                    <a:pt x="60892" y="313064"/>
                  </a:lnTo>
                  <a:lnTo>
                    <a:pt x="17426" y="354006"/>
                  </a:lnTo>
                  <a:lnTo>
                    <a:pt x="0" y="399760"/>
                  </a:lnTo>
                  <a:lnTo>
                    <a:pt x="3266" y="446383"/>
                  </a:lnTo>
                  <a:lnTo>
                    <a:pt x="25677" y="488505"/>
                  </a:lnTo>
                  <a:lnTo>
                    <a:pt x="65686" y="520757"/>
                  </a:lnTo>
                  <a:lnTo>
                    <a:pt x="48004" y="541918"/>
                  </a:lnTo>
                  <a:lnTo>
                    <a:pt x="35952" y="565747"/>
                  </a:lnTo>
                  <a:lnTo>
                    <a:pt x="29878" y="591337"/>
                  </a:lnTo>
                  <a:lnTo>
                    <a:pt x="30126" y="617785"/>
                  </a:lnTo>
                  <a:lnTo>
                    <a:pt x="46817" y="663578"/>
                  </a:lnTo>
                  <a:lnTo>
                    <a:pt x="80688" y="698859"/>
                  </a:lnTo>
                  <a:lnTo>
                    <a:pt x="126871" y="720209"/>
                  </a:lnTo>
                  <a:lnTo>
                    <a:pt x="180494" y="724211"/>
                  </a:lnTo>
                  <a:lnTo>
                    <a:pt x="183034" y="728148"/>
                  </a:lnTo>
                  <a:lnTo>
                    <a:pt x="212145" y="763198"/>
                  </a:lnTo>
                  <a:lnTo>
                    <a:pt x="247348" y="791471"/>
                  </a:lnTo>
                  <a:lnTo>
                    <a:pt x="287320" y="812670"/>
                  </a:lnTo>
                  <a:lnTo>
                    <a:pt x="330735" y="826494"/>
                  </a:lnTo>
                  <a:lnTo>
                    <a:pt x="376270" y="832644"/>
                  </a:lnTo>
                  <a:lnTo>
                    <a:pt x="422600" y="830822"/>
                  </a:lnTo>
                  <a:lnTo>
                    <a:pt x="468400" y="820727"/>
                  </a:lnTo>
                  <a:lnTo>
                    <a:pt x="512345" y="802062"/>
                  </a:lnTo>
                  <a:lnTo>
                    <a:pt x="534981" y="827446"/>
                  </a:lnTo>
                  <a:lnTo>
                    <a:pt x="561891" y="848830"/>
                  </a:lnTo>
                  <a:lnTo>
                    <a:pt x="592445" y="865784"/>
                  </a:lnTo>
                  <a:lnTo>
                    <a:pt x="626010" y="877881"/>
                  </a:lnTo>
                  <a:lnTo>
                    <a:pt x="673700" y="885651"/>
                  </a:lnTo>
                  <a:lnTo>
                    <a:pt x="720578" y="883559"/>
                  </a:lnTo>
                  <a:lnTo>
                    <a:pt x="765073" y="872366"/>
                  </a:lnTo>
                  <a:lnTo>
                    <a:pt x="805611" y="852831"/>
                  </a:lnTo>
                  <a:lnTo>
                    <a:pt x="840620" y="825713"/>
                  </a:lnTo>
                  <a:lnTo>
                    <a:pt x="868526" y="791773"/>
                  </a:lnTo>
                  <a:lnTo>
                    <a:pt x="887757" y="751770"/>
                  </a:lnTo>
                  <a:lnTo>
                    <a:pt x="909655" y="762206"/>
                  </a:lnTo>
                  <a:lnTo>
                    <a:pt x="932826" y="769820"/>
                  </a:lnTo>
                  <a:lnTo>
                    <a:pt x="956927" y="774505"/>
                  </a:lnTo>
                  <a:lnTo>
                    <a:pt x="981610" y="776154"/>
                  </a:lnTo>
                  <a:lnTo>
                    <a:pt x="1029466" y="770757"/>
                  </a:lnTo>
                  <a:lnTo>
                    <a:pt x="1072566" y="754823"/>
                  </a:lnTo>
                  <a:lnTo>
                    <a:pt x="1109182" y="729878"/>
                  </a:lnTo>
                  <a:lnTo>
                    <a:pt x="1137585" y="697452"/>
                  </a:lnTo>
                  <a:lnTo>
                    <a:pt x="1156047" y="659070"/>
                  </a:lnTo>
                  <a:lnTo>
                    <a:pt x="1162839" y="616261"/>
                  </a:lnTo>
                  <a:lnTo>
                    <a:pt x="1189364" y="611231"/>
                  </a:lnTo>
                  <a:lnTo>
                    <a:pt x="1238938" y="592455"/>
                  </a:lnTo>
                  <a:lnTo>
                    <a:pt x="1296287" y="548592"/>
                  </a:lnTo>
                  <a:lnTo>
                    <a:pt x="1321788" y="513092"/>
                  </a:lnTo>
                  <a:lnTo>
                    <a:pt x="1337659" y="474017"/>
                  </a:lnTo>
                  <a:lnTo>
                    <a:pt x="1343664" y="432963"/>
                  </a:lnTo>
                  <a:lnTo>
                    <a:pt x="1339567" y="391524"/>
                  </a:lnTo>
                  <a:lnTo>
                    <a:pt x="1325133" y="351296"/>
                  </a:lnTo>
                  <a:lnTo>
                    <a:pt x="1300126" y="313874"/>
                  </a:lnTo>
                  <a:lnTo>
                    <a:pt x="1303174" y="307524"/>
                  </a:lnTo>
                  <a:lnTo>
                    <a:pt x="1305714" y="300920"/>
                  </a:lnTo>
                  <a:lnTo>
                    <a:pt x="1307746" y="294316"/>
                  </a:lnTo>
                  <a:lnTo>
                    <a:pt x="1313337" y="246826"/>
                  </a:lnTo>
                  <a:lnTo>
                    <a:pt x="1302579" y="201763"/>
                  </a:lnTo>
                  <a:lnTo>
                    <a:pt x="1277379" y="162130"/>
                  </a:lnTo>
                  <a:lnTo>
                    <a:pt x="1239646" y="130935"/>
                  </a:lnTo>
                  <a:lnTo>
                    <a:pt x="1191287" y="111182"/>
                  </a:lnTo>
                  <a:lnTo>
                    <a:pt x="1184455" y="88657"/>
                  </a:lnTo>
                  <a:lnTo>
                    <a:pt x="1158694" y="48656"/>
                  </a:lnTo>
                  <a:lnTo>
                    <a:pt x="1098960" y="9693"/>
                  </a:lnTo>
                  <a:lnTo>
                    <a:pt x="1053458" y="333"/>
                  </a:lnTo>
                  <a:lnTo>
                    <a:pt x="1007370" y="3733"/>
                  </a:lnTo>
                  <a:lnTo>
                    <a:pt x="964214" y="19641"/>
                  </a:lnTo>
                  <a:lnTo>
                    <a:pt x="927508" y="47809"/>
                  </a:lnTo>
                  <a:lnTo>
                    <a:pt x="917410" y="37205"/>
                  </a:lnTo>
                  <a:lnTo>
                    <a:pt x="906061" y="27743"/>
                  </a:lnTo>
                  <a:lnTo>
                    <a:pt x="893593" y="19520"/>
                  </a:lnTo>
                  <a:lnTo>
                    <a:pt x="880137" y="12630"/>
                  </a:lnTo>
                  <a:lnTo>
                    <a:pt x="828109" y="0"/>
                  </a:lnTo>
                  <a:close/>
                </a:path>
              </a:pathLst>
            </a:custGeom>
            <a:solidFill>
              <a:srgbClr val="EFD6C2"/>
            </a:solidFill>
          </p:spPr>
          <p:txBody>
            <a:bodyPr wrap="square" lIns="0" tIns="0" rIns="0" bIns="0" rtlCol="0"/>
            <a:lstStyle/>
            <a:p>
              <a:endParaRPr/>
            </a:p>
          </p:txBody>
        </p:sp>
        <p:sp>
          <p:nvSpPr>
            <p:cNvPr id="10" name="object 10"/>
            <p:cNvSpPr/>
            <p:nvPr/>
          </p:nvSpPr>
          <p:spPr>
            <a:xfrm>
              <a:off x="2933672" y="2460567"/>
              <a:ext cx="1343660" cy="885825"/>
            </a:xfrm>
            <a:custGeom>
              <a:avLst/>
              <a:gdLst/>
              <a:ahLst/>
              <a:cxnLst/>
              <a:rect l="l" t="t" r="r" b="b"/>
              <a:pathLst>
                <a:path w="1343660" h="885825">
                  <a:moveTo>
                    <a:pt x="121312" y="291522"/>
                  </a:moveTo>
                  <a:lnTo>
                    <a:pt x="120317" y="248036"/>
                  </a:lnTo>
                  <a:lnTo>
                    <a:pt x="130002" y="206821"/>
                  </a:lnTo>
                  <a:lnTo>
                    <a:pt x="149294" y="169151"/>
                  </a:lnTo>
                  <a:lnTo>
                    <a:pt x="177117" y="136302"/>
                  </a:lnTo>
                  <a:lnTo>
                    <a:pt x="212395" y="109549"/>
                  </a:lnTo>
                  <a:lnTo>
                    <a:pt x="254054" y="90167"/>
                  </a:lnTo>
                  <a:lnTo>
                    <a:pt x="301017" y="79432"/>
                  </a:lnTo>
                  <a:lnTo>
                    <a:pt x="335924" y="77791"/>
                  </a:lnTo>
                  <a:lnTo>
                    <a:pt x="370439" y="81353"/>
                  </a:lnTo>
                  <a:lnTo>
                    <a:pt x="403834" y="89987"/>
                  </a:lnTo>
                  <a:lnTo>
                    <a:pt x="435383" y="103562"/>
                  </a:lnTo>
                  <a:lnTo>
                    <a:pt x="467475" y="65541"/>
                  </a:lnTo>
                  <a:lnTo>
                    <a:pt x="509631" y="39335"/>
                  </a:lnTo>
                  <a:lnTo>
                    <a:pt x="558169" y="25966"/>
                  </a:lnTo>
                  <a:lnTo>
                    <a:pt x="609408" y="26460"/>
                  </a:lnTo>
                  <a:lnTo>
                    <a:pt x="659665" y="41840"/>
                  </a:lnTo>
                  <a:lnTo>
                    <a:pt x="698146" y="67240"/>
                  </a:lnTo>
                  <a:lnTo>
                    <a:pt x="731244" y="29079"/>
                  </a:lnTo>
                  <a:lnTo>
                    <a:pt x="776521" y="6074"/>
                  </a:lnTo>
                  <a:lnTo>
                    <a:pt x="828109" y="0"/>
                  </a:lnTo>
                  <a:lnTo>
                    <a:pt x="880137" y="12630"/>
                  </a:lnTo>
                  <a:lnTo>
                    <a:pt x="893593" y="19520"/>
                  </a:lnTo>
                  <a:lnTo>
                    <a:pt x="906061" y="27743"/>
                  </a:lnTo>
                  <a:lnTo>
                    <a:pt x="917410" y="37205"/>
                  </a:lnTo>
                  <a:lnTo>
                    <a:pt x="927508" y="47809"/>
                  </a:lnTo>
                  <a:lnTo>
                    <a:pt x="964214" y="19641"/>
                  </a:lnTo>
                  <a:lnTo>
                    <a:pt x="1007370" y="3733"/>
                  </a:lnTo>
                  <a:lnTo>
                    <a:pt x="1053458" y="333"/>
                  </a:lnTo>
                  <a:lnTo>
                    <a:pt x="1098960" y="9693"/>
                  </a:lnTo>
                  <a:lnTo>
                    <a:pt x="1140360" y="32061"/>
                  </a:lnTo>
                  <a:lnTo>
                    <a:pt x="1173491" y="67669"/>
                  </a:lnTo>
                  <a:lnTo>
                    <a:pt x="1191287" y="111182"/>
                  </a:lnTo>
                  <a:lnTo>
                    <a:pt x="1239646" y="130935"/>
                  </a:lnTo>
                  <a:lnTo>
                    <a:pt x="1277379" y="162130"/>
                  </a:lnTo>
                  <a:lnTo>
                    <a:pt x="1302579" y="201763"/>
                  </a:lnTo>
                  <a:lnTo>
                    <a:pt x="1313337" y="246826"/>
                  </a:lnTo>
                  <a:lnTo>
                    <a:pt x="1307746" y="294316"/>
                  </a:lnTo>
                  <a:lnTo>
                    <a:pt x="1305714" y="300920"/>
                  </a:lnTo>
                  <a:lnTo>
                    <a:pt x="1303174" y="307524"/>
                  </a:lnTo>
                  <a:lnTo>
                    <a:pt x="1300126" y="313874"/>
                  </a:lnTo>
                  <a:lnTo>
                    <a:pt x="1325133" y="351296"/>
                  </a:lnTo>
                  <a:lnTo>
                    <a:pt x="1339567" y="391524"/>
                  </a:lnTo>
                  <a:lnTo>
                    <a:pt x="1343664" y="432963"/>
                  </a:lnTo>
                  <a:lnTo>
                    <a:pt x="1337659" y="474017"/>
                  </a:lnTo>
                  <a:lnTo>
                    <a:pt x="1321788" y="513092"/>
                  </a:lnTo>
                  <a:lnTo>
                    <a:pt x="1296287" y="548592"/>
                  </a:lnTo>
                  <a:lnTo>
                    <a:pt x="1261391" y="578923"/>
                  </a:lnTo>
                  <a:lnTo>
                    <a:pt x="1214830" y="603259"/>
                  </a:lnTo>
                  <a:lnTo>
                    <a:pt x="1162839" y="616261"/>
                  </a:lnTo>
                  <a:lnTo>
                    <a:pt x="1156047" y="659070"/>
                  </a:lnTo>
                  <a:lnTo>
                    <a:pt x="1137585" y="697452"/>
                  </a:lnTo>
                  <a:lnTo>
                    <a:pt x="1109182" y="729878"/>
                  </a:lnTo>
                  <a:lnTo>
                    <a:pt x="1072566" y="754823"/>
                  </a:lnTo>
                  <a:lnTo>
                    <a:pt x="1029466" y="770757"/>
                  </a:lnTo>
                  <a:lnTo>
                    <a:pt x="981610" y="776154"/>
                  </a:lnTo>
                  <a:lnTo>
                    <a:pt x="956927" y="774505"/>
                  </a:lnTo>
                  <a:lnTo>
                    <a:pt x="932826" y="769820"/>
                  </a:lnTo>
                  <a:lnTo>
                    <a:pt x="909655" y="762206"/>
                  </a:lnTo>
                  <a:lnTo>
                    <a:pt x="887757" y="751770"/>
                  </a:lnTo>
                  <a:lnTo>
                    <a:pt x="868526" y="791773"/>
                  </a:lnTo>
                  <a:lnTo>
                    <a:pt x="840620" y="825713"/>
                  </a:lnTo>
                  <a:lnTo>
                    <a:pt x="805611" y="852831"/>
                  </a:lnTo>
                  <a:lnTo>
                    <a:pt x="765073" y="872366"/>
                  </a:lnTo>
                  <a:lnTo>
                    <a:pt x="720578" y="883559"/>
                  </a:lnTo>
                  <a:lnTo>
                    <a:pt x="673700" y="885651"/>
                  </a:lnTo>
                  <a:lnTo>
                    <a:pt x="626010" y="877881"/>
                  </a:lnTo>
                  <a:lnTo>
                    <a:pt x="592445" y="865784"/>
                  </a:lnTo>
                  <a:lnTo>
                    <a:pt x="561891" y="848830"/>
                  </a:lnTo>
                  <a:lnTo>
                    <a:pt x="534981" y="827446"/>
                  </a:lnTo>
                  <a:lnTo>
                    <a:pt x="512345" y="802062"/>
                  </a:lnTo>
                  <a:lnTo>
                    <a:pt x="468400" y="820727"/>
                  </a:lnTo>
                  <a:lnTo>
                    <a:pt x="422600" y="830822"/>
                  </a:lnTo>
                  <a:lnTo>
                    <a:pt x="376270" y="832644"/>
                  </a:lnTo>
                  <a:lnTo>
                    <a:pt x="330735" y="826494"/>
                  </a:lnTo>
                  <a:lnTo>
                    <a:pt x="287320" y="812670"/>
                  </a:lnTo>
                  <a:lnTo>
                    <a:pt x="247348" y="791471"/>
                  </a:lnTo>
                  <a:lnTo>
                    <a:pt x="212145" y="763198"/>
                  </a:lnTo>
                  <a:lnTo>
                    <a:pt x="183034" y="728148"/>
                  </a:lnTo>
                  <a:lnTo>
                    <a:pt x="181383" y="725481"/>
                  </a:lnTo>
                  <a:lnTo>
                    <a:pt x="180494" y="724211"/>
                  </a:lnTo>
                  <a:lnTo>
                    <a:pt x="126871" y="720209"/>
                  </a:lnTo>
                  <a:lnTo>
                    <a:pt x="80688" y="698859"/>
                  </a:lnTo>
                  <a:lnTo>
                    <a:pt x="46817" y="663578"/>
                  </a:lnTo>
                  <a:lnTo>
                    <a:pt x="30126" y="617785"/>
                  </a:lnTo>
                  <a:lnTo>
                    <a:pt x="29878" y="591337"/>
                  </a:lnTo>
                  <a:lnTo>
                    <a:pt x="35952" y="565747"/>
                  </a:lnTo>
                  <a:lnTo>
                    <a:pt x="48004" y="541918"/>
                  </a:lnTo>
                  <a:lnTo>
                    <a:pt x="65686" y="520757"/>
                  </a:lnTo>
                  <a:lnTo>
                    <a:pt x="25677" y="488505"/>
                  </a:lnTo>
                  <a:lnTo>
                    <a:pt x="3266" y="446383"/>
                  </a:lnTo>
                  <a:lnTo>
                    <a:pt x="0" y="399760"/>
                  </a:lnTo>
                  <a:lnTo>
                    <a:pt x="17426" y="354006"/>
                  </a:lnTo>
                  <a:lnTo>
                    <a:pt x="36623" y="331089"/>
                  </a:lnTo>
                  <a:lnTo>
                    <a:pt x="60892" y="313064"/>
                  </a:lnTo>
                  <a:lnTo>
                    <a:pt x="89114" y="300589"/>
                  </a:lnTo>
                  <a:lnTo>
                    <a:pt x="120169" y="294316"/>
                  </a:lnTo>
                  <a:lnTo>
                    <a:pt x="121312" y="291522"/>
                  </a:lnTo>
                  <a:close/>
                </a:path>
              </a:pathLst>
            </a:custGeom>
            <a:ln w="19049">
              <a:solidFill>
                <a:srgbClr val="645A50"/>
              </a:solidFill>
            </a:ln>
          </p:spPr>
          <p:txBody>
            <a:bodyPr wrap="square" lIns="0" tIns="0" rIns="0" bIns="0" rtlCol="0"/>
            <a:lstStyle/>
            <a:p>
              <a:endParaRPr/>
            </a:p>
          </p:txBody>
        </p:sp>
        <p:sp>
          <p:nvSpPr>
            <p:cNvPr id="11" name="object 11"/>
            <p:cNvSpPr/>
            <p:nvPr/>
          </p:nvSpPr>
          <p:spPr>
            <a:xfrm>
              <a:off x="3000882" y="2505456"/>
              <a:ext cx="1232535" cy="753745"/>
            </a:xfrm>
            <a:custGeom>
              <a:avLst/>
              <a:gdLst/>
              <a:ahLst/>
              <a:cxnLst/>
              <a:rect l="l" t="t" r="r" b="b"/>
              <a:pathLst>
                <a:path w="1232535" h="753745">
                  <a:moveTo>
                    <a:pt x="78739" y="488696"/>
                  </a:moveTo>
                  <a:lnTo>
                    <a:pt x="58150" y="488781"/>
                  </a:lnTo>
                  <a:lnTo>
                    <a:pt x="37941" y="486044"/>
                  </a:lnTo>
                  <a:lnTo>
                    <a:pt x="18446" y="480569"/>
                  </a:lnTo>
                  <a:lnTo>
                    <a:pt x="0" y="472440"/>
                  </a:lnTo>
                </a:path>
                <a:path w="1232535" h="753745">
                  <a:moveTo>
                    <a:pt x="148208" y="667639"/>
                  </a:moveTo>
                  <a:lnTo>
                    <a:pt x="139830" y="670349"/>
                  </a:lnTo>
                  <a:lnTo>
                    <a:pt x="131286" y="672560"/>
                  </a:lnTo>
                  <a:lnTo>
                    <a:pt x="122598" y="674246"/>
                  </a:lnTo>
                  <a:lnTo>
                    <a:pt x="113791" y="675386"/>
                  </a:lnTo>
                </a:path>
                <a:path w="1232535" h="753745">
                  <a:moveTo>
                    <a:pt x="445134" y="753491"/>
                  </a:moveTo>
                  <a:lnTo>
                    <a:pt x="439112" y="744968"/>
                  </a:lnTo>
                  <a:lnTo>
                    <a:pt x="433625" y="736171"/>
                  </a:lnTo>
                  <a:lnTo>
                    <a:pt x="428686" y="727112"/>
                  </a:lnTo>
                  <a:lnTo>
                    <a:pt x="424306" y="717804"/>
                  </a:lnTo>
                </a:path>
                <a:path w="1232535" h="753745">
                  <a:moveTo>
                    <a:pt x="829055" y="664591"/>
                  </a:moveTo>
                  <a:lnTo>
                    <a:pt x="827817" y="674489"/>
                  </a:lnTo>
                  <a:lnTo>
                    <a:pt x="826007" y="684339"/>
                  </a:lnTo>
                  <a:lnTo>
                    <a:pt x="823626" y="694094"/>
                  </a:lnTo>
                  <a:lnTo>
                    <a:pt x="820673" y="703707"/>
                  </a:lnTo>
                </a:path>
                <a:path w="1232535" h="753745">
                  <a:moveTo>
                    <a:pt x="993774" y="422656"/>
                  </a:moveTo>
                  <a:lnTo>
                    <a:pt x="1035966" y="448248"/>
                  </a:lnTo>
                  <a:lnTo>
                    <a:pt x="1067942" y="482711"/>
                  </a:lnTo>
                  <a:lnTo>
                    <a:pt x="1088108" y="523722"/>
                  </a:lnTo>
                  <a:lnTo>
                    <a:pt x="1094867" y="568960"/>
                  </a:lnTo>
                </a:path>
                <a:path w="1232535" h="753745">
                  <a:moveTo>
                    <a:pt x="1232280" y="266827"/>
                  </a:moveTo>
                  <a:lnTo>
                    <a:pt x="1223700" y="282257"/>
                  </a:lnTo>
                  <a:lnTo>
                    <a:pt x="1213262" y="296640"/>
                  </a:lnTo>
                  <a:lnTo>
                    <a:pt x="1201062" y="309832"/>
                  </a:lnTo>
                  <a:lnTo>
                    <a:pt x="1187195" y="321691"/>
                  </a:lnTo>
                </a:path>
                <a:path w="1232535" h="753745">
                  <a:moveTo>
                    <a:pt x="1124203" y="63246"/>
                  </a:moveTo>
                  <a:lnTo>
                    <a:pt x="1125348" y="69669"/>
                  </a:lnTo>
                  <a:lnTo>
                    <a:pt x="1126124" y="76152"/>
                  </a:lnTo>
                  <a:lnTo>
                    <a:pt x="1126543" y="82659"/>
                  </a:lnTo>
                  <a:lnTo>
                    <a:pt x="1126617" y="89154"/>
                  </a:lnTo>
                </a:path>
                <a:path w="1232535" h="753745">
                  <a:moveTo>
                    <a:pt x="836802" y="33020"/>
                  </a:moveTo>
                  <a:lnTo>
                    <a:pt x="841539" y="24217"/>
                  </a:lnTo>
                  <a:lnTo>
                    <a:pt x="846978" y="15748"/>
                  </a:lnTo>
                  <a:lnTo>
                    <a:pt x="853108" y="7659"/>
                  </a:lnTo>
                  <a:lnTo>
                    <a:pt x="859916" y="0"/>
                  </a:lnTo>
                </a:path>
                <a:path w="1232535" h="753745">
                  <a:moveTo>
                    <a:pt x="621156" y="48768"/>
                  </a:moveTo>
                  <a:lnTo>
                    <a:pt x="623206" y="41411"/>
                  </a:lnTo>
                  <a:lnTo>
                    <a:pt x="625744" y="34210"/>
                  </a:lnTo>
                  <a:lnTo>
                    <a:pt x="628782" y="27176"/>
                  </a:lnTo>
                  <a:lnTo>
                    <a:pt x="632332" y="20320"/>
                  </a:lnTo>
                </a:path>
                <a:path w="1232535" h="753745">
                  <a:moveTo>
                    <a:pt x="368045" y="58420"/>
                  </a:moveTo>
                  <a:lnTo>
                    <a:pt x="378856" y="64514"/>
                  </a:lnTo>
                  <a:lnTo>
                    <a:pt x="389191" y="71167"/>
                  </a:lnTo>
                  <a:lnTo>
                    <a:pt x="399049" y="78368"/>
                  </a:lnTo>
                  <a:lnTo>
                    <a:pt x="408431" y="86106"/>
                  </a:lnTo>
                </a:path>
                <a:path w="1232535" h="753745">
                  <a:moveTo>
                    <a:pt x="61086" y="275717"/>
                  </a:moveTo>
                  <a:lnTo>
                    <a:pt x="58852" y="268547"/>
                  </a:lnTo>
                  <a:lnTo>
                    <a:pt x="56927" y="261318"/>
                  </a:lnTo>
                  <a:lnTo>
                    <a:pt x="55336" y="254017"/>
                  </a:lnTo>
                  <a:lnTo>
                    <a:pt x="54101" y="246634"/>
                  </a:lnTo>
                </a:path>
              </a:pathLst>
            </a:custGeom>
            <a:ln w="19050">
              <a:solidFill>
                <a:srgbClr val="645A50"/>
              </a:solidFill>
            </a:ln>
          </p:spPr>
          <p:txBody>
            <a:bodyPr wrap="square" lIns="0" tIns="0" rIns="0" bIns="0" rtlCol="0"/>
            <a:lstStyle/>
            <a:p>
              <a:endParaRPr/>
            </a:p>
          </p:txBody>
        </p:sp>
        <p:sp>
          <p:nvSpPr>
            <p:cNvPr id="12" name="object 12"/>
            <p:cNvSpPr/>
            <p:nvPr/>
          </p:nvSpPr>
          <p:spPr>
            <a:xfrm>
              <a:off x="2981325" y="2647950"/>
              <a:ext cx="1300480" cy="501650"/>
            </a:xfrm>
            <a:custGeom>
              <a:avLst/>
              <a:gdLst/>
              <a:ahLst/>
              <a:cxnLst/>
              <a:rect l="l" t="t" r="r" b="b"/>
              <a:pathLst>
                <a:path w="1300479" h="501650">
                  <a:moveTo>
                    <a:pt x="0" y="501396"/>
                  </a:moveTo>
                  <a:lnTo>
                    <a:pt x="1299972" y="0"/>
                  </a:lnTo>
                </a:path>
              </a:pathLst>
            </a:custGeom>
            <a:ln w="38100">
              <a:solidFill>
                <a:srgbClr val="DA275D"/>
              </a:solidFill>
            </a:ln>
          </p:spPr>
          <p:txBody>
            <a:bodyPr wrap="square" lIns="0" tIns="0" rIns="0" bIns="0" rtlCol="0"/>
            <a:lstStyle/>
            <a:p>
              <a:endParaRPr/>
            </a:p>
          </p:txBody>
        </p:sp>
        <p:sp>
          <p:nvSpPr>
            <p:cNvPr id="13" name="object 13"/>
            <p:cNvSpPr/>
            <p:nvPr/>
          </p:nvSpPr>
          <p:spPr>
            <a:xfrm>
              <a:off x="2886075" y="2952750"/>
              <a:ext cx="166370" cy="374650"/>
            </a:xfrm>
            <a:custGeom>
              <a:avLst/>
              <a:gdLst/>
              <a:ahLst/>
              <a:cxnLst/>
              <a:rect l="l" t="t" r="r" b="b"/>
              <a:pathLst>
                <a:path w="166369" h="374650">
                  <a:moveTo>
                    <a:pt x="166243" y="374141"/>
                  </a:moveTo>
                  <a:lnTo>
                    <a:pt x="0" y="0"/>
                  </a:lnTo>
                </a:path>
              </a:pathLst>
            </a:custGeom>
            <a:ln w="38099">
              <a:solidFill>
                <a:srgbClr val="DA275D"/>
              </a:solidFill>
            </a:ln>
          </p:spPr>
          <p:txBody>
            <a:bodyPr wrap="square" lIns="0" tIns="0" rIns="0" bIns="0" rtlCol="0"/>
            <a:lstStyle/>
            <a:p>
              <a:endParaRPr/>
            </a:p>
          </p:txBody>
        </p:sp>
        <p:sp>
          <p:nvSpPr>
            <p:cNvPr id="14" name="object 14"/>
            <p:cNvSpPr/>
            <p:nvPr/>
          </p:nvSpPr>
          <p:spPr>
            <a:xfrm>
              <a:off x="4200525" y="2457450"/>
              <a:ext cx="166370" cy="374650"/>
            </a:xfrm>
            <a:custGeom>
              <a:avLst/>
              <a:gdLst/>
              <a:ahLst/>
              <a:cxnLst/>
              <a:rect l="l" t="t" r="r" b="b"/>
              <a:pathLst>
                <a:path w="166370" h="374650">
                  <a:moveTo>
                    <a:pt x="166242" y="374141"/>
                  </a:moveTo>
                  <a:lnTo>
                    <a:pt x="0" y="0"/>
                  </a:lnTo>
                </a:path>
              </a:pathLst>
            </a:custGeom>
            <a:ln w="38099">
              <a:solidFill>
                <a:srgbClr val="DA275D"/>
              </a:solidFill>
            </a:ln>
          </p:spPr>
          <p:txBody>
            <a:bodyPr wrap="square" lIns="0" tIns="0" rIns="0" bIns="0" rtlCol="0"/>
            <a:lstStyle/>
            <a:p>
              <a:endParaRPr/>
            </a:p>
          </p:txBody>
        </p:sp>
      </p:grpSp>
      <p:sp>
        <p:nvSpPr>
          <p:cNvPr id="15" name="object 15"/>
          <p:cNvSpPr txBox="1"/>
          <p:nvPr/>
        </p:nvSpPr>
        <p:spPr>
          <a:xfrm>
            <a:off x="2840354" y="3767137"/>
            <a:ext cx="1468120" cy="576580"/>
          </a:xfrm>
          <a:prstGeom prst="rect">
            <a:avLst/>
          </a:prstGeom>
        </p:spPr>
        <p:txBody>
          <a:bodyPr vert="horz" wrap="square" lIns="0" tIns="10795" rIns="0" bIns="0" rtlCol="0">
            <a:spAutoFit/>
          </a:bodyPr>
          <a:lstStyle/>
          <a:p>
            <a:pPr marL="12700" marR="5080" indent="391160">
              <a:lnSpc>
                <a:spcPct val="100800"/>
              </a:lnSpc>
              <a:spcBef>
                <a:spcPts val="85"/>
              </a:spcBef>
            </a:pPr>
            <a:r>
              <a:rPr sz="1800" b="1" spc="-20" dirty="0">
                <a:solidFill>
                  <a:srgbClr val="014A8D"/>
                </a:solidFill>
                <a:latin typeface="Calibri"/>
                <a:cs typeface="Calibri"/>
              </a:rPr>
              <a:t>Tumor </a:t>
            </a:r>
            <a:r>
              <a:rPr sz="1800" b="1" spc="55" dirty="0">
                <a:solidFill>
                  <a:srgbClr val="014A8D"/>
                </a:solidFill>
                <a:latin typeface="Calibri"/>
                <a:cs typeface="Calibri"/>
              </a:rPr>
              <a:t>Measurement</a:t>
            </a:r>
            <a:endParaRPr sz="1800">
              <a:latin typeface="Calibri"/>
              <a:cs typeface="Calibri"/>
            </a:endParaRPr>
          </a:p>
        </p:txBody>
      </p:sp>
      <p:grpSp>
        <p:nvGrpSpPr>
          <p:cNvPr id="16" name="object 16"/>
          <p:cNvGrpSpPr/>
          <p:nvPr/>
        </p:nvGrpSpPr>
        <p:grpSpPr>
          <a:xfrm>
            <a:off x="6412893" y="2281063"/>
            <a:ext cx="1730375" cy="1328420"/>
            <a:chOff x="6412893" y="2281063"/>
            <a:chExt cx="1730375" cy="1328420"/>
          </a:xfrm>
        </p:grpSpPr>
        <p:sp>
          <p:nvSpPr>
            <p:cNvPr id="17" name="object 17"/>
            <p:cNvSpPr/>
            <p:nvPr/>
          </p:nvSpPr>
          <p:spPr>
            <a:xfrm>
              <a:off x="6821904" y="2281063"/>
              <a:ext cx="1321435" cy="1328420"/>
            </a:xfrm>
            <a:custGeom>
              <a:avLst/>
              <a:gdLst/>
              <a:ahLst/>
              <a:cxnLst/>
              <a:rect l="l" t="t" r="r" b="b"/>
              <a:pathLst>
                <a:path w="1321434" h="1328420">
                  <a:moveTo>
                    <a:pt x="660349" y="0"/>
                  </a:moveTo>
                  <a:lnTo>
                    <a:pt x="613199" y="1654"/>
                  </a:lnTo>
                  <a:lnTo>
                    <a:pt x="566942" y="6569"/>
                  </a:lnTo>
                  <a:lnTo>
                    <a:pt x="521691" y="14630"/>
                  </a:lnTo>
                  <a:lnTo>
                    <a:pt x="477558" y="25727"/>
                  </a:lnTo>
                  <a:lnTo>
                    <a:pt x="434654" y="39745"/>
                  </a:lnTo>
                  <a:lnTo>
                    <a:pt x="393091" y="56574"/>
                  </a:lnTo>
                  <a:lnTo>
                    <a:pt x="352981" y="76100"/>
                  </a:lnTo>
                  <a:lnTo>
                    <a:pt x="314436" y="98212"/>
                  </a:lnTo>
                  <a:lnTo>
                    <a:pt x="277567" y="122797"/>
                  </a:lnTo>
                  <a:lnTo>
                    <a:pt x="242486" y="149743"/>
                  </a:lnTo>
                  <a:lnTo>
                    <a:pt x="209305" y="178937"/>
                  </a:lnTo>
                  <a:lnTo>
                    <a:pt x="178136" y="210267"/>
                  </a:lnTo>
                  <a:lnTo>
                    <a:pt x="149090" y="243621"/>
                  </a:lnTo>
                  <a:lnTo>
                    <a:pt x="122279" y="278886"/>
                  </a:lnTo>
                  <a:lnTo>
                    <a:pt x="97814" y="315951"/>
                  </a:lnTo>
                  <a:lnTo>
                    <a:pt x="75809" y="354702"/>
                  </a:lnTo>
                  <a:lnTo>
                    <a:pt x="56373" y="395028"/>
                  </a:lnTo>
                  <a:lnTo>
                    <a:pt x="39620" y="436816"/>
                  </a:lnTo>
                  <a:lnTo>
                    <a:pt x="25661" y="479953"/>
                  </a:lnTo>
                  <a:lnTo>
                    <a:pt x="14607" y="524328"/>
                  </a:lnTo>
                  <a:lnTo>
                    <a:pt x="6570" y="569828"/>
                  </a:lnTo>
                  <a:lnTo>
                    <a:pt x="1663" y="616341"/>
                  </a:lnTo>
                  <a:lnTo>
                    <a:pt x="0" y="663847"/>
                  </a:lnTo>
                  <a:lnTo>
                    <a:pt x="1847" y="712509"/>
                  </a:lnTo>
                  <a:lnTo>
                    <a:pt x="7744" y="765379"/>
                  </a:lnTo>
                  <a:lnTo>
                    <a:pt x="17353" y="815192"/>
                  </a:lnTo>
                  <a:lnTo>
                    <a:pt x="30697" y="864053"/>
                  </a:lnTo>
                  <a:lnTo>
                    <a:pt x="47707" y="911749"/>
                  </a:lnTo>
                  <a:lnTo>
                    <a:pt x="68317" y="958065"/>
                  </a:lnTo>
                  <a:lnTo>
                    <a:pt x="92458" y="1002789"/>
                  </a:lnTo>
                  <a:lnTo>
                    <a:pt x="120065" y="1045705"/>
                  </a:lnTo>
                  <a:lnTo>
                    <a:pt x="148617" y="1083558"/>
                  </a:lnTo>
                  <a:lnTo>
                    <a:pt x="179216" y="1118802"/>
                  </a:lnTo>
                  <a:lnTo>
                    <a:pt x="211797" y="1151408"/>
                  </a:lnTo>
                  <a:lnTo>
                    <a:pt x="246205" y="1181350"/>
                  </a:lnTo>
                  <a:lnTo>
                    <a:pt x="282284" y="1208600"/>
                  </a:lnTo>
                  <a:lnTo>
                    <a:pt x="319879" y="1233130"/>
                  </a:lnTo>
                  <a:lnTo>
                    <a:pt x="358834" y="1254914"/>
                  </a:lnTo>
                  <a:lnTo>
                    <a:pt x="398994" y="1273923"/>
                  </a:lnTo>
                  <a:lnTo>
                    <a:pt x="440202" y="1290131"/>
                  </a:lnTo>
                  <a:lnTo>
                    <a:pt x="482303" y="1303510"/>
                  </a:lnTo>
                  <a:lnTo>
                    <a:pt x="525142" y="1314033"/>
                  </a:lnTo>
                  <a:lnTo>
                    <a:pt x="568563" y="1321672"/>
                  </a:lnTo>
                  <a:lnTo>
                    <a:pt x="612409" y="1326399"/>
                  </a:lnTo>
                  <a:lnTo>
                    <a:pt x="656526" y="1328188"/>
                  </a:lnTo>
                  <a:lnTo>
                    <a:pt x="700758" y="1327011"/>
                  </a:lnTo>
                  <a:lnTo>
                    <a:pt x="744949" y="1322841"/>
                  </a:lnTo>
                  <a:lnTo>
                    <a:pt x="788943" y="1315650"/>
                  </a:lnTo>
                  <a:lnTo>
                    <a:pt x="832585" y="1305411"/>
                  </a:lnTo>
                  <a:lnTo>
                    <a:pt x="872111" y="1293210"/>
                  </a:lnTo>
                  <a:lnTo>
                    <a:pt x="660327" y="1293210"/>
                  </a:lnTo>
                  <a:lnTo>
                    <a:pt x="611591" y="1291288"/>
                  </a:lnTo>
                  <a:lnTo>
                    <a:pt x="563522" y="1285609"/>
                  </a:lnTo>
                  <a:lnTo>
                    <a:pt x="516310" y="1276270"/>
                  </a:lnTo>
                  <a:lnTo>
                    <a:pt x="470148" y="1263366"/>
                  </a:lnTo>
                  <a:lnTo>
                    <a:pt x="425227" y="1246993"/>
                  </a:lnTo>
                  <a:lnTo>
                    <a:pt x="381739" y="1227247"/>
                  </a:lnTo>
                  <a:lnTo>
                    <a:pt x="339874" y="1204224"/>
                  </a:lnTo>
                  <a:lnTo>
                    <a:pt x="299824" y="1178019"/>
                  </a:lnTo>
                  <a:lnTo>
                    <a:pt x="261781" y="1148729"/>
                  </a:lnTo>
                  <a:lnTo>
                    <a:pt x="225937" y="1116450"/>
                  </a:lnTo>
                  <a:lnTo>
                    <a:pt x="192482" y="1081276"/>
                  </a:lnTo>
                  <a:lnTo>
                    <a:pt x="161609" y="1043305"/>
                  </a:lnTo>
                  <a:lnTo>
                    <a:pt x="179574" y="1012012"/>
                  </a:lnTo>
                  <a:lnTo>
                    <a:pt x="139435" y="1012012"/>
                  </a:lnTo>
                  <a:lnTo>
                    <a:pt x="112100" y="966809"/>
                  </a:lnTo>
                  <a:lnTo>
                    <a:pt x="88755" y="919658"/>
                  </a:lnTo>
                  <a:lnTo>
                    <a:pt x="69483" y="870828"/>
                  </a:lnTo>
                  <a:lnTo>
                    <a:pt x="54366" y="820586"/>
                  </a:lnTo>
                  <a:lnTo>
                    <a:pt x="43483" y="769202"/>
                  </a:lnTo>
                  <a:lnTo>
                    <a:pt x="36918" y="716944"/>
                  </a:lnTo>
                  <a:lnTo>
                    <a:pt x="34751" y="664080"/>
                  </a:lnTo>
                  <a:lnTo>
                    <a:pt x="36609" y="616341"/>
                  </a:lnTo>
                  <a:lnTo>
                    <a:pt x="36709" y="613781"/>
                  </a:lnTo>
                  <a:lnTo>
                    <a:pt x="42660" y="563927"/>
                  </a:lnTo>
                  <a:lnTo>
                    <a:pt x="52557" y="514757"/>
                  </a:lnTo>
                  <a:lnTo>
                    <a:pt x="66349" y="466508"/>
                  </a:lnTo>
                  <a:lnTo>
                    <a:pt x="83988" y="419419"/>
                  </a:lnTo>
                  <a:lnTo>
                    <a:pt x="840911" y="419419"/>
                  </a:lnTo>
                  <a:lnTo>
                    <a:pt x="825948" y="393368"/>
                  </a:lnTo>
                  <a:lnTo>
                    <a:pt x="826223" y="393368"/>
                  </a:lnTo>
                  <a:lnTo>
                    <a:pt x="821113" y="384467"/>
                  </a:lnTo>
                  <a:lnTo>
                    <a:pt x="100161" y="384467"/>
                  </a:lnTo>
                  <a:lnTo>
                    <a:pt x="123272" y="341947"/>
                  </a:lnTo>
                  <a:lnTo>
                    <a:pt x="149334" y="301661"/>
                  </a:lnTo>
                  <a:lnTo>
                    <a:pt x="178180" y="263729"/>
                  </a:lnTo>
                  <a:lnTo>
                    <a:pt x="209644" y="228268"/>
                  </a:lnTo>
                  <a:lnTo>
                    <a:pt x="243560" y="195398"/>
                  </a:lnTo>
                  <a:lnTo>
                    <a:pt x="279761" y="165237"/>
                  </a:lnTo>
                  <a:lnTo>
                    <a:pt x="318081" y="137903"/>
                  </a:lnTo>
                  <a:lnTo>
                    <a:pt x="358355" y="113515"/>
                  </a:lnTo>
                  <a:lnTo>
                    <a:pt x="400414" y="92191"/>
                  </a:lnTo>
                  <a:lnTo>
                    <a:pt x="444094" y="74051"/>
                  </a:lnTo>
                  <a:lnTo>
                    <a:pt x="489228" y="59212"/>
                  </a:lnTo>
                  <a:lnTo>
                    <a:pt x="535649" y="47794"/>
                  </a:lnTo>
                  <a:lnTo>
                    <a:pt x="583192" y="39914"/>
                  </a:lnTo>
                  <a:lnTo>
                    <a:pt x="623311" y="39914"/>
                  </a:lnTo>
                  <a:lnTo>
                    <a:pt x="621238" y="36303"/>
                  </a:lnTo>
                  <a:lnTo>
                    <a:pt x="630966" y="35747"/>
                  </a:lnTo>
                  <a:lnTo>
                    <a:pt x="640724" y="35321"/>
                  </a:lnTo>
                  <a:lnTo>
                    <a:pt x="650517" y="35048"/>
                  </a:lnTo>
                  <a:lnTo>
                    <a:pt x="870991" y="35048"/>
                  </a:lnTo>
                  <a:lnTo>
                    <a:pt x="853295" y="28895"/>
                  </a:lnTo>
                  <a:lnTo>
                    <a:pt x="806393" y="16376"/>
                  </a:lnTo>
                  <a:lnTo>
                    <a:pt x="758484" y="7325"/>
                  </a:lnTo>
                  <a:lnTo>
                    <a:pt x="709744" y="1836"/>
                  </a:lnTo>
                  <a:lnTo>
                    <a:pt x="660349" y="0"/>
                  </a:lnTo>
                  <a:close/>
                </a:path>
                <a:path w="1321434" h="1328420">
                  <a:moveTo>
                    <a:pt x="540142" y="943693"/>
                  </a:moveTo>
                  <a:lnTo>
                    <a:pt x="499988" y="943693"/>
                  </a:lnTo>
                  <a:lnTo>
                    <a:pt x="699832" y="1291811"/>
                  </a:lnTo>
                  <a:lnTo>
                    <a:pt x="690017" y="1292384"/>
                  </a:lnTo>
                  <a:lnTo>
                    <a:pt x="680166" y="1292825"/>
                  </a:lnTo>
                  <a:lnTo>
                    <a:pt x="666772" y="1293210"/>
                  </a:lnTo>
                  <a:lnTo>
                    <a:pt x="872111" y="1293210"/>
                  </a:lnTo>
                  <a:lnTo>
                    <a:pt x="875719" y="1292096"/>
                  </a:lnTo>
                  <a:lnTo>
                    <a:pt x="885978" y="1288130"/>
                  </a:lnTo>
                  <a:lnTo>
                    <a:pt x="737924" y="1288130"/>
                  </a:lnTo>
                  <a:lnTo>
                    <a:pt x="540142" y="943693"/>
                  </a:lnTo>
                  <a:close/>
                </a:path>
                <a:path w="1321434" h="1328420">
                  <a:moveTo>
                    <a:pt x="399412" y="698915"/>
                  </a:moveTo>
                  <a:lnTo>
                    <a:pt x="359321" y="698915"/>
                  </a:lnTo>
                  <a:lnTo>
                    <a:pt x="499826" y="943693"/>
                  </a:lnTo>
                  <a:lnTo>
                    <a:pt x="1220538" y="943693"/>
                  </a:lnTo>
                  <a:lnTo>
                    <a:pt x="1197440" y="986178"/>
                  </a:lnTo>
                  <a:lnTo>
                    <a:pt x="1171396" y="1026431"/>
                  </a:lnTo>
                  <a:lnTo>
                    <a:pt x="1142572" y="1064335"/>
                  </a:lnTo>
                  <a:lnTo>
                    <a:pt x="1111133" y="1099771"/>
                  </a:lnTo>
                  <a:lnTo>
                    <a:pt x="1077247" y="1132621"/>
                  </a:lnTo>
                  <a:lnTo>
                    <a:pt x="1041077" y="1162767"/>
                  </a:lnTo>
                  <a:lnTo>
                    <a:pt x="1002792" y="1190090"/>
                  </a:lnTo>
                  <a:lnTo>
                    <a:pt x="962556" y="1214472"/>
                  </a:lnTo>
                  <a:lnTo>
                    <a:pt x="920535" y="1235795"/>
                  </a:lnTo>
                  <a:lnTo>
                    <a:pt x="876896" y="1253941"/>
                  </a:lnTo>
                  <a:lnTo>
                    <a:pt x="831803" y="1268791"/>
                  </a:lnTo>
                  <a:lnTo>
                    <a:pt x="785424" y="1280227"/>
                  </a:lnTo>
                  <a:lnTo>
                    <a:pt x="737924" y="1288130"/>
                  </a:lnTo>
                  <a:lnTo>
                    <a:pt x="885978" y="1288130"/>
                  </a:lnTo>
                  <a:lnTo>
                    <a:pt x="959842" y="1256129"/>
                  </a:lnTo>
                  <a:lnTo>
                    <a:pt x="1000518" y="1233423"/>
                  </a:lnTo>
                  <a:lnTo>
                    <a:pt x="1040065" y="1207532"/>
                  </a:lnTo>
                  <a:lnTo>
                    <a:pt x="1077708" y="1178914"/>
                  </a:lnTo>
                  <a:lnTo>
                    <a:pt x="1112756" y="1148145"/>
                  </a:lnTo>
                  <a:lnTo>
                    <a:pt x="1145181" y="1115382"/>
                  </a:lnTo>
                  <a:lnTo>
                    <a:pt x="1174956" y="1080781"/>
                  </a:lnTo>
                  <a:lnTo>
                    <a:pt x="1202054" y="1044499"/>
                  </a:lnTo>
                  <a:lnTo>
                    <a:pt x="1226447" y="1006692"/>
                  </a:lnTo>
                  <a:lnTo>
                    <a:pt x="1248109" y="967518"/>
                  </a:lnTo>
                  <a:lnTo>
                    <a:pt x="1267012" y="927132"/>
                  </a:lnTo>
                  <a:lnTo>
                    <a:pt x="1274164" y="908742"/>
                  </a:lnTo>
                  <a:lnTo>
                    <a:pt x="519891" y="908742"/>
                  </a:lnTo>
                  <a:lnTo>
                    <a:pt x="399412" y="698915"/>
                  </a:lnTo>
                  <a:close/>
                </a:path>
                <a:path w="1321434" h="1328420">
                  <a:moveTo>
                    <a:pt x="519891" y="419419"/>
                  </a:moveTo>
                  <a:lnTo>
                    <a:pt x="479760" y="419419"/>
                  </a:lnTo>
                  <a:lnTo>
                    <a:pt x="413414" y="534975"/>
                  </a:lnTo>
                  <a:lnTo>
                    <a:pt x="139435" y="1012012"/>
                  </a:lnTo>
                  <a:lnTo>
                    <a:pt x="179574" y="1012012"/>
                  </a:lnTo>
                  <a:lnTo>
                    <a:pt x="359321" y="698915"/>
                  </a:lnTo>
                  <a:lnTo>
                    <a:pt x="399412" y="698915"/>
                  </a:lnTo>
                  <a:lnTo>
                    <a:pt x="379410" y="664080"/>
                  </a:lnTo>
                  <a:lnTo>
                    <a:pt x="519891" y="419419"/>
                  </a:lnTo>
                  <a:close/>
                </a:path>
                <a:path w="1321434" h="1328420">
                  <a:moveTo>
                    <a:pt x="840911" y="419419"/>
                  </a:moveTo>
                  <a:lnTo>
                    <a:pt x="800808" y="419419"/>
                  </a:lnTo>
                  <a:lnTo>
                    <a:pt x="941266" y="664080"/>
                  </a:lnTo>
                  <a:lnTo>
                    <a:pt x="800808" y="908742"/>
                  </a:lnTo>
                  <a:lnTo>
                    <a:pt x="840939" y="908742"/>
                  </a:lnTo>
                  <a:lnTo>
                    <a:pt x="981397" y="664080"/>
                  </a:lnTo>
                  <a:lnTo>
                    <a:pt x="981258" y="663847"/>
                  </a:lnTo>
                  <a:lnTo>
                    <a:pt x="1001370" y="628826"/>
                  </a:lnTo>
                  <a:lnTo>
                    <a:pt x="961193" y="628826"/>
                  </a:lnTo>
                  <a:lnTo>
                    <a:pt x="840911" y="419419"/>
                  </a:lnTo>
                  <a:close/>
                </a:path>
                <a:path w="1321434" h="1328420">
                  <a:moveTo>
                    <a:pt x="1222682" y="315951"/>
                  </a:moveTo>
                  <a:lnTo>
                    <a:pt x="1181166" y="315951"/>
                  </a:lnTo>
                  <a:lnTo>
                    <a:pt x="1206272" y="357186"/>
                  </a:lnTo>
                  <a:lnTo>
                    <a:pt x="1228030" y="399992"/>
                  </a:lnTo>
                  <a:lnTo>
                    <a:pt x="1246358" y="444058"/>
                  </a:lnTo>
                  <a:lnTo>
                    <a:pt x="1261237" y="489179"/>
                  </a:lnTo>
                  <a:lnTo>
                    <a:pt x="1272603" y="534975"/>
                  </a:lnTo>
                  <a:lnTo>
                    <a:pt x="1280567" y="581760"/>
                  </a:lnTo>
                  <a:lnTo>
                    <a:pt x="1284981" y="628826"/>
                  </a:lnTo>
                  <a:lnTo>
                    <a:pt x="1285866" y="676088"/>
                  </a:lnTo>
                  <a:lnTo>
                    <a:pt x="1283206" y="723392"/>
                  </a:lnTo>
                  <a:lnTo>
                    <a:pt x="1276979" y="770515"/>
                  </a:lnTo>
                  <a:lnTo>
                    <a:pt x="1267168" y="817252"/>
                  </a:lnTo>
                  <a:lnTo>
                    <a:pt x="1253751" y="863396"/>
                  </a:lnTo>
                  <a:lnTo>
                    <a:pt x="1236711" y="908742"/>
                  </a:lnTo>
                  <a:lnTo>
                    <a:pt x="1274164" y="908742"/>
                  </a:lnTo>
                  <a:lnTo>
                    <a:pt x="1296432" y="843351"/>
                  </a:lnTo>
                  <a:lnTo>
                    <a:pt x="1306895" y="800270"/>
                  </a:lnTo>
                  <a:lnTo>
                    <a:pt x="1314490" y="756604"/>
                  </a:lnTo>
                  <a:lnTo>
                    <a:pt x="1319190" y="712509"/>
                  </a:lnTo>
                  <a:lnTo>
                    <a:pt x="1320968" y="668142"/>
                  </a:lnTo>
                  <a:lnTo>
                    <a:pt x="1319797" y="623660"/>
                  </a:lnTo>
                  <a:lnTo>
                    <a:pt x="1315649" y="579218"/>
                  </a:lnTo>
                  <a:lnTo>
                    <a:pt x="1308525" y="535148"/>
                  </a:lnTo>
                  <a:lnTo>
                    <a:pt x="1298315" y="491085"/>
                  </a:lnTo>
                  <a:lnTo>
                    <a:pt x="1285073" y="447707"/>
                  </a:lnTo>
                  <a:lnTo>
                    <a:pt x="1268747" y="404996"/>
                  </a:lnTo>
                  <a:lnTo>
                    <a:pt x="1249308" y="363108"/>
                  </a:lnTo>
                  <a:lnTo>
                    <a:pt x="1226728" y="322202"/>
                  </a:lnTo>
                  <a:lnTo>
                    <a:pt x="1222682" y="315951"/>
                  </a:lnTo>
                  <a:close/>
                </a:path>
                <a:path w="1321434" h="1328420">
                  <a:moveTo>
                    <a:pt x="870991" y="35048"/>
                  </a:moveTo>
                  <a:lnTo>
                    <a:pt x="662804" y="35048"/>
                  </a:lnTo>
                  <a:lnTo>
                    <a:pt x="709052" y="36865"/>
                  </a:lnTo>
                  <a:lnTo>
                    <a:pt x="757091" y="42532"/>
                  </a:lnTo>
                  <a:lnTo>
                    <a:pt x="804275" y="51856"/>
                  </a:lnTo>
                  <a:lnTo>
                    <a:pt x="850413" y="64742"/>
                  </a:lnTo>
                  <a:lnTo>
                    <a:pt x="895313" y="81093"/>
                  </a:lnTo>
                  <a:lnTo>
                    <a:pt x="938784" y="100815"/>
                  </a:lnTo>
                  <a:lnTo>
                    <a:pt x="980635" y="123810"/>
                  </a:lnTo>
                  <a:lnTo>
                    <a:pt x="1020673" y="149984"/>
                  </a:lnTo>
                  <a:lnTo>
                    <a:pt x="1058709" y="179241"/>
                  </a:lnTo>
                  <a:lnTo>
                    <a:pt x="1094550" y="211485"/>
                  </a:lnTo>
                  <a:lnTo>
                    <a:pt x="1128004" y="246621"/>
                  </a:lnTo>
                  <a:lnTo>
                    <a:pt x="1158882" y="284552"/>
                  </a:lnTo>
                  <a:lnTo>
                    <a:pt x="961193" y="628826"/>
                  </a:lnTo>
                  <a:lnTo>
                    <a:pt x="1001370" y="628826"/>
                  </a:lnTo>
                  <a:lnTo>
                    <a:pt x="1181041" y="315951"/>
                  </a:lnTo>
                  <a:lnTo>
                    <a:pt x="1222682" y="315951"/>
                  </a:lnTo>
                  <a:lnTo>
                    <a:pt x="1200982" y="282432"/>
                  </a:lnTo>
                  <a:lnTo>
                    <a:pt x="1171084" y="242848"/>
                  </a:lnTo>
                  <a:lnTo>
                    <a:pt x="1138590" y="205902"/>
                  </a:lnTo>
                  <a:lnTo>
                    <a:pt x="1103678" y="171686"/>
                  </a:lnTo>
                  <a:lnTo>
                    <a:pt x="1066524" y="140293"/>
                  </a:lnTo>
                  <a:lnTo>
                    <a:pt x="1027304" y="111815"/>
                  </a:lnTo>
                  <a:lnTo>
                    <a:pt x="986195" y="86343"/>
                  </a:lnTo>
                  <a:lnTo>
                    <a:pt x="943373" y="63971"/>
                  </a:lnTo>
                  <a:lnTo>
                    <a:pt x="899014" y="44791"/>
                  </a:lnTo>
                  <a:lnTo>
                    <a:pt x="870991" y="35048"/>
                  </a:lnTo>
                  <a:close/>
                </a:path>
                <a:path w="1321434" h="1328420">
                  <a:moveTo>
                    <a:pt x="623311" y="39914"/>
                  </a:moveTo>
                  <a:lnTo>
                    <a:pt x="583206" y="39914"/>
                  </a:lnTo>
                  <a:lnTo>
                    <a:pt x="780997" y="384467"/>
                  </a:lnTo>
                  <a:lnTo>
                    <a:pt x="821113" y="384467"/>
                  </a:lnTo>
                  <a:lnTo>
                    <a:pt x="623311" y="39914"/>
                  </a:lnTo>
                  <a:close/>
                </a:path>
              </a:pathLst>
            </a:custGeom>
            <a:solidFill>
              <a:srgbClr val="81BEFA"/>
            </a:solidFill>
          </p:spPr>
          <p:txBody>
            <a:bodyPr wrap="square" lIns="0" tIns="0" rIns="0" bIns="0" rtlCol="0"/>
            <a:lstStyle/>
            <a:p>
              <a:endParaRPr/>
            </a:p>
          </p:txBody>
        </p:sp>
        <p:pic>
          <p:nvPicPr>
            <p:cNvPr id="18" name="object 18"/>
            <p:cNvPicPr/>
            <p:nvPr/>
          </p:nvPicPr>
          <p:blipFill>
            <a:blip r:embed="rId3" cstate="print"/>
            <a:stretch>
              <a:fillRect/>
            </a:stretch>
          </p:blipFill>
          <p:spPr>
            <a:xfrm>
              <a:off x="7006108" y="2820335"/>
              <a:ext cx="279818" cy="134306"/>
            </a:xfrm>
            <a:prstGeom prst="rect">
              <a:avLst/>
            </a:prstGeom>
          </p:spPr>
        </p:pic>
        <p:sp>
          <p:nvSpPr>
            <p:cNvPr id="19" name="object 19"/>
            <p:cNvSpPr/>
            <p:nvPr/>
          </p:nvSpPr>
          <p:spPr>
            <a:xfrm>
              <a:off x="6412890" y="2674848"/>
              <a:ext cx="985519" cy="537845"/>
            </a:xfrm>
            <a:custGeom>
              <a:avLst/>
              <a:gdLst/>
              <a:ahLst/>
              <a:cxnLst/>
              <a:rect l="l" t="t" r="r" b="b"/>
              <a:pathLst>
                <a:path w="985520" h="537844">
                  <a:moveTo>
                    <a:pt x="559638" y="167881"/>
                  </a:moveTo>
                  <a:lnTo>
                    <a:pt x="44767" y="167881"/>
                  </a:lnTo>
                  <a:lnTo>
                    <a:pt x="27381" y="171411"/>
                  </a:lnTo>
                  <a:lnTo>
                    <a:pt x="13144" y="181025"/>
                  </a:lnTo>
                  <a:lnTo>
                    <a:pt x="3530" y="195262"/>
                  </a:lnTo>
                  <a:lnTo>
                    <a:pt x="0" y="212648"/>
                  </a:lnTo>
                  <a:lnTo>
                    <a:pt x="0" y="537222"/>
                  </a:lnTo>
                  <a:lnTo>
                    <a:pt x="67157" y="537222"/>
                  </a:lnTo>
                  <a:lnTo>
                    <a:pt x="67157" y="481253"/>
                  </a:lnTo>
                  <a:lnTo>
                    <a:pt x="514858" y="481253"/>
                  </a:lnTo>
                  <a:lnTo>
                    <a:pt x="532244" y="477723"/>
                  </a:lnTo>
                  <a:lnTo>
                    <a:pt x="546481" y="468109"/>
                  </a:lnTo>
                  <a:lnTo>
                    <a:pt x="556094" y="453872"/>
                  </a:lnTo>
                  <a:lnTo>
                    <a:pt x="559638" y="436486"/>
                  </a:lnTo>
                  <a:lnTo>
                    <a:pt x="559638" y="167881"/>
                  </a:lnTo>
                  <a:close/>
                </a:path>
                <a:path w="985520" h="537844">
                  <a:moveTo>
                    <a:pt x="984961" y="33566"/>
                  </a:moveTo>
                  <a:lnTo>
                    <a:pt x="982383" y="20294"/>
                  </a:lnTo>
                  <a:lnTo>
                    <a:pt x="975309" y="9652"/>
                  </a:lnTo>
                  <a:lnTo>
                    <a:pt x="964653" y="2565"/>
                  </a:lnTo>
                  <a:lnTo>
                    <a:pt x="951382" y="0"/>
                  </a:lnTo>
                  <a:lnTo>
                    <a:pt x="938110" y="2565"/>
                  </a:lnTo>
                  <a:lnTo>
                    <a:pt x="927455" y="9652"/>
                  </a:lnTo>
                  <a:lnTo>
                    <a:pt x="920369" y="20294"/>
                  </a:lnTo>
                  <a:lnTo>
                    <a:pt x="917803" y="33566"/>
                  </a:lnTo>
                  <a:lnTo>
                    <a:pt x="917803" y="313372"/>
                  </a:lnTo>
                  <a:lnTo>
                    <a:pt x="593217" y="313372"/>
                  </a:lnTo>
                  <a:lnTo>
                    <a:pt x="593217" y="425297"/>
                  </a:lnTo>
                  <a:lnTo>
                    <a:pt x="917803" y="425297"/>
                  </a:lnTo>
                  <a:lnTo>
                    <a:pt x="917803" y="537222"/>
                  </a:lnTo>
                  <a:lnTo>
                    <a:pt x="984961" y="537222"/>
                  </a:lnTo>
                  <a:lnTo>
                    <a:pt x="984961" y="33566"/>
                  </a:lnTo>
                  <a:close/>
                </a:path>
              </a:pathLst>
            </a:custGeom>
            <a:solidFill>
              <a:srgbClr val="000000"/>
            </a:solidFill>
          </p:spPr>
          <p:txBody>
            <a:bodyPr wrap="square" lIns="0" tIns="0" rIns="0" bIns="0" rtlCol="0"/>
            <a:lstStyle/>
            <a:p>
              <a:endParaRPr/>
            </a:p>
          </p:txBody>
        </p:sp>
      </p:grpSp>
      <p:sp>
        <p:nvSpPr>
          <p:cNvPr id="20" name="object 20"/>
          <p:cNvSpPr txBox="1"/>
          <p:nvPr/>
        </p:nvSpPr>
        <p:spPr>
          <a:xfrm>
            <a:off x="6323584" y="3767137"/>
            <a:ext cx="1891030" cy="576580"/>
          </a:xfrm>
          <a:prstGeom prst="rect">
            <a:avLst/>
          </a:prstGeom>
        </p:spPr>
        <p:txBody>
          <a:bodyPr vert="horz" wrap="square" lIns="0" tIns="10795" rIns="0" bIns="0" rtlCol="0">
            <a:spAutoFit/>
          </a:bodyPr>
          <a:lstStyle/>
          <a:p>
            <a:pPr marL="12700" marR="5080" indent="285115">
              <a:lnSpc>
                <a:spcPct val="100800"/>
              </a:lnSpc>
              <a:spcBef>
                <a:spcPts val="85"/>
              </a:spcBef>
            </a:pPr>
            <a:r>
              <a:rPr sz="1800" b="1" spc="80" dirty="0">
                <a:solidFill>
                  <a:srgbClr val="014A8D"/>
                </a:solidFill>
                <a:latin typeface="Calibri"/>
                <a:cs typeface="Calibri"/>
              </a:rPr>
              <a:t>Radiological </a:t>
            </a:r>
            <a:r>
              <a:rPr sz="1800" b="1" spc="95" dirty="0">
                <a:solidFill>
                  <a:srgbClr val="014A8D"/>
                </a:solidFill>
                <a:latin typeface="Calibri"/>
                <a:cs typeface="Calibri"/>
              </a:rPr>
              <a:t>Surveillance</a:t>
            </a:r>
            <a:r>
              <a:rPr sz="1800" b="1" spc="10" dirty="0">
                <a:solidFill>
                  <a:srgbClr val="014A8D"/>
                </a:solidFill>
                <a:latin typeface="Calibri"/>
                <a:cs typeface="Calibri"/>
              </a:rPr>
              <a:t> </a:t>
            </a:r>
            <a:r>
              <a:rPr sz="1800" b="1" spc="120" dirty="0">
                <a:solidFill>
                  <a:srgbClr val="014A8D"/>
                </a:solidFill>
                <a:latin typeface="Calibri"/>
                <a:cs typeface="Calibri"/>
              </a:rPr>
              <a:t>Scan</a:t>
            </a:r>
            <a:endParaRPr sz="1800">
              <a:latin typeface="Calibri"/>
              <a:cs typeface="Calibri"/>
            </a:endParaRPr>
          </a:p>
        </p:txBody>
      </p:sp>
      <p:grpSp>
        <p:nvGrpSpPr>
          <p:cNvPr id="21" name="object 21"/>
          <p:cNvGrpSpPr/>
          <p:nvPr/>
        </p:nvGrpSpPr>
        <p:grpSpPr>
          <a:xfrm>
            <a:off x="8458200" y="2438400"/>
            <a:ext cx="1518920" cy="917575"/>
            <a:chOff x="8458200" y="2438400"/>
            <a:chExt cx="1518920" cy="917575"/>
          </a:xfrm>
        </p:grpSpPr>
        <p:sp>
          <p:nvSpPr>
            <p:cNvPr id="22" name="object 22"/>
            <p:cNvSpPr/>
            <p:nvPr/>
          </p:nvSpPr>
          <p:spPr>
            <a:xfrm>
              <a:off x="8524847" y="2460567"/>
              <a:ext cx="1343660" cy="885825"/>
            </a:xfrm>
            <a:custGeom>
              <a:avLst/>
              <a:gdLst/>
              <a:ahLst/>
              <a:cxnLst/>
              <a:rect l="l" t="t" r="r" b="b"/>
              <a:pathLst>
                <a:path w="1343659" h="885825">
                  <a:moveTo>
                    <a:pt x="828109" y="0"/>
                  </a:moveTo>
                  <a:lnTo>
                    <a:pt x="776521" y="6074"/>
                  </a:lnTo>
                  <a:lnTo>
                    <a:pt x="731244" y="29079"/>
                  </a:lnTo>
                  <a:lnTo>
                    <a:pt x="698146" y="67240"/>
                  </a:lnTo>
                  <a:lnTo>
                    <a:pt x="689294" y="59985"/>
                  </a:lnTo>
                  <a:lnTo>
                    <a:pt x="609408" y="26460"/>
                  </a:lnTo>
                  <a:lnTo>
                    <a:pt x="558169" y="25966"/>
                  </a:lnTo>
                  <a:lnTo>
                    <a:pt x="509631" y="39335"/>
                  </a:lnTo>
                  <a:lnTo>
                    <a:pt x="467475" y="65541"/>
                  </a:lnTo>
                  <a:lnTo>
                    <a:pt x="435383" y="103562"/>
                  </a:lnTo>
                  <a:lnTo>
                    <a:pt x="403834" y="89987"/>
                  </a:lnTo>
                  <a:lnTo>
                    <a:pt x="370439" y="81353"/>
                  </a:lnTo>
                  <a:lnTo>
                    <a:pt x="335924" y="77791"/>
                  </a:lnTo>
                  <a:lnTo>
                    <a:pt x="301017" y="79432"/>
                  </a:lnTo>
                  <a:lnTo>
                    <a:pt x="254054" y="90167"/>
                  </a:lnTo>
                  <a:lnTo>
                    <a:pt x="212395" y="109549"/>
                  </a:lnTo>
                  <a:lnTo>
                    <a:pt x="177117" y="136302"/>
                  </a:lnTo>
                  <a:lnTo>
                    <a:pt x="149294" y="169151"/>
                  </a:lnTo>
                  <a:lnTo>
                    <a:pt x="130002" y="206821"/>
                  </a:lnTo>
                  <a:lnTo>
                    <a:pt x="120317" y="248036"/>
                  </a:lnTo>
                  <a:lnTo>
                    <a:pt x="121312" y="291522"/>
                  </a:lnTo>
                  <a:lnTo>
                    <a:pt x="120169" y="294316"/>
                  </a:lnTo>
                  <a:lnTo>
                    <a:pt x="60892" y="313064"/>
                  </a:lnTo>
                  <a:lnTo>
                    <a:pt x="17426" y="354006"/>
                  </a:lnTo>
                  <a:lnTo>
                    <a:pt x="0" y="399760"/>
                  </a:lnTo>
                  <a:lnTo>
                    <a:pt x="3266" y="446383"/>
                  </a:lnTo>
                  <a:lnTo>
                    <a:pt x="25677" y="488505"/>
                  </a:lnTo>
                  <a:lnTo>
                    <a:pt x="65686" y="520757"/>
                  </a:lnTo>
                  <a:lnTo>
                    <a:pt x="48004" y="541918"/>
                  </a:lnTo>
                  <a:lnTo>
                    <a:pt x="35952" y="565747"/>
                  </a:lnTo>
                  <a:lnTo>
                    <a:pt x="29878" y="591337"/>
                  </a:lnTo>
                  <a:lnTo>
                    <a:pt x="30126" y="617785"/>
                  </a:lnTo>
                  <a:lnTo>
                    <a:pt x="46817" y="663578"/>
                  </a:lnTo>
                  <a:lnTo>
                    <a:pt x="80688" y="698859"/>
                  </a:lnTo>
                  <a:lnTo>
                    <a:pt x="126871" y="720209"/>
                  </a:lnTo>
                  <a:lnTo>
                    <a:pt x="180494" y="724211"/>
                  </a:lnTo>
                  <a:lnTo>
                    <a:pt x="183034" y="728148"/>
                  </a:lnTo>
                  <a:lnTo>
                    <a:pt x="212145" y="763198"/>
                  </a:lnTo>
                  <a:lnTo>
                    <a:pt x="247348" y="791471"/>
                  </a:lnTo>
                  <a:lnTo>
                    <a:pt x="287320" y="812670"/>
                  </a:lnTo>
                  <a:lnTo>
                    <a:pt x="330735" y="826494"/>
                  </a:lnTo>
                  <a:lnTo>
                    <a:pt x="376270" y="832644"/>
                  </a:lnTo>
                  <a:lnTo>
                    <a:pt x="422600" y="830822"/>
                  </a:lnTo>
                  <a:lnTo>
                    <a:pt x="468400" y="820727"/>
                  </a:lnTo>
                  <a:lnTo>
                    <a:pt x="512345" y="802062"/>
                  </a:lnTo>
                  <a:lnTo>
                    <a:pt x="534981" y="827446"/>
                  </a:lnTo>
                  <a:lnTo>
                    <a:pt x="561891" y="848830"/>
                  </a:lnTo>
                  <a:lnTo>
                    <a:pt x="592445" y="865784"/>
                  </a:lnTo>
                  <a:lnTo>
                    <a:pt x="626010" y="877881"/>
                  </a:lnTo>
                  <a:lnTo>
                    <a:pt x="673700" y="885651"/>
                  </a:lnTo>
                  <a:lnTo>
                    <a:pt x="720578" y="883559"/>
                  </a:lnTo>
                  <a:lnTo>
                    <a:pt x="765073" y="872366"/>
                  </a:lnTo>
                  <a:lnTo>
                    <a:pt x="805611" y="852831"/>
                  </a:lnTo>
                  <a:lnTo>
                    <a:pt x="840620" y="825713"/>
                  </a:lnTo>
                  <a:lnTo>
                    <a:pt x="868526" y="791773"/>
                  </a:lnTo>
                  <a:lnTo>
                    <a:pt x="887757" y="751770"/>
                  </a:lnTo>
                  <a:lnTo>
                    <a:pt x="909655" y="762206"/>
                  </a:lnTo>
                  <a:lnTo>
                    <a:pt x="932826" y="769820"/>
                  </a:lnTo>
                  <a:lnTo>
                    <a:pt x="956927" y="774505"/>
                  </a:lnTo>
                  <a:lnTo>
                    <a:pt x="981610" y="776154"/>
                  </a:lnTo>
                  <a:lnTo>
                    <a:pt x="1029466" y="770757"/>
                  </a:lnTo>
                  <a:lnTo>
                    <a:pt x="1072566" y="754823"/>
                  </a:lnTo>
                  <a:lnTo>
                    <a:pt x="1109182" y="729878"/>
                  </a:lnTo>
                  <a:lnTo>
                    <a:pt x="1137585" y="697452"/>
                  </a:lnTo>
                  <a:lnTo>
                    <a:pt x="1156047" y="659070"/>
                  </a:lnTo>
                  <a:lnTo>
                    <a:pt x="1162839" y="616261"/>
                  </a:lnTo>
                  <a:lnTo>
                    <a:pt x="1189364" y="611231"/>
                  </a:lnTo>
                  <a:lnTo>
                    <a:pt x="1238938" y="592455"/>
                  </a:lnTo>
                  <a:lnTo>
                    <a:pt x="1296287" y="548592"/>
                  </a:lnTo>
                  <a:lnTo>
                    <a:pt x="1321788" y="513092"/>
                  </a:lnTo>
                  <a:lnTo>
                    <a:pt x="1337659" y="474017"/>
                  </a:lnTo>
                  <a:lnTo>
                    <a:pt x="1343664" y="432963"/>
                  </a:lnTo>
                  <a:lnTo>
                    <a:pt x="1339567" y="391524"/>
                  </a:lnTo>
                  <a:lnTo>
                    <a:pt x="1325133" y="351296"/>
                  </a:lnTo>
                  <a:lnTo>
                    <a:pt x="1300126" y="313874"/>
                  </a:lnTo>
                  <a:lnTo>
                    <a:pt x="1303174" y="307524"/>
                  </a:lnTo>
                  <a:lnTo>
                    <a:pt x="1305714" y="300920"/>
                  </a:lnTo>
                  <a:lnTo>
                    <a:pt x="1307746" y="294316"/>
                  </a:lnTo>
                  <a:lnTo>
                    <a:pt x="1313337" y="246826"/>
                  </a:lnTo>
                  <a:lnTo>
                    <a:pt x="1302579" y="201763"/>
                  </a:lnTo>
                  <a:lnTo>
                    <a:pt x="1277379" y="162130"/>
                  </a:lnTo>
                  <a:lnTo>
                    <a:pt x="1239646" y="130935"/>
                  </a:lnTo>
                  <a:lnTo>
                    <a:pt x="1191287" y="111182"/>
                  </a:lnTo>
                  <a:lnTo>
                    <a:pt x="1184455" y="88657"/>
                  </a:lnTo>
                  <a:lnTo>
                    <a:pt x="1158694" y="48656"/>
                  </a:lnTo>
                  <a:lnTo>
                    <a:pt x="1098960" y="9693"/>
                  </a:lnTo>
                  <a:lnTo>
                    <a:pt x="1053458" y="333"/>
                  </a:lnTo>
                  <a:lnTo>
                    <a:pt x="1007370" y="3733"/>
                  </a:lnTo>
                  <a:lnTo>
                    <a:pt x="964214" y="19641"/>
                  </a:lnTo>
                  <a:lnTo>
                    <a:pt x="927508" y="47809"/>
                  </a:lnTo>
                  <a:lnTo>
                    <a:pt x="917410" y="37205"/>
                  </a:lnTo>
                  <a:lnTo>
                    <a:pt x="906061" y="27743"/>
                  </a:lnTo>
                  <a:lnTo>
                    <a:pt x="893593" y="19520"/>
                  </a:lnTo>
                  <a:lnTo>
                    <a:pt x="880137" y="12630"/>
                  </a:lnTo>
                  <a:lnTo>
                    <a:pt x="828109" y="0"/>
                  </a:lnTo>
                  <a:close/>
                </a:path>
              </a:pathLst>
            </a:custGeom>
            <a:solidFill>
              <a:srgbClr val="EFD6C2"/>
            </a:solidFill>
          </p:spPr>
          <p:txBody>
            <a:bodyPr wrap="square" lIns="0" tIns="0" rIns="0" bIns="0" rtlCol="0"/>
            <a:lstStyle/>
            <a:p>
              <a:endParaRPr/>
            </a:p>
          </p:txBody>
        </p:sp>
        <p:sp>
          <p:nvSpPr>
            <p:cNvPr id="23" name="object 23"/>
            <p:cNvSpPr/>
            <p:nvPr/>
          </p:nvSpPr>
          <p:spPr>
            <a:xfrm>
              <a:off x="8524847" y="2460567"/>
              <a:ext cx="1343660" cy="885825"/>
            </a:xfrm>
            <a:custGeom>
              <a:avLst/>
              <a:gdLst/>
              <a:ahLst/>
              <a:cxnLst/>
              <a:rect l="l" t="t" r="r" b="b"/>
              <a:pathLst>
                <a:path w="1343659" h="885825">
                  <a:moveTo>
                    <a:pt x="121312" y="291522"/>
                  </a:moveTo>
                  <a:lnTo>
                    <a:pt x="120317" y="248036"/>
                  </a:lnTo>
                  <a:lnTo>
                    <a:pt x="130002" y="206821"/>
                  </a:lnTo>
                  <a:lnTo>
                    <a:pt x="149294" y="169151"/>
                  </a:lnTo>
                  <a:lnTo>
                    <a:pt x="177117" y="136302"/>
                  </a:lnTo>
                  <a:lnTo>
                    <a:pt x="212395" y="109549"/>
                  </a:lnTo>
                  <a:lnTo>
                    <a:pt x="254054" y="90167"/>
                  </a:lnTo>
                  <a:lnTo>
                    <a:pt x="301017" y="79432"/>
                  </a:lnTo>
                  <a:lnTo>
                    <a:pt x="335924" y="77791"/>
                  </a:lnTo>
                  <a:lnTo>
                    <a:pt x="370439" y="81353"/>
                  </a:lnTo>
                  <a:lnTo>
                    <a:pt x="403834" y="89987"/>
                  </a:lnTo>
                  <a:lnTo>
                    <a:pt x="435383" y="103562"/>
                  </a:lnTo>
                  <a:lnTo>
                    <a:pt x="467475" y="65541"/>
                  </a:lnTo>
                  <a:lnTo>
                    <a:pt x="509631" y="39335"/>
                  </a:lnTo>
                  <a:lnTo>
                    <a:pt x="558169" y="25966"/>
                  </a:lnTo>
                  <a:lnTo>
                    <a:pt x="609408" y="26460"/>
                  </a:lnTo>
                  <a:lnTo>
                    <a:pt x="659665" y="41840"/>
                  </a:lnTo>
                  <a:lnTo>
                    <a:pt x="698146" y="67240"/>
                  </a:lnTo>
                  <a:lnTo>
                    <a:pt x="731244" y="29079"/>
                  </a:lnTo>
                  <a:lnTo>
                    <a:pt x="776521" y="6074"/>
                  </a:lnTo>
                  <a:lnTo>
                    <a:pt x="828109" y="0"/>
                  </a:lnTo>
                  <a:lnTo>
                    <a:pt x="880137" y="12630"/>
                  </a:lnTo>
                  <a:lnTo>
                    <a:pt x="893593" y="19520"/>
                  </a:lnTo>
                  <a:lnTo>
                    <a:pt x="906061" y="27743"/>
                  </a:lnTo>
                  <a:lnTo>
                    <a:pt x="917410" y="37205"/>
                  </a:lnTo>
                  <a:lnTo>
                    <a:pt x="927508" y="47809"/>
                  </a:lnTo>
                  <a:lnTo>
                    <a:pt x="964214" y="19641"/>
                  </a:lnTo>
                  <a:lnTo>
                    <a:pt x="1007370" y="3733"/>
                  </a:lnTo>
                  <a:lnTo>
                    <a:pt x="1053458" y="333"/>
                  </a:lnTo>
                  <a:lnTo>
                    <a:pt x="1098960" y="9693"/>
                  </a:lnTo>
                  <a:lnTo>
                    <a:pt x="1140360" y="32061"/>
                  </a:lnTo>
                  <a:lnTo>
                    <a:pt x="1173491" y="67669"/>
                  </a:lnTo>
                  <a:lnTo>
                    <a:pt x="1191287" y="111182"/>
                  </a:lnTo>
                  <a:lnTo>
                    <a:pt x="1239646" y="130935"/>
                  </a:lnTo>
                  <a:lnTo>
                    <a:pt x="1277379" y="162130"/>
                  </a:lnTo>
                  <a:lnTo>
                    <a:pt x="1302579" y="201763"/>
                  </a:lnTo>
                  <a:lnTo>
                    <a:pt x="1313337" y="246826"/>
                  </a:lnTo>
                  <a:lnTo>
                    <a:pt x="1307746" y="294316"/>
                  </a:lnTo>
                  <a:lnTo>
                    <a:pt x="1305714" y="300920"/>
                  </a:lnTo>
                  <a:lnTo>
                    <a:pt x="1303174" y="307524"/>
                  </a:lnTo>
                  <a:lnTo>
                    <a:pt x="1300126" y="313874"/>
                  </a:lnTo>
                  <a:lnTo>
                    <a:pt x="1325133" y="351296"/>
                  </a:lnTo>
                  <a:lnTo>
                    <a:pt x="1339567" y="391524"/>
                  </a:lnTo>
                  <a:lnTo>
                    <a:pt x="1343664" y="432963"/>
                  </a:lnTo>
                  <a:lnTo>
                    <a:pt x="1337659" y="474017"/>
                  </a:lnTo>
                  <a:lnTo>
                    <a:pt x="1321788" y="513092"/>
                  </a:lnTo>
                  <a:lnTo>
                    <a:pt x="1296287" y="548592"/>
                  </a:lnTo>
                  <a:lnTo>
                    <a:pt x="1261391" y="578923"/>
                  </a:lnTo>
                  <a:lnTo>
                    <a:pt x="1214830" y="603259"/>
                  </a:lnTo>
                  <a:lnTo>
                    <a:pt x="1162839" y="616261"/>
                  </a:lnTo>
                  <a:lnTo>
                    <a:pt x="1156047" y="659070"/>
                  </a:lnTo>
                  <a:lnTo>
                    <a:pt x="1137585" y="697452"/>
                  </a:lnTo>
                  <a:lnTo>
                    <a:pt x="1109182" y="729878"/>
                  </a:lnTo>
                  <a:lnTo>
                    <a:pt x="1072566" y="754823"/>
                  </a:lnTo>
                  <a:lnTo>
                    <a:pt x="1029466" y="770757"/>
                  </a:lnTo>
                  <a:lnTo>
                    <a:pt x="981610" y="776154"/>
                  </a:lnTo>
                  <a:lnTo>
                    <a:pt x="956927" y="774505"/>
                  </a:lnTo>
                  <a:lnTo>
                    <a:pt x="932826" y="769820"/>
                  </a:lnTo>
                  <a:lnTo>
                    <a:pt x="909655" y="762206"/>
                  </a:lnTo>
                  <a:lnTo>
                    <a:pt x="887757" y="751770"/>
                  </a:lnTo>
                  <a:lnTo>
                    <a:pt x="868526" y="791773"/>
                  </a:lnTo>
                  <a:lnTo>
                    <a:pt x="840620" y="825713"/>
                  </a:lnTo>
                  <a:lnTo>
                    <a:pt x="805611" y="852831"/>
                  </a:lnTo>
                  <a:lnTo>
                    <a:pt x="765073" y="872366"/>
                  </a:lnTo>
                  <a:lnTo>
                    <a:pt x="720578" y="883559"/>
                  </a:lnTo>
                  <a:lnTo>
                    <a:pt x="673700" y="885651"/>
                  </a:lnTo>
                  <a:lnTo>
                    <a:pt x="626010" y="877881"/>
                  </a:lnTo>
                  <a:lnTo>
                    <a:pt x="592445" y="865784"/>
                  </a:lnTo>
                  <a:lnTo>
                    <a:pt x="561891" y="848830"/>
                  </a:lnTo>
                  <a:lnTo>
                    <a:pt x="534981" y="827446"/>
                  </a:lnTo>
                  <a:lnTo>
                    <a:pt x="512345" y="802062"/>
                  </a:lnTo>
                  <a:lnTo>
                    <a:pt x="468400" y="820727"/>
                  </a:lnTo>
                  <a:lnTo>
                    <a:pt x="422600" y="830822"/>
                  </a:lnTo>
                  <a:lnTo>
                    <a:pt x="376270" y="832644"/>
                  </a:lnTo>
                  <a:lnTo>
                    <a:pt x="330735" y="826494"/>
                  </a:lnTo>
                  <a:lnTo>
                    <a:pt x="287320" y="812670"/>
                  </a:lnTo>
                  <a:lnTo>
                    <a:pt x="247348" y="791471"/>
                  </a:lnTo>
                  <a:lnTo>
                    <a:pt x="212145" y="763198"/>
                  </a:lnTo>
                  <a:lnTo>
                    <a:pt x="183034" y="728148"/>
                  </a:lnTo>
                  <a:lnTo>
                    <a:pt x="181383" y="725481"/>
                  </a:lnTo>
                  <a:lnTo>
                    <a:pt x="180494" y="724211"/>
                  </a:lnTo>
                  <a:lnTo>
                    <a:pt x="126871" y="720209"/>
                  </a:lnTo>
                  <a:lnTo>
                    <a:pt x="80688" y="698859"/>
                  </a:lnTo>
                  <a:lnTo>
                    <a:pt x="46817" y="663578"/>
                  </a:lnTo>
                  <a:lnTo>
                    <a:pt x="30126" y="617785"/>
                  </a:lnTo>
                  <a:lnTo>
                    <a:pt x="29878" y="591337"/>
                  </a:lnTo>
                  <a:lnTo>
                    <a:pt x="35952" y="565747"/>
                  </a:lnTo>
                  <a:lnTo>
                    <a:pt x="48004" y="541918"/>
                  </a:lnTo>
                  <a:lnTo>
                    <a:pt x="65686" y="520757"/>
                  </a:lnTo>
                  <a:lnTo>
                    <a:pt x="25677" y="488505"/>
                  </a:lnTo>
                  <a:lnTo>
                    <a:pt x="3266" y="446383"/>
                  </a:lnTo>
                  <a:lnTo>
                    <a:pt x="0" y="399760"/>
                  </a:lnTo>
                  <a:lnTo>
                    <a:pt x="17426" y="354006"/>
                  </a:lnTo>
                  <a:lnTo>
                    <a:pt x="36623" y="331089"/>
                  </a:lnTo>
                  <a:lnTo>
                    <a:pt x="60892" y="313064"/>
                  </a:lnTo>
                  <a:lnTo>
                    <a:pt x="89114" y="300589"/>
                  </a:lnTo>
                  <a:lnTo>
                    <a:pt x="120169" y="294316"/>
                  </a:lnTo>
                  <a:lnTo>
                    <a:pt x="121312" y="291522"/>
                  </a:lnTo>
                  <a:close/>
                </a:path>
              </a:pathLst>
            </a:custGeom>
            <a:ln w="19049">
              <a:solidFill>
                <a:srgbClr val="645A50"/>
              </a:solidFill>
            </a:ln>
          </p:spPr>
          <p:txBody>
            <a:bodyPr wrap="square" lIns="0" tIns="0" rIns="0" bIns="0" rtlCol="0"/>
            <a:lstStyle/>
            <a:p>
              <a:endParaRPr/>
            </a:p>
          </p:txBody>
        </p:sp>
        <p:sp>
          <p:nvSpPr>
            <p:cNvPr id="24" name="object 24"/>
            <p:cNvSpPr/>
            <p:nvPr/>
          </p:nvSpPr>
          <p:spPr>
            <a:xfrm>
              <a:off x="8592057" y="2505456"/>
              <a:ext cx="1232535" cy="753745"/>
            </a:xfrm>
            <a:custGeom>
              <a:avLst/>
              <a:gdLst/>
              <a:ahLst/>
              <a:cxnLst/>
              <a:rect l="l" t="t" r="r" b="b"/>
              <a:pathLst>
                <a:path w="1232534" h="753745">
                  <a:moveTo>
                    <a:pt x="78740" y="488696"/>
                  </a:moveTo>
                  <a:lnTo>
                    <a:pt x="58150" y="488781"/>
                  </a:lnTo>
                  <a:lnTo>
                    <a:pt x="37941" y="486044"/>
                  </a:lnTo>
                  <a:lnTo>
                    <a:pt x="18446" y="480569"/>
                  </a:lnTo>
                  <a:lnTo>
                    <a:pt x="0" y="472440"/>
                  </a:lnTo>
                </a:path>
                <a:path w="1232534" h="753745">
                  <a:moveTo>
                    <a:pt x="148209" y="667639"/>
                  </a:moveTo>
                  <a:lnTo>
                    <a:pt x="139830" y="670349"/>
                  </a:lnTo>
                  <a:lnTo>
                    <a:pt x="131286" y="672560"/>
                  </a:lnTo>
                  <a:lnTo>
                    <a:pt x="122598" y="674246"/>
                  </a:lnTo>
                  <a:lnTo>
                    <a:pt x="113792" y="675386"/>
                  </a:lnTo>
                </a:path>
                <a:path w="1232534" h="753745">
                  <a:moveTo>
                    <a:pt x="445135" y="753491"/>
                  </a:moveTo>
                  <a:lnTo>
                    <a:pt x="439112" y="744968"/>
                  </a:lnTo>
                  <a:lnTo>
                    <a:pt x="433625" y="736171"/>
                  </a:lnTo>
                  <a:lnTo>
                    <a:pt x="428686" y="727112"/>
                  </a:lnTo>
                  <a:lnTo>
                    <a:pt x="424307" y="717804"/>
                  </a:lnTo>
                </a:path>
                <a:path w="1232534" h="753745">
                  <a:moveTo>
                    <a:pt x="829056" y="664591"/>
                  </a:moveTo>
                  <a:lnTo>
                    <a:pt x="827817" y="674489"/>
                  </a:lnTo>
                  <a:lnTo>
                    <a:pt x="826008" y="684339"/>
                  </a:lnTo>
                  <a:lnTo>
                    <a:pt x="823626" y="694094"/>
                  </a:lnTo>
                  <a:lnTo>
                    <a:pt x="820674" y="703707"/>
                  </a:lnTo>
                </a:path>
                <a:path w="1232534" h="753745">
                  <a:moveTo>
                    <a:pt x="993775" y="422656"/>
                  </a:moveTo>
                  <a:lnTo>
                    <a:pt x="1035966" y="448248"/>
                  </a:lnTo>
                  <a:lnTo>
                    <a:pt x="1067943" y="482711"/>
                  </a:lnTo>
                  <a:lnTo>
                    <a:pt x="1088108" y="523722"/>
                  </a:lnTo>
                  <a:lnTo>
                    <a:pt x="1094867" y="568960"/>
                  </a:lnTo>
                </a:path>
                <a:path w="1232534" h="753745">
                  <a:moveTo>
                    <a:pt x="1232281" y="266827"/>
                  </a:moveTo>
                  <a:lnTo>
                    <a:pt x="1223700" y="282257"/>
                  </a:lnTo>
                  <a:lnTo>
                    <a:pt x="1213262" y="296640"/>
                  </a:lnTo>
                  <a:lnTo>
                    <a:pt x="1201062" y="309832"/>
                  </a:lnTo>
                  <a:lnTo>
                    <a:pt x="1187196" y="321691"/>
                  </a:lnTo>
                </a:path>
                <a:path w="1232534" h="753745">
                  <a:moveTo>
                    <a:pt x="1124204" y="63246"/>
                  </a:moveTo>
                  <a:lnTo>
                    <a:pt x="1125348" y="69669"/>
                  </a:lnTo>
                  <a:lnTo>
                    <a:pt x="1126124" y="76152"/>
                  </a:lnTo>
                  <a:lnTo>
                    <a:pt x="1126543" y="82659"/>
                  </a:lnTo>
                  <a:lnTo>
                    <a:pt x="1126617" y="89154"/>
                  </a:lnTo>
                </a:path>
                <a:path w="1232534" h="753745">
                  <a:moveTo>
                    <a:pt x="836803" y="33020"/>
                  </a:moveTo>
                  <a:lnTo>
                    <a:pt x="841539" y="24217"/>
                  </a:lnTo>
                  <a:lnTo>
                    <a:pt x="846978" y="15748"/>
                  </a:lnTo>
                  <a:lnTo>
                    <a:pt x="853108" y="7659"/>
                  </a:lnTo>
                  <a:lnTo>
                    <a:pt x="859917" y="0"/>
                  </a:lnTo>
                </a:path>
                <a:path w="1232534" h="753745">
                  <a:moveTo>
                    <a:pt x="621157" y="48768"/>
                  </a:moveTo>
                  <a:lnTo>
                    <a:pt x="623206" y="41411"/>
                  </a:lnTo>
                  <a:lnTo>
                    <a:pt x="625744" y="34210"/>
                  </a:lnTo>
                  <a:lnTo>
                    <a:pt x="628782" y="27176"/>
                  </a:lnTo>
                  <a:lnTo>
                    <a:pt x="632333" y="20320"/>
                  </a:lnTo>
                </a:path>
                <a:path w="1232534" h="753745">
                  <a:moveTo>
                    <a:pt x="368046" y="58420"/>
                  </a:moveTo>
                  <a:lnTo>
                    <a:pt x="378856" y="64514"/>
                  </a:lnTo>
                  <a:lnTo>
                    <a:pt x="389191" y="71167"/>
                  </a:lnTo>
                  <a:lnTo>
                    <a:pt x="399049" y="78368"/>
                  </a:lnTo>
                  <a:lnTo>
                    <a:pt x="408432" y="86106"/>
                  </a:lnTo>
                </a:path>
                <a:path w="1232534" h="753745">
                  <a:moveTo>
                    <a:pt x="61087" y="275717"/>
                  </a:moveTo>
                  <a:lnTo>
                    <a:pt x="58852" y="268547"/>
                  </a:lnTo>
                  <a:lnTo>
                    <a:pt x="56927" y="261318"/>
                  </a:lnTo>
                  <a:lnTo>
                    <a:pt x="55336" y="254017"/>
                  </a:lnTo>
                  <a:lnTo>
                    <a:pt x="54102" y="246634"/>
                  </a:lnTo>
                </a:path>
              </a:pathLst>
            </a:custGeom>
            <a:ln w="19050">
              <a:solidFill>
                <a:srgbClr val="645A50"/>
              </a:solidFill>
            </a:ln>
          </p:spPr>
          <p:txBody>
            <a:bodyPr wrap="square" lIns="0" tIns="0" rIns="0" bIns="0" rtlCol="0"/>
            <a:lstStyle/>
            <a:p>
              <a:endParaRPr/>
            </a:p>
          </p:txBody>
        </p:sp>
        <p:sp>
          <p:nvSpPr>
            <p:cNvPr id="25" name="object 25"/>
            <p:cNvSpPr/>
            <p:nvPr/>
          </p:nvSpPr>
          <p:spPr>
            <a:xfrm>
              <a:off x="8572500" y="2647950"/>
              <a:ext cx="1300480" cy="501650"/>
            </a:xfrm>
            <a:custGeom>
              <a:avLst/>
              <a:gdLst/>
              <a:ahLst/>
              <a:cxnLst/>
              <a:rect l="l" t="t" r="r" b="b"/>
              <a:pathLst>
                <a:path w="1300479" h="501650">
                  <a:moveTo>
                    <a:pt x="0" y="501396"/>
                  </a:moveTo>
                  <a:lnTo>
                    <a:pt x="1299972" y="0"/>
                  </a:lnTo>
                </a:path>
              </a:pathLst>
            </a:custGeom>
            <a:ln w="38100">
              <a:solidFill>
                <a:srgbClr val="DA275D"/>
              </a:solidFill>
            </a:ln>
          </p:spPr>
          <p:txBody>
            <a:bodyPr wrap="square" lIns="0" tIns="0" rIns="0" bIns="0" rtlCol="0"/>
            <a:lstStyle/>
            <a:p>
              <a:endParaRPr/>
            </a:p>
          </p:txBody>
        </p:sp>
        <p:sp>
          <p:nvSpPr>
            <p:cNvPr id="26" name="object 26"/>
            <p:cNvSpPr/>
            <p:nvPr/>
          </p:nvSpPr>
          <p:spPr>
            <a:xfrm>
              <a:off x="8477250" y="2952750"/>
              <a:ext cx="166370" cy="374650"/>
            </a:xfrm>
            <a:custGeom>
              <a:avLst/>
              <a:gdLst/>
              <a:ahLst/>
              <a:cxnLst/>
              <a:rect l="l" t="t" r="r" b="b"/>
              <a:pathLst>
                <a:path w="166370" h="374650">
                  <a:moveTo>
                    <a:pt x="166243" y="374141"/>
                  </a:moveTo>
                  <a:lnTo>
                    <a:pt x="0" y="0"/>
                  </a:lnTo>
                </a:path>
              </a:pathLst>
            </a:custGeom>
            <a:ln w="38099">
              <a:solidFill>
                <a:srgbClr val="DA275D"/>
              </a:solidFill>
            </a:ln>
          </p:spPr>
          <p:txBody>
            <a:bodyPr wrap="square" lIns="0" tIns="0" rIns="0" bIns="0" rtlCol="0"/>
            <a:lstStyle/>
            <a:p>
              <a:endParaRPr/>
            </a:p>
          </p:txBody>
        </p:sp>
        <p:sp>
          <p:nvSpPr>
            <p:cNvPr id="27" name="object 27"/>
            <p:cNvSpPr/>
            <p:nvPr/>
          </p:nvSpPr>
          <p:spPr>
            <a:xfrm>
              <a:off x="9791700" y="2457450"/>
              <a:ext cx="166370" cy="374650"/>
            </a:xfrm>
            <a:custGeom>
              <a:avLst/>
              <a:gdLst/>
              <a:ahLst/>
              <a:cxnLst/>
              <a:rect l="l" t="t" r="r" b="b"/>
              <a:pathLst>
                <a:path w="166370" h="374650">
                  <a:moveTo>
                    <a:pt x="166243" y="374141"/>
                  </a:moveTo>
                  <a:lnTo>
                    <a:pt x="0" y="0"/>
                  </a:lnTo>
                </a:path>
              </a:pathLst>
            </a:custGeom>
            <a:ln w="38099">
              <a:solidFill>
                <a:srgbClr val="DA275D"/>
              </a:solidFill>
            </a:ln>
          </p:spPr>
          <p:txBody>
            <a:bodyPr wrap="square" lIns="0" tIns="0" rIns="0" bIns="0" rtlCol="0"/>
            <a:lstStyle/>
            <a:p>
              <a:endParaRPr/>
            </a:p>
          </p:txBody>
        </p:sp>
      </p:grpSp>
      <p:sp>
        <p:nvSpPr>
          <p:cNvPr id="28" name="object 28"/>
          <p:cNvSpPr txBox="1"/>
          <p:nvPr/>
        </p:nvSpPr>
        <p:spPr>
          <a:xfrm>
            <a:off x="8383269" y="3767137"/>
            <a:ext cx="1471295" cy="576580"/>
          </a:xfrm>
          <a:prstGeom prst="rect">
            <a:avLst/>
          </a:prstGeom>
        </p:spPr>
        <p:txBody>
          <a:bodyPr vert="horz" wrap="square" lIns="0" tIns="10795" rIns="0" bIns="0" rtlCol="0">
            <a:spAutoFit/>
          </a:bodyPr>
          <a:lstStyle/>
          <a:p>
            <a:pPr marL="12700" marR="5080" indent="391160">
              <a:lnSpc>
                <a:spcPct val="100800"/>
              </a:lnSpc>
              <a:spcBef>
                <a:spcPts val="85"/>
              </a:spcBef>
            </a:pPr>
            <a:r>
              <a:rPr sz="1800" b="1" spc="-20" dirty="0">
                <a:solidFill>
                  <a:srgbClr val="014A8D"/>
                </a:solidFill>
                <a:latin typeface="Calibri"/>
                <a:cs typeface="Calibri"/>
              </a:rPr>
              <a:t>Tumor </a:t>
            </a:r>
            <a:r>
              <a:rPr sz="1800" b="1" spc="60" dirty="0">
                <a:solidFill>
                  <a:srgbClr val="014A8D"/>
                </a:solidFill>
                <a:latin typeface="Calibri"/>
                <a:cs typeface="Calibri"/>
              </a:rPr>
              <a:t>Measurement</a:t>
            </a:r>
            <a:endParaRPr sz="1800">
              <a:latin typeface="Calibri"/>
              <a:cs typeface="Calibri"/>
            </a:endParaRPr>
          </a:p>
        </p:txBody>
      </p:sp>
      <p:grpSp>
        <p:nvGrpSpPr>
          <p:cNvPr id="29" name="object 29"/>
          <p:cNvGrpSpPr/>
          <p:nvPr/>
        </p:nvGrpSpPr>
        <p:grpSpPr>
          <a:xfrm>
            <a:off x="5041795" y="2207013"/>
            <a:ext cx="932180" cy="1319530"/>
            <a:chOff x="5041795" y="2207013"/>
            <a:chExt cx="932180" cy="1319530"/>
          </a:xfrm>
        </p:grpSpPr>
        <p:sp>
          <p:nvSpPr>
            <p:cNvPr id="30" name="object 30"/>
            <p:cNvSpPr/>
            <p:nvPr/>
          </p:nvSpPr>
          <p:spPr>
            <a:xfrm>
              <a:off x="5041795" y="2586182"/>
              <a:ext cx="861694" cy="940435"/>
            </a:xfrm>
            <a:custGeom>
              <a:avLst/>
              <a:gdLst/>
              <a:ahLst/>
              <a:cxnLst/>
              <a:rect l="l" t="t" r="r" b="b"/>
              <a:pathLst>
                <a:path w="861695" h="940435">
                  <a:moveTo>
                    <a:pt x="430601" y="0"/>
                  </a:moveTo>
                  <a:lnTo>
                    <a:pt x="380388" y="598"/>
                  </a:lnTo>
                  <a:lnTo>
                    <a:pt x="329565" y="4788"/>
                  </a:lnTo>
                  <a:lnTo>
                    <a:pt x="283072" y="16162"/>
                  </a:lnTo>
                  <a:lnTo>
                    <a:pt x="245850" y="38311"/>
                  </a:lnTo>
                  <a:lnTo>
                    <a:pt x="222839" y="74827"/>
                  </a:lnTo>
                  <a:lnTo>
                    <a:pt x="174786" y="202528"/>
                  </a:lnTo>
                  <a:lnTo>
                    <a:pt x="60537" y="183464"/>
                  </a:lnTo>
                  <a:lnTo>
                    <a:pt x="39798" y="183962"/>
                  </a:lnTo>
                  <a:lnTo>
                    <a:pt x="21500" y="192091"/>
                  </a:lnTo>
                  <a:lnTo>
                    <a:pt x="7585" y="206488"/>
                  </a:lnTo>
                  <a:lnTo>
                    <a:pt x="0" y="225788"/>
                  </a:lnTo>
                  <a:lnTo>
                    <a:pt x="504" y="246525"/>
                  </a:lnTo>
                  <a:lnTo>
                    <a:pt x="23034" y="278736"/>
                  </a:lnTo>
                  <a:lnTo>
                    <a:pt x="202834" y="313115"/>
                  </a:lnTo>
                  <a:lnTo>
                    <a:pt x="208615" y="313377"/>
                  </a:lnTo>
                  <a:lnTo>
                    <a:pt x="224388" y="310954"/>
                  </a:lnTo>
                  <a:lnTo>
                    <a:pt x="238409" y="304073"/>
                  </a:lnTo>
                  <a:lnTo>
                    <a:pt x="249772" y="293357"/>
                  </a:lnTo>
                  <a:lnTo>
                    <a:pt x="257574" y="279427"/>
                  </a:lnTo>
                  <a:lnTo>
                    <a:pt x="289696" y="193388"/>
                  </a:lnTo>
                  <a:lnTo>
                    <a:pt x="300021" y="197949"/>
                  </a:lnTo>
                  <a:lnTo>
                    <a:pt x="300021" y="940131"/>
                  </a:lnTo>
                  <a:lnTo>
                    <a:pt x="404485" y="940131"/>
                  </a:lnTo>
                  <a:lnTo>
                    <a:pt x="404485" y="470065"/>
                  </a:lnTo>
                  <a:lnTo>
                    <a:pt x="456717" y="470065"/>
                  </a:lnTo>
                  <a:lnTo>
                    <a:pt x="456718" y="940131"/>
                  </a:lnTo>
                  <a:lnTo>
                    <a:pt x="561182" y="940131"/>
                  </a:lnTo>
                  <a:lnTo>
                    <a:pt x="561182" y="198089"/>
                  </a:lnTo>
                  <a:lnTo>
                    <a:pt x="572150" y="193249"/>
                  </a:lnTo>
                  <a:lnTo>
                    <a:pt x="604395" y="279427"/>
                  </a:lnTo>
                  <a:lnTo>
                    <a:pt x="637492" y="310924"/>
                  </a:lnTo>
                  <a:lnTo>
                    <a:pt x="653232" y="313377"/>
                  </a:lnTo>
                  <a:lnTo>
                    <a:pt x="659013" y="313115"/>
                  </a:lnTo>
                  <a:lnTo>
                    <a:pt x="818547" y="286478"/>
                  </a:lnTo>
                  <a:lnTo>
                    <a:pt x="852470" y="265339"/>
                  </a:lnTo>
                  <a:lnTo>
                    <a:pt x="861517" y="226415"/>
                  </a:lnTo>
                  <a:lnTo>
                    <a:pt x="854134" y="207039"/>
                  </a:lnTo>
                  <a:lnTo>
                    <a:pt x="840376" y="192502"/>
                  </a:lnTo>
                  <a:lnTo>
                    <a:pt x="822171" y="184185"/>
                  </a:lnTo>
                  <a:lnTo>
                    <a:pt x="801450" y="183464"/>
                  </a:lnTo>
                  <a:lnTo>
                    <a:pt x="687183" y="202528"/>
                  </a:lnTo>
                  <a:lnTo>
                    <a:pt x="639530" y="74827"/>
                  </a:lnTo>
                  <a:lnTo>
                    <a:pt x="616197" y="38311"/>
                  </a:lnTo>
                  <a:lnTo>
                    <a:pt x="578661" y="16162"/>
                  </a:lnTo>
                  <a:lnTo>
                    <a:pt x="531898" y="4788"/>
                  </a:lnTo>
                  <a:lnTo>
                    <a:pt x="480886" y="598"/>
                  </a:lnTo>
                  <a:lnTo>
                    <a:pt x="430601" y="0"/>
                  </a:lnTo>
                  <a:close/>
                </a:path>
              </a:pathLst>
            </a:custGeom>
            <a:solidFill>
              <a:srgbClr val="000000"/>
            </a:solidFill>
          </p:spPr>
          <p:txBody>
            <a:bodyPr wrap="square" lIns="0" tIns="0" rIns="0" bIns="0" rtlCol="0"/>
            <a:lstStyle/>
            <a:p>
              <a:endParaRPr/>
            </a:p>
          </p:txBody>
        </p:sp>
        <p:pic>
          <p:nvPicPr>
            <p:cNvPr id="31" name="object 31"/>
            <p:cNvPicPr/>
            <p:nvPr/>
          </p:nvPicPr>
          <p:blipFill>
            <a:blip r:embed="rId4" cstate="print"/>
            <a:stretch>
              <a:fillRect/>
            </a:stretch>
          </p:blipFill>
          <p:spPr>
            <a:xfrm>
              <a:off x="5367933" y="2351149"/>
              <a:ext cx="208928" cy="208918"/>
            </a:xfrm>
            <a:prstGeom prst="rect">
              <a:avLst/>
            </a:prstGeom>
          </p:spPr>
        </p:pic>
        <p:sp>
          <p:nvSpPr>
            <p:cNvPr id="32" name="object 32"/>
            <p:cNvSpPr/>
            <p:nvPr/>
          </p:nvSpPr>
          <p:spPr>
            <a:xfrm>
              <a:off x="5666150" y="2207013"/>
              <a:ext cx="307975" cy="501650"/>
            </a:xfrm>
            <a:custGeom>
              <a:avLst/>
              <a:gdLst/>
              <a:ahLst/>
              <a:cxnLst/>
              <a:rect l="l" t="t" r="r" b="b"/>
              <a:pathLst>
                <a:path w="307975" h="501650">
                  <a:moveTo>
                    <a:pt x="165143" y="461237"/>
                  </a:moveTo>
                  <a:lnTo>
                    <a:pt x="142364" y="461237"/>
                  </a:lnTo>
                  <a:lnTo>
                    <a:pt x="142364" y="501097"/>
                  </a:lnTo>
                  <a:lnTo>
                    <a:pt x="165143" y="501097"/>
                  </a:lnTo>
                  <a:lnTo>
                    <a:pt x="165143" y="461237"/>
                  </a:lnTo>
                  <a:close/>
                </a:path>
                <a:path w="307975" h="501650">
                  <a:moveTo>
                    <a:pt x="187921" y="427072"/>
                  </a:moveTo>
                  <a:lnTo>
                    <a:pt x="119586" y="427072"/>
                  </a:lnTo>
                  <a:lnTo>
                    <a:pt x="119586" y="456112"/>
                  </a:lnTo>
                  <a:lnTo>
                    <a:pt x="124711" y="461237"/>
                  </a:lnTo>
                  <a:lnTo>
                    <a:pt x="182796" y="461237"/>
                  </a:lnTo>
                  <a:lnTo>
                    <a:pt x="187921" y="456112"/>
                  </a:lnTo>
                  <a:lnTo>
                    <a:pt x="187921" y="427072"/>
                  </a:lnTo>
                  <a:close/>
                </a:path>
                <a:path w="307975" h="501650">
                  <a:moveTo>
                    <a:pt x="233477" y="51248"/>
                  </a:moveTo>
                  <a:lnTo>
                    <a:pt x="74029" y="51248"/>
                  </a:lnTo>
                  <a:lnTo>
                    <a:pt x="45165" y="57049"/>
                  </a:lnTo>
                  <a:lnTo>
                    <a:pt x="21639" y="72886"/>
                  </a:lnTo>
                  <a:lnTo>
                    <a:pt x="5801" y="96411"/>
                  </a:lnTo>
                  <a:lnTo>
                    <a:pt x="0" y="125274"/>
                  </a:lnTo>
                  <a:lnTo>
                    <a:pt x="0" y="353046"/>
                  </a:lnTo>
                  <a:lnTo>
                    <a:pt x="5801" y="381909"/>
                  </a:lnTo>
                  <a:lnTo>
                    <a:pt x="21639" y="405433"/>
                  </a:lnTo>
                  <a:lnTo>
                    <a:pt x="45165" y="421271"/>
                  </a:lnTo>
                  <a:lnTo>
                    <a:pt x="74029" y="427072"/>
                  </a:lnTo>
                  <a:lnTo>
                    <a:pt x="233478" y="427072"/>
                  </a:lnTo>
                  <a:lnTo>
                    <a:pt x="262342" y="421271"/>
                  </a:lnTo>
                  <a:lnTo>
                    <a:pt x="285868" y="405433"/>
                  </a:lnTo>
                  <a:lnTo>
                    <a:pt x="301706" y="381909"/>
                  </a:lnTo>
                  <a:lnTo>
                    <a:pt x="307507" y="353046"/>
                  </a:lnTo>
                  <a:lnTo>
                    <a:pt x="307507" y="290115"/>
                  </a:lnTo>
                  <a:lnTo>
                    <a:pt x="250232" y="290115"/>
                  </a:lnTo>
                  <a:lnTo>
                    <a:pt x="226003" y="289483"/>
                  </a:lnTo>
                  <a:lnTo>
                    <a:pt x="201668" y="284474"/>
                  </a:lnTo>
                  <a:lnTo>
                    <a:pt x="178240" y="276742"/>
                  </a:lnTo>
                  <a:lnTo>
                    <a:pt x="160872" y="269215"/>
                  </a:lnTo>
                  <a:lnTo>
                    <a:pt x="151776" y="264784"/>
                  </a:lnTo>
                  <a:lnTo>
                    <a:pt x="34167" y="264784"/>
                  </a:lnTo>
                  <a:lnTo>
                    <a:pt x="34167" y="125274"/>
                  </a:lnTo>
                  <a:lnTo>
                    <a:pt x="58431" y="88519"/>
                  </a:lnTo>
                  <a:lnTo>
                    <a:pt x="74029" y="85414"/>
                  </a:lnTo>
                  <a:lnTo>
                    <a:pt x="294302" y="85414"/>
                  </a:lnTo>
                  <a:lnTo>
                    <a:pt x="285867" y="72886"/>
                  </a:lnTo>
                  <a:lnTo>
                    <a:pt x="262342" y="57049"/>
                  </a:lnTo>
                  <a:lnTo>
                    <a:pt x="233477" y="51248"/>
                  </a:lnTo>
                  <a:close/>
                </a:path>
                <a:path w="307975" h="501650">
                  <a:moveTo>
                    <a:pt x="294302" y="85414"/>
                  </a:moveTo>
                  <a:lnTo>
                    <a:pt x="233477" y="85414"/>
                  </a:lnTo>
                  <a:lnTo>
                    <a:pt x="249075" y="88519"/>
                  </a:lnTo>
                  <a:lnTo>
                    <a:pt x="261737" y="97016"/>
                  </a:lnTo>
                  <a:lnTo>
                    <a:pt x="270234" y="109677"/>
                  </a:lnTo>
                  <a:lnTo>
                    <a:pt x="273339" y="125274"/>
                  </a:lnTo>
                  <a:lnTo>
                    <a:pt x="239172" y="125274"/>
                  </a:lnTo>
                  <a:lnTo>
                    <a:pt x="239172" y="148051"/>
                  </a:lnTo>
                  <a:lnTo>
                    <a:pt x="273339" y="148051"/>
                  </a:lnTo>
                  <a:lnTo>
                    <a:pt x="273339" y="182217"/>
                  </a:lnTo>
                  <a:lnTo>
                    <a:pt x="239172" y="182217"/>
                  </a:lnTo>
                  <a:lnTo>
                    <a:pt x="239172" y="204994"/>
                  </a:lnTo>
                  <a:lnTo>
                    <a:pt x="273340" y="204994"/>
                  </a:lnTo>
                  <a:lnTo>
                    <a:pt x="273340" y="239160"/>
                  </a:lnTo>
                  <a:lnTo>
                    <a:pt x="239172" y="239160"/>
                  </a:lnTo>
                  <a:lnTo>
                    <a:pt x="239172" y="261937"/>
                  </a:lnTo>
                  <a:lnTo>
                    <a:pt x="273340" y="261937"/>
                  </a:lnTo>
                  <a:lnTo>
                    <a:pt x="273340" y="284714"/>
                  </a:lnTo>
                  <a:lnTo>
                    <a:pt x="250232" y="290115"/>
                  </a:lnTo>
                  <a:lnTo>
                    <a:pt x="307507" y="290115"/>
                  </a:lnTo>
                  <a:lnTo>
                    <a:pt x="307507" y="125274"/>
                  </a:lnTo>
                  <a:lnTo>
                    <a:pt x="301827" y="97016"/>
                  </a:lnTo>
                  <a:lnTo>
                    <a:pt x="301706" y="96411"/>
                  </a:lnTo>
                  <a:lnTo>
                    <a:pt x="294302" y="85414"/>
                  </a:lnTo>
                  <a:close/>
                </a:path>
                <a:path w="307975" h="501650">
                  <a:moveTo>
                    <a:pt x="93426" y="249970"/>
                  </a:moveTo>
                  <a:lnTo>
                    <a:pt x="72748" y="251758"/>
                  </a:lnTo>
                  <a:lnTo>
                    <a:pt x="52283" y="256643"/>
                  </a:lnTo>
                  <a:lnTo>
                    <a:pt x="34167" y="264784"/>
                  </a:lnTo>
                  <a:lnTo>
                    <a:pt x="151776" y="264784"/>
                  </a:lnTo>
                  <a:lnTo>
                    <a:pt x="145639" y="261795"/>
                  </a:lnTo>
                  <a:lnTo>
                    <a:pt x="130192" y="255442"/>
                  </a:lnTo>
                  <a:lnTo>
                    <a:pt x="112183" y="251118"/>
                  </a:lnTo>
                  <a:lnTo>
                    <a:pt x="93426" y="249970"/>
                  </a:lnTo>
                  <a:close/>
                </a:path>
                <a:path w="307975" h="501650">
                  <a:moveTo>
                    <a:pt x="153753" y="0"/>
                  </a:moveTo>
                  <a:lnTo>
                    <a:pt x="140487" y="2695"/>
                  </a:lnTo>
                  <a:lnTo>
                    <a:pt x="129622" y="10036"/>
                  </a:lnTo>
                  <a:lnTo>
                    <a:pt x="122282" y="20899"/>
                  </a:lnTo>
                  <a:lnTo>
                    <a:pt x="119586" y="34165"/>
                  </a:lnTo>
                  <a:lnTo>
                    <a:pt x="119586" y="40429"/>
                  </a:lnTo>
                  <a:lnTo>
                    <a:pt x="121294" y="46123"/>
                  </a:lnTo>
                  <a:lnTo>
                    <a:pt x="124141" y="51248"/>
                  </a:lnTo>
                  <a:lnTo>
                    <a:pt x="183365" y="51248"/>
                  </a:lnTo>
                  <a:lnTo>
                    <a:pt x="186212" y="46123"/>
                  </a:lnTo>
                  <a:lnTo>
                    <a:pt x="186383" y="45554"/>
                  </a:lnTo>
                  <a:lnTo>
                    <a:pt x="147489" y="45554"/>
                  </a:lnTo>
                  <a:lnTo>
                    <a:pt x="142364" y="40429"/>
                  </a:lnTo>
                  <a:lnTo>
                    <a:pt x="142364" y="27902"/>
                  </a:lnTo>
                  <a:lnTo>
                    <a:pt x="147489" y="22777"/>
                  </a:lnTo>
                  <a:lnTo>
                    <a:pt x="185606" y="22777"/>
                  </a:lnTo>
                  <a:lnTo>
                    <a:pt x="185225" y="20899"/>
                  </a:lnTo>
                  <a:lnTo>
                    <a:pt x="177884" y="10036"/>
                  </a:lnTo>
                  <a:lnTo>
                    <a:pt x="167020" y="2695"/>
                  </a:lnTo>
                  <a:lnTo>
                    <a:pt x="153753" y="0"/>
                  </a:lnTo>
                  <a:close/>
                </a:path>
                <a:path w="307975" h="501650">
                  <a:moveTo>
                    <a:pt x="185606" y="22777"/>
                  </a:moveTo>
                  <a:lnTo>
                    <a:pt x="160017" y="22777"/>
                  </a:lnTo>
                  <a:lnTo>
                    <a:pt x="165142" y="27902"/>
                  </a:lnTo>
                  <a:lnTo>
                    <a:pt x="165142" y="40429"/>
                  </a:lnTo>
                  <a:lnTo>
                    <a:pt x="160017" y="45554"/>
                  </a:lnTo>
                  <a:lnTo>
                    <a:pt x="186383" y="45554"/>
                  </a:lnTo>
                  <a:lnTo>
                    <a:pt x="187921" y="40429"/>
                  </a:lnTo>
                  <a:lnTo>
                    <a:pt x="187921" y="34165"/>
                  </a:lnTo>
                  <a:lnTo>
                    <a:pt x="185606" y="22777"/>
                  </a:lnTo>
                  <a:close/>
                </a:path>
              </a:pathLst>
            </a:custGeom>
            <a:solidFill>
              <a:srgbClr val="000000"/>
            </a:solidFill>
          </p:spPr>
          <p:txBody>
            <a:bodyPr wrap="square" lIns="0" tIns="0" rIns="0" bIns="0" rtlCol="0"/>
            <a:lstStyle/>
            <a:p>
              <a:endParaRPr/>
            </a:p>
          </p:txBody>
        </p:sp>
        <p:sp>
          <p:nvSpPr>
            <p:cNvPr id="33" name="object 33"/>
            <p:cNvSpPr/>
            <p:nvPr/>
          </p:nvSpPr>
          <p:spPr>
            <a:xfrm>
              <a:off x="5819774" y="2705100"/>
              <a:ext cx="0" cy="97790"/>
            </a:xfrm>
            <a:custGeom>
              <a:avLst/>
              <a:gdLst/>
              <a:ahLst/>
              <a:cxnLst/>
              <a:rect l="l" t="t" r="r" b="b"/>
              <a:pathLst>
                <a:path h="97789">
                  <a:moveTo>
                    <a:pt x="0" y="0"/>
                  </a:moveTo>
                  <a:lnTo>
                    <a:pt x="0" y="97536"/>
                  </a:lnTo>
                </a:path>
              </a:pathLst>
            </a:custGeom>
            <a:ln w="19050">
              <a:solidFill>
                <a:srgbClr val="000000"/>
              </a:solidFill>
            </a:ln>
          </p:spPr>
          <p:txBody>
            <a:bodyPr wrap="square" lIns="0" tIns="0" rIns="0" bIns="0" rtlCol="0"/>
            <a:lstStyle/>
            <a:p>
              <a:endParaRPr/>
            </a:p>
          </p:txBody>
        </p:sp>
      </p:grpSp>
      <p:sp>
        <p:nvSpPr>
          <p:cNvPr id="34" name="object 34"/>
          <p:cNvSpPr txBox="1"/>
          <p:nvPr/>
        </p:nvSpPr>
        <p:spPr>
          <a:xfrm>
            <a:off x="4878070" y="3904297"/>
            <a:ext cx="1089660" cy="300355"/>
          </a:xfrm>
          <a:prstGeom prst="rect">
            <a:avLst/>
          </a:prstGeom>
        </p:spPr>
        <p:txBody>
          <a:bodyPr vert="horz" wrap="square" lIns="0" tIns="12700" rIns="0" bIns="0" rtlCol="0">
            <a:spAutoFit/>
          </a:bodyPr>
          <a:lstStyle/>
          <a:p>
            <a:pPr marL="12700">
              <a:lnSpc>
                <a:spcPct val="100000"/>
              </a:lnSpc>
              <a:spcBef>
                <a:spcPts val="100"/>
              </a:spcBef>
            </a:pPr>
            <a:r>
              <a:rPr sz="1800" b="1" spc="35" dirty="0">
                <a:solidFill>
                  <a:srgbClr val="014A8D"/>
                </a:solidFill>
                <a:latin typeface="Calibri"/>
                <a:cs typeface="Calibri"/>
              </a:rPr>
              <a:t>Treatment</a:t>
            </a:r>
            <a:endParaRPr sz="1800">
              <a:latin typeface="Calibri"/>
              <a:cs typeface="Calibri"/>
            </a:endParaRPr>
          </a:p>
        </p:txBody>
      </p:sp>
      <p:sp>
        <p:nvSpPr>
          <p:cNvPr id="35" name="object 35"/>
          <p:cNvSpPr txBox="1"/>
          <p:nvPr/>
        </p:nvSpPr>
        <p:spPr>
          <a:xfrm>
            <a:off x="10043414" y="3904297"/>
            <a:ext cx="1837689" cy="300355"/>
          </a:xfrm>
          <a:prstGeom prst="rect">
            <a:avLst/>
          </a:prstGeom>
        </p:spPr>
        <p:txBody>
          <a:bodyPr vert="horz" wrap="square" lIns="0" tIns="12700" rIns="0" bIns="0" rtlCol="0">
            <a:spAutoFit/>
          </a:bodyPr>
          <a:lstStyle/>
          <a:p>
            <a:pPr marL="12700">
              <a:lnSpc>
                <a:spcPct val="100000"/>
              </a:lnSpc>
              <a:spcBef>
                <a:spcPts val="100"/>
              </a:spcBef>
            </a:pPr>
            <a:r>
              <a:rPr sz="1800" b="1" spc="155" dirty="0">
                <a:solidFill>
                  <a:srgbClr val="014A8D"/>
                </a:solidFill>
                <a:latin typeface="Calibri"/>
                <a:cs typeface="Calibri"/>
              </a:rPr>
              <a:t>Assess</a:t>
            </a:r>
            <a:r>
              <a:rPr sz="1800" b="1" spc="10" dirty="0">
                <a:solidFill>
                  <a:srgbClr val="014A8D"/>
                </a:solidFill>
                <a:latin typeface="Calibri"/>
                <a:cs typeface="Calibri"/>
              </a:rPr>
              <a:t> </a:t>
            </a:r>
            <a:r>
              <a:rPr sz="1800" b="1" spc="95" dirty="0">
                <a:solidFill>
                  <a:srgbClr val="014A8D"/>
                </a:solidFill>
                <a:latin typeface="Calibri"/>
                <a:cs typeface="Calibri"/>
              </a:rPr>
              <a:t>Response</a:t>
            </a:r>
            <a:endParaRPr sz="1800">
              <a:latin typeface="Calibri"/>
              <a:cs typeface="Calibri"/>
            </a:endParaRPr>
          </a:p>
        </p:txBody>
      </p:sp>
      <p:sp>
        <p:nvSpPr>
          <p:cNvPr id="36" name="object 36"/>
          <p:cNvSpPr/>
          <p:nvPr/>
        </p:nvSpPr>
        <p:spPr>
          <a:xfrm>
            <a:off x="10182225" y="3228975"/>
            <a:ext cx="342900" cy="285750"/>
          </a:xfrm>
          <a:custGeom>
            <a:avLst/>
            <a:gdLst/>
            <a:ahLst/>
            <a:cxnLst/>
            <a:rect l="l" t="t" r="r" b="b"/>
            <a:pathLst>
              <a:path w="342900" h="285750">
                <a:moveTo>
                  <a:pt x="342900" y="0"/>
                </a:moveTo>
                <a:lnTo>
                  <a:pt x="0" y="0"/>
                </a:lnTo>
                <a:lnTo>
                  <a:pt x="0" y="285750"/>
                </a:lnTo>
                <a:lnTo>
                  <a:pt x="342900" y="285750"/>
                </a:lnTo>
                <a:lnTo>
                  <a:pt x="342900" y="0"/>
                </a:lnTo>
                <a:close/>
              </a:path>
            </a:pathLst>
          </a:custGeom>
          <a:solidFill>
            <a:srgbClr val="81BEFA"/>
          </a:solidFill>
        </p:spPr>
        <p:txBody>
          <a:bodyPr wrap="square" lIns="0" tIns="0" rIns="0" bIns="0" rtlCol="0"/>
          <a:lstStyle/>
          <a:p>
            <a:endParaRPr/>
          </a:p>
        </p:txBody>
      </p:sp>
      <p:sp>
        <p:nvSpPr>
          <p:cNvPr id="37" name="object 37"/>
          <p:cNvSpPr txBox="1"/>
          <p:nvPr/>
        </p:nvSpPr>
        <p:spPr>
          <a:xfrm>
            <a:off x="10182225" y="3228975"/>
            <a:ext cx="342900" cy="285750"/>
          </a:xfrm>
          <a:prstGeom prst="rect">
            <a:avLst/>
          </a:prstGeom>
          <a:ln w="19050">
            <a:solidFill>
              <a:srgbClr val="334F6A"/>
            </a:solidFill>
          </a:ln>
        </p:spPr>
        <p:txBody>
          <a:bodyPr vert="horz" wrap="square" lIns="0" tIns="50800" rIns="0" bIns="0" rtlCol="0">
            <a:spAutoFit/>
          </a:bodyPr>
          <a:lstStyle/>
          <a:p>
            <a:pPr marL="83820">
              <a:lnSpc>
                <a:spcPct val="100000"/>
              </a:lnSpc>
              <a:spcBef>
                <a:spcPts val="400"/>
              </a:spcBef>
            </a:pPr>
            <a:r>
              <a:rPr sz="1200" spc="105" dirty="0">
                <a:solidFill>
                  <a:srgbClr val="014A8D"/>
                </a:solidFill>
                <a:latin typeface="Calibri"/>
                <a:cs typeface="Calibri"/>
              </a:rPr>
              <a:t>CR</a:t>
            </a:r>
            <a:endParaRPr sz="1200">
              <a:latin typeface="Calibri"/>
              <a:cs typeface="Calibri"/>
            </a:endParaRPr>
          </a:p>
        </p:txBody>
      </p:sp>
      <p:sp>
        <p:nvSpPr>
          <p:cNvPr id="38" name="object 38"/>
          <p:cNvSpPr/>
          <p:nvPr/>
        </p:nvSpPr>
        <p:spPr>
          <a:xfrm>
            <a:off x="10601325" y="3228975"/>
            <a:ext cx="342900" cy="285750"/>
          </a:xfrm>
          <a:custGeom>
            <a:avLst/>
            <a:gdLst/>
            <a:ahLst/>
            <a:cxnLst/>
            <a:rect l="l" t="t" r="r" b="b"/>
            <a:pathLst>
              <a:path w="342900" h="285750">
                <a:moveTo>
                  <a:pt x="342900" y="0"/>
                </a:moveTo>
                <a:lnTo>
                  <a:pt x="0" y="0"/>
                </a:lnTo>
                <a:lnTo>
                  <a:pt x="0" y="285750"/>
                </a:lnTo>
                <a:lnTo>
                  <a:pt x="342900" y="285750"/>
                </a:lnTo>
                <a:lnTo>
                  <a:pt x="342900" y="0"/>
                </a:lnTo>
                <a:close/>
              </a:path>
            </a:pathLst>
          </a:custGeom>
          <a:solidFill>
            <a:srgbClr val="81BEFA"/>
          </a:solidFill>
        </p:spPr>
        <p:txBody>
          <a:bodyPr wrap="square" lIns="0" tIns="0" rIns="0" bIns="0" rtlCol="0"/>
          <a:lstStyle/>
          <a:p>
            <a:endParaRPr/>
          </a:p>
        </p:txBody>
      </p:sp>
      <p:sp>
        <p:nvSpPr>
          <p:cNvPr id="39" name="object 39"/>
          <p:cNvSpPr txBox="1"/>
          <p:nvPr/>
        </p:nvSpPr>
        <p:spPr>
          <a:xfrm>
            <a:off x="10601325" y="3228975"/>
            <a:ext cx="342900" cy="285750"/>
          </a:xfrm>
          <a:prstGeom prst="rect">
            <a:avLst/>
          </a:prstGeom>
          <a:ln w="19050">
            <a:solidFill>
              <a:srgbClr val="334F6A"/>
            </a:solidFill>
          </a:ln>
        </p:spPr>
        <p:txBody>
          <a:bodyPr vert="horz" wrap="square" lIns="0" tIns="50800" rIns="0" bIns="0" rtlCol="0">
            <a:spAutoFit/>
          </a:bodyPr>
          <a:lstStyle/>
          <a:p>
            <a:pPr marL="86995">
              <a:lnSpc>
                <a:spcPct val="100000"/>
              </a:lnSpc>
              <a:spcBef>
                <a:spcPts val="400"/>
              </a:spcBef>
            </a:pPr>
            <a:r>
              <a:rPr sz="1200" spc="25" dirty="0">
                <a:solidFill>
                  <a:srgbClr val="014A8D"/>
                </a:solidFill>
                <a:latin typeface="Calibri"/>
                <a:cs typeface="Calibri"/>
              </a:rPr>
              <a:t>PR</a:t>
            </a:r>
            <a:endParaRPr sz="1200">
              <a:latin typeface="Calibri"/>
              <a:cs typeface="Calibri"/>
            </a:endParaRPr>
          </a:p>
        </p:txBody>
      </p:sp>
      <p:sp>
        <p:nvSpPr>
          <p:cNvPr id="40" name="object 40"/>
          <p:cNvSpPr/>
          <p:nvPr/>
        </p:nvSpPr>
        <p:spPr>
          <a:xfrm>
            <a:off x="11010900" y="3228975"/>
            <a:ext cx="342900" cy="285750"/>
          </a:xfrm>
          <a:custGeom>
            <a:avLst/>
            <a:gdLst/>
            <a:ahLst/>
            <a:cxnLst/>
            <a:rect l="l" t="t" r="r" b="b"/>
            <a:pathLst>
              <a:path w="342900" h="285750">
                <a:moveTo>
                  <a:pt x="342900" y="0"/>
                </a:moveTo>
                <a:lnTo>
                  <a:pt x="0" y="0"/>
                </a:lnTo>
                <a:lnTo>
                  <a:pt x="0" y="285750"/>
                </a:lnTo>
                <a:lnTo>
                  <a:pt x="342900" y="285750"/>
                </a:lnTo>
                <a:lnTo>
                  <a:pt x="342900" y="0"/>
                </a:lnTo>
                <a:close/>
              </a:path>
            </a:pathLst>
          </a:custGeom>
          <a:solidFill>
            <a:srgbClr val="F6EBDF"/>
          </a:solidFill>
        </p:spPr>
        <p:txBody>
          <a:bodyPr wrap="square" lIns="0" tIns="0" rIns="0" bIns="0" rtlCol="0"/>
          <a:lstStyle/>
          <a:p>
            <a:endParaRPr/>
          </a:p>
        </p:txBody>
      </p:sp>
      <p:sp>
        <p:nvSpPr>
          <p:cNvPr id="41" name="object 41"/>
          <p:cNvSpPr txBox="1"/>
          <p:nvPr/>
        </p:nvSpPr>
        <p:spPr>
          <a:xfrm>
            <a:off x="11010900" y="3228975"/>
            <a:ext cx="342900" cy="285750"/>
          </a:xfrm>
          <a:prstGeom prst="rect">
            <a:avLst/>
          </a:prstGeom>
          <a:ln w="19050">
            <a:solidFill>
              <a:srgbClr val="68625E"/>
            </a:solidFill>
          </a:ln>
        </p:spPr>
        <p:txBody>
          <a:bodyPr vert="horz" wrap="square" lIns="0" tIns="50800" rIns="0" bIns="0" rtlCol="0">
            <a:spAutoFit/>
          </a:bodyPr>
          <a:lstStyle/>
          <a:p>
            <a:pPr marL="85725">
              <a:lnSpc>
                <a:spcPct val="100000"/>
              </a:lnSpc>
              <a:spcBef>
                <a:spcPts val="400"/>
              </a:spcBef>
            </a:pPr>
            <a:r>
              <a:rPr sz="1200" spc="70" dirty="0">
                <a:solidFill>
                  <a:srgbClr val="6D122D"/>
                </a:solidFill>
                <a:latin typeface="Calibri"/>
                <a:cs typeface="Calibri"/>
              </a:rPr>
              <a:t>SD</a:t>
            </a:r>
            <a:endParaRPr sz="1200">
              <a:latin typeface="Calibri"/>
              <a:cs typeface="Calibri"/>
            </a:endParaRPr>
          </a:p>
        </p:txBody>
      </p:sp>
      <p:sp>
        <p:nvSpPr>
          <p:cNvPr id="42" name="object 42"/>
          <p:cNvSpPr/>
          <p:nvPr/>
        </p:nvSpPr>
        <p:spPr>
          <a:xfrm>
            <a:off x="11420475" y="3228975"/>
            <a:ext cx="342900" cy="285750"/>
          </a:xfrm>
          <a:custGeom>
            <a:avLst/>
            <a:gdLst/>
            <a:ahLst/>
            <a:cxnLst/>
            <a:rect l="l" t="t" r="r" b="b"/>
            <a:pathLst>
              <a:path w="342900" h="285750">
                <a:moveTo>
                  <a:pt x="342900" y="0"/>
                </a:moveTo>
                <a:lnTo>
                  <a:pt x="0" y="0"/>
                </a:lnTo>
                <a:lnTo>
                  <a:pt x="0" y="285750"/>
                </a:lnTo>
                <a:lnTo>
                  <a:pt x="342900" y="285750"/>
                </a:lnTo>
                <a:lnTo>
                  <a:pt x="342900" y="0"/>
                </a:lnTo>
                <a:close/>
              </a:path>
            </a:pathLst>
          </a:custGeom>
          <a:solidFill>
            <a:srgbClr val="F6EBDF"/>
          </a:solidFill>
        </p:spPr>
        <p:txBody>
          <a:bodyPr wrap="square" lIns="0" tIns="0" rIns="0" bIns="0" rtlCol="0"/>
          <a:lstStyle/>
          <a:p>
            <a:endParaRPr/>
          </a:p>
        </p:txBody>
      </p:sp>
      <p:sp>
        <p:nvSpPr>
          <p:cNvPr id="43" name="object 43"/>
          <p:cNvSpPr txBox="1"/>
          <p:nvPr/>
        </p:nvSpPr>
        <p:spPr>
          <a:xfrm>
            <a:off x="11420475" y="3228975"/>
            <a:ext cx="342900" cy="285750"/>
          </a:xfrm>
          <a:prstGeom prst="rect">
            <a:avLst/>
          </a:prstGeom>
          <a:ln w="19050">
            <a:solidFill>
              <a:srgbClr val="68625E"/>
            </a:solidFill>
          </a:ln>
        </p:spPr>
        <p:txBody>
          <a:bodyPr vert="horz" wrap="square" lIns="0" tIns="50800" rIns="0" bIns="0" rtlCol="0">
            <a:spAutoFit/>
          </a:bodyPr>
          <a:lstStyle/>
          <a:p>
            <a:pPr marL="88900">
              <a:lnSpc>
                <a:spcPct val="100000"/>
              </a:lnSpc>
              <a:spcBef>
                <a:spcPts val="400"/>
              </a:spcBef>
            </a:pPr>
            <a:r>
              <a:rPr sz="1200" spc="25" dirty="0">
                <a:solidFill>
                  <a:srgbClr val="6D122D"/>
                </a:solidFill>
                <a:latin typeface="Calibri"/>
                <a:cs typeface="Calibri"/>
              </a:rPr>
              <a:t>PD</a:t>
            </a:r>
            <a:endParaRPr sz="1200">
              <a:latin typeface="Calibri"/>
              <a:cs typeface="Calibri"/>
            </a:endParaRPr>
          </a:p>
        </p:txBody>
      </p:sp>
      <p:sp>
        <p:nvSpPr>
          <p:cNvPr id="44" name="object 44"/>
          <p:cNvSpPr txBox="1"/>
          <p:nvPr/>
        </p:nvSpPr>
        <p:spPr>
          <a:xfrm>
            <a:off x="10525125" y="2400300"/>
            <a:ext cx="895350" cy="276225"/>
          </a:xfrm>
          <a:prstGeom prst="rect">
            <a:avLst/>
          </a:prstGeom>
          <a:solidFill>
            <a:srgbClr val="EAF7FD"/>
          </a:solidFill>
          <a:ln w="19050">
            <a:solidFill>
              <a:srgbClr val="61686C"/>
            </a:solidFill>
          </a:ln>
        </p:spPr>
        <p:txBody>
          <a:bodyPr vert="horz" wrap="square" lIns="0" tIns="40640" rIns="0" bIns="0" rtlCol="0">
            <a:spAutoFit/>
          </a:bodyPr>
          <a:lstStyle/>
          <a:p>
            <a:pPr marL="222250">
              <a:lnSpc>
                <a:spcPct val="100000"/>
              </a:lnSpc>
              <a:spcBef>
                <a:spcPts val="320"/>
              </a:spcBef>
            </a:pPr>
            <a:r>
              <a:rPr sz="1200" spc="50" dirty="0">
                <a:solidFill>
                  <a:srgbClr val="014A8D"/>
                </a:solidFill>
                <a:latin typeface="Calibri"/>
                <a:cs typeface="Calibri"/>
              </a:rPr>
              <a:t>RECIST</a:t>
            </a:r>
            <a:endParaRPr sz="1200">
              <a:latin typeface="Calibri"/>
              <a:cs typeface="Calibri"/>
            </a:endParaRPr>
          </a:p>
        </p:txBody>
      </p:sp>
      <p:grpSp>
        <p:nvGrpSpPr>
          <p:cNvPr id="45" name="object 45"/>
          <p:cNvGrpSpPr/>
          <p:nvPr/>
        </p:nvGrpSpPr>
        <p:grpSpPr>
          <a:xfrm>
            <a:off x="10344150" y="2667000"/>
            <a:ext cx="1257935" cy="572135"/>
            <a:chOff x="10344150" y="2667000"/>
            <a:chExt cx="1257935" cy="572135"/>
          </a:xfrm>
        </p:grpSpPr>
        <p:sp>
          <p:nvSpPr>
            <p:cNvPr id="46" name="object 46"/>
            <p:cNvSpPr/>
            <p:nvPr/>
          </p:nvSpPr>
          <p:spPr>
            <a:xfrm>
              <a:off x="10353675" y="2676525"/>
              <a:ext cx="619760" cy="553085"/>
            </a:xfrm>
            <a:custGeom>
              <a:avLst/>
              <a:gdLst/>
              <a:ahLst/>
              <a:cxnLst/>
              <a:rect l="l" t="t" r="r" b="b"/>
              <a:pathLst>
                <a:path w="619759" h="553085">
                  <a:moveTo>
                    <a:pt x="619632" y="0"/>
                  </a:moveTo>
                  <a:lnTo>
                    <a:pt x="619632" y="276479"/>
                  </a:lnTo>
                  <a:lnTo>
                    <a:pt x="0" y="276479"/>
                  </a:lnTo>
                  <a:lnTo>
                    <a:pt x="0" y="552958"/>
                  </a:lnTo>
                </a:path>
              </a:pathLst>
            </a:custGeom>
            <a:ln w="19049">
              <a:solidFill>
                <a:srgbClr val="6C6C6C"/>
              </a:solidFill>
            </a:ln>
          </p:spPr>
          <p:txBody>
            <a:bodyPr wrap="square" lIns="0" tIns="0" rIns="0" bIns="0" rtlCol="0"/>
            <a:lstStyle/>
            <a:p>
              <a:endParaRPr/>
            </a:p>
          </p:txBody>
        </p:sp>
        <p:sp>
          <p:nvSpPr>
            <p:cNvPr id="47" name="object 47"/>
            <p:cNvSpPr/>
            <p:nvPr/>
          </p:nvSpPr>
          <p:spPr>
            <a:xfrm>
              <a:off x="10772775" y="2676525"/>
              <a:ext cx="207010" cy="553085"/>
            </a:xfrm>
            <a:custGeom>
              <a:avLst/>
              <a:gdLst/>
              <a:ahLst/>
              <a:cxnLst/>
              <a:rect l="l" t="t" r="r" b="b"/>
              <a:pathLst>
                <a:path w="207009" h="553085">
                  <a:moveTo>
                    <a:pt x="206501" y="0"/>
                  </a:moveTo>
                  <a:lnTo>
                    <a:pt x="206501" y="276479"/>
                  </a:lnTo>
                  <a:lnTo>
                    <a:pt x="0" y="276479"/>
                  </a:lnTo>
                  <a:lnTo>
                    <a:pt x="0" y="552958"/>
                  </a:lnTo>
                </a:path>
              </a:pathLst>
            </a:custGeom>
            <a:ln w="19050">
              <a:solidFill>
                <a:srgbClr val="6C6C6C"/>
              </a:solidFill>
            </a:ln>
          </p:spPr>
          <p:txBody>
            <a:bodyPr wrap="square" lIns="0" tIns="0" rIns="0" bIns="0" rtlCol="0"/>
            <a:lstStyle/>
            <a:p>
              <a:endParaRPr/>
            </a:p>
          </p:txBody>
        </p:sp>
        <p:sp>
          <p:nvSpPr>
            <p:cNvPr id="48" name="object 48"/>
            <p:cNvSpPr/>
            <p:nvPr/>
          </p:nvSpPr>
          <p:spPr>
            <a:xfrm>
              <a:off x="10972800" y="2676525"/>
              <a:ext cx="619760" cy="553085"/>
            </a:xfrm>
            <a:custGeom>
              <a:avLst/>
              <a:gdLst/>
              <a:ahLst/>
              <a:cxnLst/>
              <a:rect l="l" t="t" r="r" b="b"/>
              <a:pathLst>
                <a:path w="619759" h="553085">
                  <a:moveTo>
                    <a:pt x="0" y="0"/>
                  </a:moveTo>
                  <a:lnTo>
                    <a:pt x="0" y="276479"/>
                  </a:lnTo>
                  <a:lnTo>
                    <a:pt x="206502" y="276479"/>
                  </a:lnTo>
                  <a:lnTo>
                    <a:pt x="206502" y="552958"/>
                  </a:lnTo>
                </a:path>
                <a:path w="619759" h="553085">
                  <a:moveTo>
                    <a:pt x="0" y="0"/>
                  </a:moveTo>
                  <a:lnTo>
                    <a:pt x="0" y="276479"/>
                  </a:lnTo>
                  <a:lnTo>
                    <a:pt x="619633" y="276479"/>
                  </a:lnTo>
                  <a:lnTo>
                    <a:pt x="619633" y="552958"/>
                  </a:lnTo>
                </a:path>
              </a:pathLst>
            </a:custGeom>
            <a:ln w="19050">
              <a:solidFill>
                <a:srgbClr val="6C6C6C"/>
              </a:solidFill>
            </a:ln>
          </p:spPr>
          <p:txBody>
            <a:bodyPr wrap="square" lIns="0" tIns="0" rIns="0" bIns="0" rtlCol="0"/>
            <a:lstStyle/>
            <a:p>
              <a:endParaRPr/>
            </a:p>
          </p:txBody>
        </p:sp>
      </p:grpSp>
      <p:sp>
        <p:nvSpPr>
          <p:cNvPr id="49" name="object 49"/>
          <p:cNvSpPr txBox="1"/>
          <p:nvPr/>
        </p:nvSpPr>
        <p:spPr>
          <a:xfrm>
            <a:off x="771525" y="4676775"/>
            <a:ext cx="10991850" cy="723900"/>
          </a:xfrm>
          <a:prstGeom prst="rect">
            <a:avLst/>
          </a:prstGeom>
          <a:solidFill>
            <a:srgbClr val="EAF7FD"/>
          </a:solidFill>
          <a:ln w="19050">
            <a:solidFill>
              <a:srgbClr val="61686C"/>
            </a:solidFill>
          </a:ln>
        </p:spPr>
        <p:txBody>
          <a:bodyPr vert="horz" wrap="square" lIns="0" tIns="50165" rIns="0" bIns="0" rtlCol="0">
            <a:spAutoFit/>
          </a:bodyPr>
          <a:lstStyle/>
          <a:p>
            <a:pPr algn="ctr">
              <a:lnSpc>
                <a:spcPct val="100000"/>
              </a:lnSpc>
              <a:spcBef>
                <a:spcPts val="395"/>
              </a:spcBef>
            </a:pPr>
            <a:r>
              <a:rPr sz="2000" spc="10" dirty="0">
                <a:solidFill>
                  <a:srgbClr val="014A8D"/>
                </a:solidFill>
                <a:latin typeface="Calibri"/>
                <a:cs typeface="Calibri"/>
              </a:rPr>
              <a:t>Traditionally</a:t>
            </a:r>
            <a:r>
              <a:rPr sz="2000" spc="-30" dirty="0">
                <a:solidFill>
                  <a:srgbClr val="014A8D"/>
                </a:solidFill>
                <a:latin typeface="Calibri"/>
                <a:cs typeface="Calibri"/>
              </a:rPr>
              <a:t> </a:t>
            </a:r>
            <a:r>
              <a:rPr sz="2000" spc="55" dirty="0">
                <a:solidFill>
                  <a:srgbClr val="014A8D"/>
                </a:solidFill>
                <a:latin typeface="Calibri"/>
                <a:cs typeface="Calibri"/>
              </a:rPr>
              <a:t>in</a:t>
            </a:r>
            <a:r>
              <a:rPr sz="2000" dirty="0">
                <a:solidFill>
                  <a:srgbClr val="014A8D"/>
                </a:solidFill>
                <a:latin typeface="Calibri"/>
                <a:cs typeface="Calibri"/>
              </a:rPr>
              <a:t> </a:t>
            </a:r>
            <a:r>
              <a:rPr sz="2000" spc="75" dirty="0">
                <a:solidFill>
                  <a:srgbClr val="014A8D"/>
                </a:solidFill>
                <a:latin typeface="Calibri"/>
                <a:cs typeface="Calibri"/>
              </a:rPr>
              <a:t>clinical</a:t>
            </a:r>
            <a:r>
              <a:rPr sz="2000" spc="80" dirty="0">
                <a:solidFill>
                  <a:srgbClr val="014A8D"/>
                </a:solidFill>
                <a:latin typeface="Calibri"/>
                <a:cs typeface="Calibri"/>
              </a:rPr>
              <a:t> </a:t>
            </a:r>
            <a:r>
              <a:rPr sz="2000" spc="10" dirty="0">
                <a:solidFill>
                  <a:srgbClr val="014A8D"/>
                </a:solidFill>
                <a:latin typeface="Calibri"/>
                <a:cs typeface="Calibri"/>
              </a:rPr>
              <a:t>trials,</a:t>
            </a:r>
            <a:r>
              <a:rPr sz="2000" spc="114" dirty="0">
                <a:solidFill>
                  <a:srgbClr val="014A8D"/>
                </a:solidFill>
                <a:latin typeface="Calibri"/>
                <a:cs typeface="Calibri"/>
              </a:rPr>
              <a:t> </a:t>
            </a:r>
            <a:r>
              <a:rPr sz="2000" spc="10" dirty="0">
                <a:solidFill>
                  <a:srgbClr val="014A8D"/>
                </a:solidFill>
                <a:latin typeface="Calibri"/>
                <a:cs typeface="Calibri"/>
              </a:rPr>
              <a:t>radiologists</a:t>
            </a:r>
            <a:r>
              <a:rPr sz="2000" spc="65" dirty="0">
                <a:solidFill>
                  <a:srgbClr val="014A8D"/>
                </a:solidFill>
                <a:latin typeface="Calibri"/>
                <a:cs typeface="Calibri"/>
              </a:rPr>
              <a:t> </a:t>
            </a:r>
            <a:r>
              <a:rPr sz="2000" spc="60" dirty="0">
                <a:solidFill>
                  <a:srgbClr val="014A8D"/>
                </a:solidFill>
                <a:latin typeface="Calibri"/>
                <a:cs typeface="Calibri"/>
              </a:rPr>
              <a:t>measure</a:t>
            </a:r>
            <a:r>
              <a:rPr sz="2000" spc="65" dirty="0">
                <a:solidFill>
                  <a:srgbClr val="014A8D"/>
                </a:solidFill>
                <a:latin typeface="Calibri"/>
                <a:cs typeface="Calibri"/>
              </a:rPr>
              <a:t> </a:t>
            </a:r>
            <a:r>
              <a:rPr sz="2000" spc="10" dirty="0">
                <a:solidFill>
                  <a:srgbClr val="014A8D"/>
                </a:solidFill>
                <a:latin typeface="Calibri"/>
                <a:cs typeface="Calibri"/>
              </a:rPr>
              <a:t>tumors</a:t>
            </a:r>
            <a:r>
              <a:rPr sz="2000" spc="65" dirty="0">
                <a:solidFill>
                  <a:srgbClr val="014A8D"/>
                </a:solidFill>
                <a:latin typeface="Calibri"/>
                <a:cs typeface="Calibri"/>
              </a:rPr>
              <a:t> </a:t>
            </a:r>
            <a:r>
              <a:rPr sz="2000" spc="10" dirty="0">
                <a:solidFill>
                  <a:srgbClr val="014A8D"/>
                </a:solidFill>
                <a:latin typeface="Calibri"/>
                <a:cs typeface="Calibri"/>
              </a:rPr>
              <a:t>at</a:t>
            </a:r>
            <a:r>
              <a:rPr sz="2000" spc="20" dirty="0">
                <a:solidFill>
                  <a:srgbClr val="014A8D"/>
                </a:solidFill>
                <a:latin typeface="Calibri"/>
                <a:cs typeface="Calibri"/>
              </a:rPr>
              <a:t> </a:t>
            </a:r>
            <a:r>
              <a:rPr sz="2000" spc="10" dirty="0">
                <a:solidFill>
                  <a:srgbClr val="014A8D"/>
                </a:solidFill>
                <a:latin typeface="Calibri"/>
                <a:cs typeface="Calibri"/>
              </a:rPr>
              <a:t>the</a:t>
            </a:r>
            <a:r>
              <a:rPr sz="2000" spc="65" dirty="0">
                <a:solidFill>
                  <a:srgbClr val="014A8D"/>
                </a:solidFill>
                <a:latin typeface="Calibri"/>
                <a:cs typeface="Calibri"/>
              </a:rPr>
              <a:t> </a:t>
            </a:r>
            <a:r>
              <a:rPr sz="2000" spc="75" dirty="0">
                <a:solidFill>
                  <a:srgbClr val="014A8D"/>
                </a:solidFill>
                <a:latin typeface="Calibri"/>
                <a:cs typeface="Calibri"/>
              </a:rPr>
              <a:t>local</a:t>
            </a:r>
            <a:r>
              <a:rPr sz="2000" spc="80" dirty="0">
                <a:solidFill>
                  <a:srgbClr val="014A8D"/>
                </a:solidFill>
                <a:latin typeface="Calibri"/>
                <a:cs typeface="Calibri"/>
              </a:rPr>
              <a:t> </a:t>
            </a:r>
            <a:r>
              <a:rPr sz="2000" spc="75" dirty="0">
                <a:solidFill>
                  <a:srgbClr val="014A8D"/>
                </a:solidFill>
                <a:latin typeface="Calibri"/>
                <a:cs typeface="Calibri"/>
              </a:rPr>
              <a:t>sites</a:t>
            </a:r>
            <a:r>
              <a:rPr sz="2000" spc="-15" dirty="0">
                <a:solidFill>
                  <a:srgbClr val="014A8D"/>
                </a:solidFill>
                <a:latin typeface="Calibri"/>
                <a:cs typeface="Calibri"/>
              </a:rPr>
              <a:t> </a:t>
            </a:r>
            <a:r>
              <a:rPr sz="2000" spc="75" dirty="0">
                <a:solidFill>
                  <a:srgbClr val="014A8D"/>
                </a:solidFill>
                <a:latin typeface="Calibri"/>
                <a:cs typeface="Calibri"/>
              </a:rPr>
              <a:t>and</a:t>
            </a:r>
            <a:r>
              <a:rPr sz="2000" spc="65" dirty="0">
                <a:solidFill>
                  <a:srgbClr val="014A8D"/>
                </a:solidFill>
                <a:latin typeface="Calibri"/>
                <a:cs typeface="Calibri"/>
              </a:rPr>
              <a:t> </a:t>
            </a:r>
            <a:r>
              <a:rPr sz="2000" dirty="0">
                <a:solidFill>
                  <a:srgbClr val="014A8D"/>
                </a:solidFill>
                <a:latin typeface="Calibri"/>
                <a:cs typeface="Calibri"/>
              </a:rPr>
              <a:t>later,</a:t>
            </a:r>
            <a:r>
              <a:rPr sz="2000" spc="20" dirty="0">
                <a:solidFill>
                  <a:srgbClr val="014A8D"/>
                </a:solidFill>
                <a:latin typeface="Calibri"/>
                <a:cs typeface="Calibri"/>
              </a:rPr>
              <a:t> </a:t>
            </a:r>
            <a:r>
              <a:rPr sz="2000" spc="-25" dirty="0">
                <a:solidFill>
                  <a:srgbClr val="014A8D"/>
                </a:solidFill>
                <a:latin typeface="Calibri"/>
                <a:cs typeface="Calibri"/>
              </a:rPr>
              <a:t>the</a:t>
            </a:r>
            <a:endParaRPr sz="2000">
              <a:latin typeface="Calibri"/>
              <a:cs typeface="Calibri"/>
            </a:endParaRPr>
          </a:p>
          <a:p>
            <a:pPr marL="19050" algn="ctr">
              <a:lnSpc>
                <a:spcPct val="100000"/>
              </a:lnSpc>
              <a:spcBef>
                <a:spcPts val="5"/>
              </a:spcBef>
            </a:pPr>
            <a:r>
              <a:rPr sz="2000" spc="55" dirty="0">
                <a:solidFill>
                  <a:srgbClr val="014A8D"/>
                </a:solidFill>
                <a:latin typeface="Calibri"/>
                <a:cs typeface="Calibri"/>
              </a:rPr>
              <a:t>measurement</a:t>
            </a:r>
            <a:r>
              <a:rPr sz="2000" spc="-15" dirty="0">
                <a:solidFill>
                  <a:srgbClr val="014A8D"/>
                </a:solidFill>
                <a:latin typeface="Calibri"/>
                <a:cs typeface="Calibri"/>
              </a:rPr>
              <a:t> </a:t>
            </a:r>
            <a:r>
              <a:rPr sz="2000" spc="90" dirty="0">
                <a:solidFill>
                  <a:srgbClr val="014A8D"/>
                </a:solidFill>
                <a:latin typeface="Calibri"/>
                <a:cs typeface="Calibri"/>
              </a:rPr>
              <a:t>is</a:t>
            </a:r>
            <a:r>
              <a:rPr sz="2000" spc="40" dirty="0">
                <a:solidFill>
                  <a:srgbClr val="014A8D"/>
                </a:solidFill>
                <a:latin typeface="Calibri"/>
                <a:cs typeface="Calibri"/>
              </a:rPr>
              <a:t> </a:t>
            </a:r>
            <a:r>
              <a:rPr sz="2000" spc="50" dirty="0">
                <a:solidFill>
                  <a:srgbClr val="014A8D"/>
                </a:solidFill>
                <a:latin typeface="Calibri"/>
                <a:cs typeface="Calibri"/>
              </a:rPr>
              <a:t>confirmed</a:t>
            </a:r>
            <a:r>
              <a:rPr sz="2000" spc="-45" dirty="0">
                <a:solidFill>
                  <a:srgbClr val="014A8D"/>
                </a:solidFill>
                <a:latin typeface="Calibri"/>
                <a:cs typeface="Calibri"/>
              </a:rPr>
              <a:t> </a:t>
            </a:r>
            <a:r>
              <a:rPr sz="2000" spc="10" dirty="0">
                <a:solidFill>
                  <a:srgbClr val="014A8D"/>
                </a:solidFill>
                <a:latin typeface="Calibri"/>
                <a:cs typeface="Calibri"/>
              </a:rPr>
              <a:t>by</a:t>
            </a:r>
            <a:r>
              <a:rPr sz="2000" spc="35" dirty="0">
                <a:solidFill>
                  <a:srgbClr val="014A8D"/>
                </a:solidFill>
                <a:latin typeface="Calibri"/>
                <a:cs typeface="Calibri"/>
              </a:rPr>
              <a:t> </a:t>
            </a:r>
            <a:r>
              <a:rPr sz="2000" spc="105" dirty="0">
                <a:solidFill>
                  <a:srgbClr val="014A8D"/>
                </a:solidFill>
                <a:latin typeface="Calibri"/>
                <a:cs typeface="Calibri"/>
              </a:rPr>
              <a:t>a</a:t>
            </a:r>
            <a:r>
              <a:rPr sz="2000" spc="-65" dirty="0">
                <a:solidFill>
                  <a:srgbClr val="014A8D"/>
                </a:solidFill>
                <a:latin typeface="Calibri"/>
                <a:cs typeface="Calibri"/>
              </a:rPr>
              <a:t> </a:t>
            </a:r>
            <a:r>
              <a:rPr sz="2000" spc="50" dirty="0">
                <a:solidFill>
                  <a:srgbClr val="014A8D"/>
                </a:solidFill>
                <a:latin typeface="Calibri"/>
                <a:cs typeface="Calibri"/>
              </a:rPr>
              <a:t>blinded</a:t>
            </a:r>
            <a:r>
              <a:rPr sz="2000" spc="40" dirty="0">
                <a:solidFill>
                  <a:srgbClr val="014A8D"/>
                </a:solidFill>
                <a:latin typeface="Calibri"/>
                <a:cs typeface="Calibri"/>
              </a:rPr>
              <a:t> </a:t>
            </a:r>
            <a:r>
              <a:rPr sz="2000" spc="10" dirty="0">
                <a:solidFill>
                  <a:srgbClr val="014A8D"/>
                </a:solidFill>
                <a:latin typeface="Calibri"/>
                <a:cs typeface="Calibri"/>
              </a:rPr>
              <a:t>independent</a:t>
            </a:r>
            <a:r>
              <a:rPr sz="2000" spc="-10" dirty="0">
                <a:solidFill>
                  <a:srgbClr val="014A8D"/>
                </a:solidFill>
                <a:latin typeface="Calibri"/>
                <a:cs typeface="Calibri"/>
              </a:rPr>
              <a:t> </a:t>
            </a:r>
            <a:r>
              <a:rPr sz="2000" spc="45" dirty="0">
                <a:solidFill>
                  <a:srgbClr val="014A8D"/>
                </a:solidFill>
                <a:latin typeface="Calibri"/>
                <a:cs typeface="Calibri"/>
              </a:rPr>
              <a:t>central</a:t>
            </a:r>
            <a:r>
              <a:rPr sz="2000" spc="50" dirty="0">
                <a:solidFill>
                  <a:srgbClr val="014A8D"/>
                </a:solidFill>
                <a:latin typeface="Calibri"/>
                <a:cs typeface="Calibri"/>
              </a:rPr>
              <a:t> </a:t>
            </a:r>
            <a:r>
              <a:rPr sz="2000" dirty="0">
                <a:solidFill>
                  <a:srgbClr val="014A8D"/>
                </a:solidFill>
                <a:latin typeface="Calibri"/>
                <a:cs typeface="Calibri"/>
              </a:rPr>
              <a:t>review</a:t>
            </a:r>
            <a:r>
              <a:rPr sz="2000" spc="10" dirty="0">
                <a:solidFill>
                  <a:srgbClr val="014A8D"/>
                </a:solidFill>
                <a:latin typeface="Calibri"/>
                <a:cs typeface="Calibri"/>
              </a:rPr>
              <a:t> </a:t>
            </a:r>
            <a:r>
              <a:rPr sz="2000" spc="75" dirty="0">
                <a:solidFill>
                  <a:srgbClr val="014A8D"/>
                </a:solidFill>
                <a:latin typeface="Calibri"/>
                <a:cs typeface="Calibri"/>
              </a:rPr>
              <a:t>(BICR).</a:t>
            </a:r>
            <a:endParaRPr sz="2000">
              <a:latin typeface="Calibri"/>
              <a:cs typeface="Calibri"/>
            </a:endParaRPr>
          </a:p>
        </p:txBody>
      </p:sp>
      <p:sp>
        <p:nvSpPr>
          <p:cNvPr id="50" name="object 50"/>
          <p:cNvSpPr txBox="1"/>
          <p:nvPr/>
        </p:nvSpPr>
        <p:spPr>
          <a:xfrm>
            <a:off x="771525" y="5619750"/>
            <a:ext cx="10991850" cy="714375"/>
          </a:xfrm>
          <a:prstGeom prst="rect">
            <a:avLst/>
          </a:prstGeom>
          <a:solidFill>
            <a:srgbClr val="EAF7FD"/>
          </a:solidFill>
          <a:ln w="19050">
            <a:solidFill>
              <a:srgbClr val="61686C"/>
            </a:solidFill>
          </a:ln>
        </p:spPr>
        <p:txBody>
          <a:bodyPr vert="horz" wrap="square" lIns="0" tIns="196215" rIns="0" bIns="0" rtlCol="0">
            <a:spAutoFit/>
          </a:bodyPr>
          <a:lstStyle/>
          <a:p>
            <a:pPr marL="672465">
              <a:lnSpc>
                <a:spcPct val="100000"/>
              </a:lnSpc>
              <a:spcBef>
                <a:spcPts val="1545"/>
              </a:spcBef>
            </a:pPr>
            <a:r>
              <a:rPr sz="2000" spc="10" dirty="0">
                <a:solidFill>
                  <a:srgbClr val="014A8D"/>
                </a:solidFill>
                <a:latin typeface="Calibri"/>
                <a:cs typeface="Calibri"/>
              </a:rPr>
              <a:t>There</a:t>
            </a:r>
            <a:r>
              <a:rPr sz="2000" spc="35" dirty="0">
                <a:solidFill>
                  <a:srgbClr val="014A8D"/>
                </a:solidFill>
                <a:latin typeface="Calibri"/>
                <a:cs typeface="Calibri"/>
              </a:rPr>
              <a:t> </a:t>
            </a:r>
            <a:r>
              <a:rPr sz="2000" spc="90" dirty="0">
                <a:solidFill>
                  <a:srgbClr val="014A8D"/>
                </a:solidFill>
                <a:latin typeface="Calibri"/>
                <a:cs typeface="Calibri"/>
              </a:rPr>
              <a:t>is</a:t>
            </a:r>
            <a:r>
              <a:rPr sz="2000" spc="-40" dirty="0">
                <a:solidFill>
                  <a:srgbClr val="014A8D"/>
                </a:solidFill>
                <a:latin typeface="Calibri"/>
                <a:cs typeface="Calibri"/>
              </a:rPr>
              <a:t> </a:t>
            </a:r>
            <a:r>
              <a:rPr sz="2000" spc="10" dirty="0">
                <a:solidFill>
                  <a:srgbClr val="014A8D"/>
                </a:solidFill>
                <a:latin typeface="Calibri"/>
                <a:cs typeface="Calibri"/>
              </a:rPr>
              <a:t>potential</a:t>
            </a:r>
            <a:r>
              <a:rPr sz="2000" spc="-30" dirty="0">
                <a:solidFill>
                  <a:srgbClr val="014A8D"/>
                </a:solidFill>
                <a:latin typeface="Calibri"/>
                <a:cs typeface="Calibri"/>
              </a:rPr>
              <a:t> </a:t>
            </a:r>
            <a:r>
              <a:rPr sz="2000" spc="10" dirty="0">
                <a:solidFill>
                  <a:srgbClr val="014A8D"/>
                </a:solidFill>
                <a:latin typeface="Calibri"/>
                <a:cs typeface="Calibri"/>
              </a:rPr>
              <a:t>to</a:t>
            </a:r>
            <a:r>
              <a:rPr sz="2000" spc="-20" dirty="0">
                <a:solidFill>
                  <a:srgbClr val="014A8D"/>
                </a:solidFill>
                <a:latin typeface="Calibri"/>
                <a:cs typeface="Calibri"/>
              </a:rPr>
              <a:t> </a:t>
            </a:r>
            <a:r>
              <a:rPr sz="2000" spc="10" dirty="0">
                <a:solidFill>
                  <a:srgbClr val="014A8D"/>
                </a:solidFill>
                <a:latin typeface="Calibri"/>
                <a:cs typeface="Calibri"/>
              </a:rPr>
              <a:t>incorporate</a:t>
            </a:r>
            <a:r>
              <a:rPr sz="2000" spc="-45" dirty="0">
                <a:solidFill>
                  <a:srgbClr val="014A8D"/>
                </a:solidFill>
                <a:latin typeface="Calibri"/>
                <a:cs typeface="Calibri"/>
              </a:rPr>
              <a:t> </a:t>
            </a:r>
            <a:r>
              <a:rPr sz="2000" spc="10" dirty="0">
                <a:solidFill>
                  <a:srgbClr val="014A8D"/>
                </a:solidFill>
                <a:latin typeface="Calibri"/>
                <a:cs typeface="Calibri"/>
              </a:rPr>
              <a:t>AI</a:t>
            </a:r>
            <a:r>
              <a:rPr sz="2000" spc="-20" dirty="0">
                <a:solidFill>
                  <a:srgbClr val="014A8D"/>
                </a:solidFill>
                <a:latin typeface="Calibri"/>
                <a:cs typeface="Calibri"/>
              </a:rPr>
              <a:t> </a:t>
            </a:r>
            <a:r>
              <a:rPr sz="2000" spc="60" dirty="0">
                <a:solidFill>
                  <a:srgbClr val="014A8D"/>
                </a:solidFill>
                <a:latin typeface="Calibri"/>
                <a:cs typeface="Calibri"/>
              </a:rPr>
              <a:t>tools</a:t>
            </a:r>
            <a:r>
              <a:rPr sz="2000" spc="40" dirty="0">
                <a:solidFill>
                  <a:srgbClr val="014A8D"/>
                </a:solidFill>
                <a:latin typeface="Calibri"/>
                <a:cs typeface="Calibri"/>
              </a:rPr>
              <a:t> </a:t>
            </a:r>
            <a:r>
              <a:rPr sz="2000" spc="10" dirty="0">
                <a:solidFill>
                  <a:srgbClr val="014A8D"/>
                </a:solidFill>
                <a:latin typeface="Calibri"/>
                <a:cs typeface="Calibri"/>
              </a:rPr>
              <a:t>that</a:t>
            </a:r>
            <a:r>
              <a:rPr sz="2000" spc="-5" dirty="0">
                <a:solidFill>
                  <a:srgbClr val="014A8D"/>
                </a:solidFill>
                <a:latin typeface="Calibri"/>
                <a:cs typeface="Calibri"/>
              </a:rPr>
              <a:t> </a:t>
            </a:r>
            <a:r>
              <a:rPr sz="2000" spc="60" dirty="0">
                <a:solidFill>
                  <a:srgbClr val="014A8D"/>
                </a:solidFill>
                <a:latin typeface="Calibri"/>
                <a:cs typeface="Calibri"/>
              </a:rPr>
              <a:t>measure</a:t>
            </a:r>
            <a:r>
              <a:rPr sz="2000" spc="35" dirty="0">
                <a:solidFill>
                  <a:srgbClr val="014A8D"/>
                </a:solidFill>
                <a:latin typeface="Calibri"/>
                <a:cs typeface="Calibri"/>
              </a:rPr>
              <a:t> </a:t>
            </a:r>
            <a:r>
              <a:rPr sz="2000" spc="55" dirty="0">
                <a:solidFill>
                  <a:srgbClr val="014A8D"/>
                </a:solidFill>
                <a:latin typeface="Calibri"/>
                <a:cs typeface="Calibri"/>
              </a:rPr>
              <a:t>tumors</a:t>
            </a:r>
            <a:r>
              <a:rPr sz="2000" spc="-40" dirty="0">
                <a:solidFill>
                  <a:srgbClr val="014A8D"/>
                </a:solidFill>
                <a:latin typeface="Calibri"/>
                <a:cs typeface="Calibri"/>
              </a:rPr>
              <a:t> </a:t>
            </a:r>
            <a:r>
              <a:rPr sz="2000" spc="10" dirty="0">
                <a:solidFill>
                  <a:srgbClr val="014A8D"/>
                </a:solidFill>
                <a:latin typeface="Calibri"/>
                <a:cs typeface="Calibri"/>
              </a:rPr>
              <a:t>to</a:t>
            </a:r>
            <a:r>
              <a:rPr sz="2000" spc="-20" dirty="0">
                <a:solidFill>
                  <a:srgbClr val="014A8D"/>
                </a:solidFill>
                <a:latin typeface="Calibri"/>
                <a:cs typeface="Calibri"/>
              </a:rPr>
              <a:t> </a:t>
            </a:r>
            <a:r>
              <a:rPr sz="2000" spc="45" dirty="0">
                <a:solidFill>
                  <a:srgbClr val="014A8D"/>
                </a:solidFill>
                <a:latin typeface="Calibri"/>
                <a:cs typeface="Calibri"/>
              </a:rPr>
              <a:t>streamline</a:t>
            </a:r>
            <a:r>
              <a:rPr sz="2000" spc="-45" dirty="0">
                <a:solidFill>
                  <a:srgbClr val="014A8D"/>
                </a:solidFill>
                <a:latin typeface="Calibri"/>
                <a:cs typeface="Calibri"/>
              </a:rPr>
              <a:t> </a:t>
            </a:r>
            <a:r>
              <a:rPr sz="2000" spc="60" dirty="0">
                <a:solidFill>
                  <a:srgbClr val="014A8D"/>
                </a:solidFill>
                <a:latin typeface="Calibri"/>
                <a:cs typeface="Calibri"/>
              </a:rPr>
              <a:t>this</a:t>
            </a:r>
            <a:r>
              <a:rPr sz="2000" spc="-40" dirty="0">
                <a:solidFill>
                  <a:srgbClr val="014A8D"/>
                </a:solidFill>
                <a:latin typeface="Calibri"/>
                <a:cs typeface="Calibri"/>
              </a:rPr>
              <a:t> </a:t>
            </a:r>
            <a:r>
              <a:rPr sz="2000" spc="80" dirty="0">
                <a:solidFill>
                  <a:srgbClr val="014A8D"/>
                </a:solidFill>
                <a:latin typeface="Calibri"/>
                <a:cs typeface="Calibri"/>
              </a:rPr>
              <a:t>process.</a:t>
            </a:r>
            <a:endParaRPr sz="2000">
              <a:latin typeface="Calibri"/>
              <a:cs typeface="Calibri"/>
            </a:endParaRPr>
          </a:p>
        </p:txBody>
      </p:sp>
      <p:pic>
        <p:nvPicPr>
          <p:cNvPr id="52" name="Picture 51">
            <a:extLst>
              <a:ext uri="{FF2B5EF4-FFF2-40B4-BE49-F238E27FC236}">
                <a16:creationId xmlns:a16="http://schemas.microsoft.com/office/drawing/2014/main" id="{889480A3-C311-18A1-F680-039A3E305CC6}"/>
              </a:ext>
            </a:extLst>
          </p:cNvPr>
          <p:cNvPicPr>
            <a:picLocks noChangeAspect="1"/>
          </p:cNvPicPr>
          <p:nvPr/>
        </p:nvPicPr>
        <p:blipFill>
          <a:blip r:embed="rId5"/>
          <a:stretch>
            <a:fillRect/>
          </a:stretch>
        </p:blipFill>
        <p:spPr>
          <a:xfrm>
            <a:off x="10525125" y="63466"/>
            <a:ext cx="1581371" cy="108600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CDE92-5E6A-DB35-51A4-36CCD574B1D0}"/>
              </a:ext>
            </a:extLst>
          </p:cNvPr>
          <p:cNvSpPr>
            <a:spLocks noGrp="1"/>
          </p:cNvSpPr>
          <p:nvPr>
            <p:ph type="title"/>
          </p:nvPr>
        </p:nvSpPr>
        <p:spPr>
          <a:xfrm>
            <a:off x="532015" y="3930305"/>
            <a:ext cx="3861960" cy="2437244"/>
          </a:xfrm>
        </p:spPr>
        <p:txBody>
          <a:bodyPr anchor="ctr">
            <a:normAutofit/>
          </a:bodyPr>
          <a:lstStyle/>
          <a:p>
            <a:r>
              <a:rPr lang="en-US" sz="3600" dirty="0" err="1">
                <a:effectLst/>
                <a:latin typeface="Segoe UI" panose="020B0502040204020203" pitchFamily="34" charset="0"/>
                <a:ea typeface="Times New Roman" panose="02020603050405020304" pitchFamily="18" charset="0"/>
                <a:cs typeface="Times New Roman" panose="02020603050405020304" pitchFamily="18" charset="0"/>
              </a:rPr>
              <a:t>GenAI</a:t>
            </a:r>
            <a:r>
              <a:rPr lang="en-US" sz="3600" dirty="0">
                <a:effectLst/>
                <a:latin typeface="Segoe UI" panose="020B0502040204020203" pitchFamily="34" charset="0"/>
                <a:ea typeface="Times New Roman" panose="02020603050405020304" pitchFamily="18" charset="0"/>
                <a:cs typeface="Times New Roman" panose="02020603050405020304" pitchFamily="18" charset="0"/>
              </a:rPr>
              <a:t> to optimize radiation oncology treatments</a:t>
            </a:r>
            <a:endParaRPr lang="en-US" sz="3600" dirty="0"/>
          </a:p>
        </p:txBody>
      </p:sp>
      <p:pic>
        <p:nvPicPr>
          <p:cNvPr id="9" name="Picture 8">
            <a:extLst>
              <a:ext uri="{FF2B5EF4-FFF2-40B4-BE49-F238E27FC236}">
                <a16:creationId xmlns:a16="http://schemas.microsoft.com/office/drawing/2014/main" id="{316BD868-27E3-0B9F-C316-8317AAFFF46C}"/>
              </a:ext>
            </a:extLst>
          </p:cNvPr>
          <p:cNvPicPr>
            <a:picLocks noChangeAspect="1"/>
          </p:cNvPicPr>
          <p:nvPr/>
        </p:nvPicPr>
        <p:blipFill>
          <a:blip r:embed="rId3"/>
          <a:stretch>
            <a:fillRect/>
          </a:stretch>
        </p:blipFill>
        <p:spPr>
          <a:xfrm>
            <a:off x="8322819" y="110472"/>
            <a:ext cx="3739892" cy="3450052"/>
          </a:xfrm>
          <a:prstGeom prst="rect">
            <a:avLst/>
          </a:prstGeom>
        </p:spPr>
      </p:pic>
      <p:pic>
        <p:nvPicPr>
          <p:cNvPr id="7" name="Picture 6">
            <a:extLst>
              <a:ext uri="{FF2B5EF4-FFF2-40B4-BE49-F238E27FC236}">
                <a16:creationId xmlns:a16="http://schemas.microsoft.com/office/drawing/2014/main" id="{EBCF19D6-45E3-AC67-C230-489215ED11E5}"/>
              </a:ext>
            </a:extLst>
          </p:cNvPr>
          <p:cNvPicPr>
            <a:picLocks noChangeAspect="1"/>
          </p:cNvPicPr>
          <p:nvPr/>
        </p:nvPicPr>
        <p:blipFill>
          <a:blip r:embed="rId4"/>
          <a:stretch>
            <a:fillRect/>
          </a:stretch>
        </p:blipFill>
        <p:spPr>
          <a:xfrm>
            <a:off x="4073635" y="432924"/>
            <a:ext cx="4095108" cy="2805148"/>
          </a:xfrm>
          <a:prstGeom prst="rect">
            <a:avLst/>
          </a:prstGeom>
        </p:spPr>
      </p:pic>
      <p:pic>
        <p:nvPicPr>
          <p:cNvPr id="5" name="Picture 4">
            <a:extLst>
              <a:ext uri="{FF2B5EF4-FFF2-40B4-BE49-F238E27FC236}">
                <a16:creationId xmlns:a16="http://schemas.microsoft.com/office/drawing/2014/main" id="{751EDD08-32A7-BAE2-E139-CBC276EAE004}"/>
              </a:ext>
            </a:extLst>
          </p:cNvPr>
          <p:cNvPicPr>
            <a:picLocks noChangeAspect="1"/>
          </p:cNvPicPr>
          <p:nvPr/>
        </p:nvPicPr>
        <p:blipFill>
          <a:blip r:embed="rId5"/>
          <a:stretch>
            <a:fillRect/>
          </a:stretch>
        </p:blipFill>
        <p:spPr>
          <a:xfrm>
            <a:off x="-21475" y="1098378"/>
            <a:ext cx="4095109" cy="1474239"/>
          </a:xfrm>
          <a:prstGeom prst="rect">
            <a:avLst/>
          </a:prstGeom>
        </p:spPr>
      </p:pic>
      <p:sp>
        <p:nvSpPr>
          <p:cNvPr id="3" name="Content Placeholder 2">
            <a:extLst>
              <a:ext uri="{FF2B5EF4-FFF2-40B4-BE49-F238E27FC236}">
                <a16:creationId xmlns:a16="http://schemas.microsoft.com/office/drawing/2014/main" id="{7A672E6A-249B-83BB-73E9-94FCFAF2C93A}"/>
              </a:ext>
            </a:extLst>
          </p:cNvPr>
          <p:cNvSpPr>
            <a:spLocks noGrp="1"/>
          </p:cNvSpPr>
          <p:nvPr>
            <p:ph idx="1"/>
          </p:nvPr>
        </p:nvSpPr>
        <p:spPr>
          <a:xfrm>
            <a:off x="4878222" y="3930304"/>
            <a:ext cx="7060601" cy="2437244"/>
          </a:xfrm>
        </p:spPr>
        <p:txBody>
          <a:bodyPr anchor="ctr">
            <a:normAutofit/>
          </a:bodyPr>
          <a:lstStyle/>
          <a:p>
            <a:pPr>
              <a:spcBef>
                <a:spcPts val="0"/>
              </a:spcBef>
            </a:pPr>
            <a:r>
              <a:rPr lang="en-US" sz="1400" dirty="0">
                <a:effectLst/>
                <a:latin typeface="Segoe UI" panose="020B0502040204020203" pitchFamily="34" charset="0"/>
                <a:ea typeface="Times New Roman" panose="02020603050405020304" pitchFamily="18" charset="0"/>
                <a:cs typeface="Times New Roman" panose="02020603050405020304" pitchFamily="18" charset="0"/>
              </a:rPr>
              <a:t>Generative Adversarial Network (GAN)</a:t>
            </a:r>
          </a:p>
          <a:p>
            <a:pPr>
              <a:spcBef>
                <a:spcPts val="0"/>
              </a:spcBef>
            </a:pPr>
            <a:r>
              <a:rPr lang="en-US" sz="1400" dirty="0">
                <a:effectLst/>
                <a:latin typeface="Segoe UI" panose="020B0502040204020203" pitchFamily="34" charset="0"/>
                <a:ea typeface="Times New Roman" panose="02020603050405020304" pitchFamily="18" charset="0"/>
                <a:cs typeface="Times New Roman" panose="02020603050405020304" pitchFamily="18" charset="0"/>
              </a:rPr>
              <a:t>An AI tool designed by a team at the University of Toronto has shown promise for reducing the time to tailor radiation treatment plans to individual patients. </a:t>
            </a:r>
          </a:p>
          <a:p>
            <a:pPr>
              <a:spcBef>
                <a:spcPts val="0"/>
              </a:spcBef>
            </a:pPr>
            <a:r>
              <a:rPr lang="en-US" sz="1400" dirty="0">
                <a:effectLst/>
                <a:latin typeface="Segoe UI" panose="020B0502040204020203" pitchFamily="34" charset="0"/>
                <a:ea typeface="Times New Roman" panose="02020603050405020304" pitchFamily="18" charset="0"/>
                <a:cs typeface="Times New Roman" panose="02020603050405020304" pitchFamily="18" charset="0"/>
              </a:rPr>
              <a:t>This particular AI used historical radiation data to recommend treatment strategies with comparable success to radiation oncology specialists. </a:t>
            </a:r>
          </a:p>
          <a:p>
            <a:pPr>
              <a:spcBef>
                <a:spcPts val="0"/>
              </a:spcBef>
            </a:pPr>
            <a:r>
              <a:rPr lang="en-US" sz="1400" dirty="0">
                <a:effectLst/>
                <a:latin typeface="Segoe UI" panose="020B0502040204020203" pitchFamily="34" charset="0"/>
                <a:ea typeface="Times New Roman" panose="02020603050405020304" pitchFamily="18" charset="0"/>
                <a:cs typeface="Times New Roman" panose="02020603050405020304" pitchFamily="18" charset="0"/>
              </a:rPr>
              <a:t>In 20 minutes, the Toronto team's AI was able to replicate the complex treatment plans that top specialists arrived at after several days of work, optimizing radiation therapy treatment planning. </a:t>
            </a:r>
          </a:p>
          <a:p>
            <a:r>
              <a:rPr lang="en-US" sz="1400" dirty="0" err="1"/>
              <a:t>Autocontouring</a:t>
            </a:r>
            <a:r>
              <a:rPr lang="en-US" sz="1400" dirty="0"/>
              <a:t>: </a:t>
            </a:r>
            <a:r>
              <a:rPr lang="en-US" sz="1400" b="1" dirty="0" err="1"/>
              <a:t>LimbusAI</a:t>
            </a:r>
            <a:r>
              <a:rPr lang="en-US" sz="1400" dirty="0"/>
              <a:t> - Expert level deep learning </a:t>
            </a:r>
            <a:r>
              <a:rPr lang="en-US" sz="1400" dirty="0" err="1"/>
              <a:t>autocontouring</a:t>
            </a:r>
            <a:r>
              <a:rPr lang="en-US" sz="1400" dirty="0"/>
              <a:t> within 1-3 minutes</a:t>
            </a:r>
          </a:p>
        </p:txBody>
      </p:sp>
      <p:pic>
        <p:nvPicPr>
          <p:cNvPr id="4" name="Picture 3">
            <a:extLst>
              <a:ext uri="{FF2B5EF4-FFF2-40B4-BE49-F238E27FC236}">
                <a16:creationId xmlns:a16="http://schemas.microsoft.com/office/drawing/2014/main" id="{6C00CC1A-0D72-1C95-404F-C241913FAEB0}"/>
              </a:ext>
            </a:extLst>
          </p:cNvPr>
          <p:cNvPicPr>
            <a:picLocks noChangeAspect="1"/>
          </p:cNvPicPr>
          <p:nvPr/>
        </p:nvPicPr>
        <p:blipFill rotWithShape="1">
          <a:blip r:embed="rId6">
            <a:alphaModFix amt="50000"/>
          </a:blip>
          <a:srcRect l="9333" r="1" b="1"/>
          <a:stretch/>
        </p:blipFill>
        <p:spPr>
          <a:xfrm>
            <a:off x="2920250" y="5308642"/>
            <a:ext cx="1666780" cy="937565"/>
          </a:xfrm>
          <a:prstGeom prst="rect">
            <a:avLst/>
          </a:prstGeom>
        </p:spPr>
      </p:pic>
    </p:spTree>
    <p:extLst>
      <p:ext uri="{BB962C8B-B14F-4D97-AF65-F5344CB8AC3E}">
        <p14:creationId xmlns:p14="http://schemas.microsoft.com/office/powerpoint/2010/main" val="276772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D01B86-B524-6D49-70F9-C1FF325AD7F7}"/>
              </a:ext>
            </a:extLst>
          </p:cNvPr>
          <p:cNvSpPr>
            <a:spLocks noGrp="1"/>
          </p:cNvSpPr>
          <p:nvPr>
            <p:ph type="title"/>
          </p:nvPr>
        </p:nvSpPr>
        <p:spPr>
          <a:xfrm>
            <a:off x="1511000" y="5441042"/>
            <a:ext cx="9201644" cy="708658"/>
          </a:xfrm>
        </p:spPr>
        <p:txBody>
          <a:bodyPr vert="horz" lIns="91440" tIns="45720" rIns="91440" bIns="45720" rtlCol="0" anchor="b">
            <a:normAutofit fontScale="90000"/>
          </a:bodyPr>
          <a:lstStyle/>
          <a:p>
            <a:br>
              <a:rPr lang="en-US" sz="3600" dirty="0">
                <a:solidFill>
                  <a:schemeClr val="tx1">
                    <a:lumMod val="85000"/>
                    <a:lumOff val="15000"/>
                  </a:schemeClr>
                </a:solidFill>
              </a:rPr>
            </a:br>
            <a:br>
              <a:rPr lang="en-US" sz="3600" dirty="0">
                <a:solidFill>
                  <a:schemeClr val="tx1">
                    <a:lumMod val="85000"/>
                    <a:lumOff val="15000"/>
                  </a:schemeClr>
                </a:solidFill>
              </a:rPr>
            </a:br>
            <a:r>
              <a:rPr lang="en-US" sz="3600" dirty="0">
                <a:solidFill>
                  <a:schemeClr val="tx1">
                    <a:lumMod val="85000"/>
                    <a:lumOff val="15000"/>
                  </a:schemeClr>
                </a:solidFill>
              </a:rPr>
              <a:t>Machine Learning and the Microbiome</a:t>
            </a:r>
            <a:br>
              <a:rPr lang="en-US" sz="3600" dirty="0">
                <a:solidFill>
                  <a:schemeClr val="tx1">
                    <a:lumMod val="85000"/>
                    <a:lumOff val="15000"/>
                  </a:schemeClr>
                </a:solidFill>
              </a:rPr>
            </a:br>
            <a:r>
              <a:rPr lang="en-US" sz="3600" dirty="0">
                <a:solidFill>
                  <a:schemeClr val="tx1">
                    <a:lumMod val="85000"/>
                    <a:lumOff val="15000"/>
                  </a:schemeClr>
                </a:solidFill>
              </a:rPr>
              <a:t>Gut Microbiome Impacts Response to Immunotherapy</a:t>
            </a:r>
            <a:br>
              <a:rPr lang="en-US" sz="3600" dirty="0">
                <a:solidFill>
                  <a:schemeClr val="tx1">
                    <a:lumMod val="85000"/>
                    <a:lumOff val="15000"/>
                  </a:schemeClr>
                </a:solidFill>
              </a:rPr>
            </a:br>
            <a:r>
              <a:rPr lang="en-US" sz="2700" dirty="0"/>
              <a:t>Significantly higher alpha diversity (p&lt;0.01) in responding patients</a:t>
            </a:r>
            <a:endParaRPr lang="en-US" sz="3600" dirty="0">
              <a:solidFill>
                <a:schemeClr val="tx1">
                  <a:lumMod val="85000"/>
                  <a:lumOff val="15000"/>
                </a:schemeClr>
              </a:solidFill>
            </a:endParaRPr>
          </a:p>
        </p:txBody>
      </p:sp>
      <p:pic>
        <p:nvPicPr>
          <p:cNvPr id="9" name="Picture 8" descr="A close-up of a diagram&#10;&#10;Description automatically generated">
            <a:extLst>
              <a:ext uri="{FF2B5EF4-FFF2-40B4-BE49-F238E27FC236}">
                <a16:creationId xmlns:a16="http://schemas.microsoft.com/office/drawing/2014/main" id="{B1A98DEF-0EC1-DF3A-E0AD-65B7DA9E73B3}"/>
              </a:ext>
            </a:extLst>
          </p:cNvPr>
          <p:cNvPicPr>
            <a:picLocks noChangeAspect="1"/>
          </p:cNvPicPr>
          <p:nvPr/>
        </p:nvPicPr>
        <p:blipFill rotWithShape="1">
          <a:blip r:embed="rId3"/>
          <a:srcRect r="-2" b="6410"/>
          <a:stretch/>
        </p:blipFill>
        <p:spPr>
          <a:xfrm>
            <a:off x="869306" y="352463"/>
            <a:ext cx="5009718" cy="3774247"/>
          </a:xfrm>
          <a:prstGeom prst="rect">
            <a:avLst/>
          </a:prstGeom>
        </p:spPr>
      </p:pic>
      <p:pic>
        <p:nvPicPr>
          <p:cNvPr id="11266" name="Picture 2" descr="Understanding the gut-liver axis leads to microbiome-focused therapeutic  options for liver diseases - Biose Industrie">
            <a:extLst>
              <a:ext uri="{FF2B5EF4-FFF2-40B4-BE49-F238E27FC236}">
                <a16:creationId xmlns:a16="http://schemas.microsoft.com/office/drawing/2014/main" id="{61F63601-C7D4-8529-2F7E-4D2C6F0050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500"/>
          <a:stretch/>
        </p:blipFill>
        <p:spPr bwMode="auto">
          <a:xfrm>
            <a:off x="6096000" y="352463"/>
            <a:ext cx="5066823" cy="37742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5FB198-1696-91EE-4306-561F7C0152C7}"/>
              </a:ext>
            </a:extLst>
          </p:cNvPr>
          <p:cNvSpPr txBox="1"/>
          <p:nvPr/>
        </p:nvSpPr>
        <p:spPr>
          <a:xfrm>
            <a:off x="869306" y="4251419"/>
            <a:ext cx="5046004" cy="369332"/>
          </a:xfrm>
          <a:prstGeom prst="rect">
            <a:avLst/>
          </a:prstGeom>
          <a:noFill/>
        </p:spPr>
        <p:txBody>
          <a:bodyPr wrap="square">
            <a:spAutoFit/>
          </a:bodyPr>
          <a:lstStyle/>
          <a:p>
            <a:r>
              <a:rPr lang="en-US" sz="900" dirty="0"/>
              <a:t>Gopalakrishnan V, et al. Gut microbiome modulates response to anti-PD-1 immunotherapy in melanoma patients. Science. 2018 Jan 5;359(6371):97-103. </a:t>
            </a:r>
            <a:r>
              <a:rPr lang="en-US" sz="900" dirty="0" err="1"/>
              <a:t>doi</a:t>
            </a:r>
            <a:r>
              <a:rPr lang="en-US" sz="900" dirty="0"/>
              <a:t>: 10.1126/science.aan4236.</a:t>
            </a:r>
          </a:p>
        </p:txBody>
      </p:sp>
    </p:spTree>
    <p:extLst>
      <p:ext uri="{BB962C8B-B14F-4D97-AF65-F5344CB8AC3E}">
        <p14:creationId xmlns:p14="http://schemas.microsoft.com/office/powerpoint/2010/main" val="3699813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457CA-A78B-9301-6668-4FC9BBF9B390}"/>
              </a:ext>
            </a:extLst>
          </p:cNvPr>
          <p:cNvSpPr>
            <a:spLocks noGrp="1"/>
          </p:cNvSpPr>
          <p:nvPr>
            <p:ph type="title"/>
          </p:nvPr>
        </p:nvSpPr>
        <p:spPr>
          <a:xfrm>
            <a:off x="7531611" y="365125"/>
            <a:ext cx="3822189" cy="1899912"/>
          </a:xfrm>
        </p:spPr>
        <p:txBody>
          <a:bodyPr vert="horz" lIns="91440" tIns="45720" rIns="91440" bIns="45720" rtlCol="0" anchor="ctr">
            <a:noAutofit/>
          </a:bodyPr>
          <a:lstStyle/>
          <a:p>
            <a:r>
              <a:rPr lang="en-US" sz="2000" dirty="0">
                <a:hlinkClick r:id="rId3"/>
              </a:rPr>
              <a:t>Multi-cohort analysis of colorectal cancer metagenome identified altered bacteria across populations and universal bacterial markers</a:t>
            </a:r>
            <a:br>
              <a:rPr lang="en-US" sz="2000" dirty="0"/>
            </a:br>
            <a:endParaRPr lang="en-US" sz="2000" dirty="0"/>
          </a:p>
        </p:txBody>
      </p:sp>
      <p:pic>
        <p:nvPicPr>
          <p:cNvPr id="5122" name="Picture 2" descr="Fig. 2">
            <a:extLst>
              <a:ext uri="{FF2B5EF4-FFF2-40B4-BE49-F238E27FC236}">
                <a16:creationId xmlns:a16="http://schemas.microsoft.com/office/drawing/2014/main" id="{E3D27710-3FBC-9887-7A2A-9F78611A424E}"/>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4" b="4093"/>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2FE55A-0BD2-AD1A-512F-8A9F615672FA}"/>
              </a:ext>
            </a:extLst>
          </p:cNvPr>
          <p:cNvSpPr txBox="1"/>
          <p:nvPr/>
        </p:nvSpPr>
        <p:spPr>
          <a:xfrm>
            <a:off x="7308453" y="2035058"/>
            <a:ext cx="4268504" cy="3742762"/>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2000" dirty="0"/>
              <a:t>Based on the combined analysis of 526 metagenomic samples from Chinese, Austrian, American, and German and French cohorts, seven CRC-enriched bacteria have been identified across populations:</a:t>
            </a:r>
          </a:p>
          <a:p>
            <a:pPr indent="-228600">
              <a:lnSpc>
                <a:spcPct val="90000"/>
              </a:lnSpc>
              <a:spcAft>
                <a:spcPts val="600"/>
              </a:spcAft>
              <a:buFont typeface="Arial" panose="020B0604020202020204" pitchFamily="34" charset="0"/>
              <a:buChar char="•"/>
            </a:pPr>
            <a:r>
              <a:rPr lang="en-US" sz="2000" dirty="0"/>
              <a:t>Bacteroides fragilis,</a:t>
            </a:r>
          </a:p>
          <a:p>
            <a:pPr indent="-228600">
              <a:lnSpc>
                <a:spcPct val="90000"/>
              </a:lnSpc>
              <a:spcAft>
                <a:spcPts val="600"/>
              </a:spcAft>
              <a:buFont typeface="Arial" panose="020B0604020202020204" pitchFamily="34" charset="0"/>
              <a:buChar char="•"/>
            </a:pPr>
            <a:r>
              <a:rPr lang="en-US" sz="2000" dirty="0"/>
              <a:t>Fusobacterium </a:t>
            </a:r>
            <a:r>
              <a:rPr lang="en-US" sz="2000" dirty="0" err="1"/>
              <a:t>nucleatum</a:t>
            </a:r>
            <a:r>
              <a:rPr lang="en-US" sz="2000" dirty="0"/>
              <a:t>,</a:t>
            </a:r>
          </a:p>
          <a:p>
            <a:pPr indent="-228600">
              <a:lnSpc>
                <a:spcPct val="90000"/>
              </a:lnSpc>
              <a:spcAft>
                <a:spcPts val="600"/>
              </a:spcAft>
              <a:buFont typeface="Arial" panose="020B0604020202020204" pitchFamily="34" charset="0"/>
              <a:buChar char="•"/>
            </a:pPr>
            <a:r>
              <a:rPr lang="en-US" sz="2000" dirty="0" err="1"/>
              <a:t>Porphyromonas</a:t>
            </a:r>
            <a:r>
              <a:rPr lang="en-US" sz="2000" dirty="0"/>
              <a:t> </a:t>
            </a:r>
            <a:r>
              <a:rPr lang="en-US" sz="2000" dirty="0" err="1"/>
              <a:t>asaccharolytica</a:t>
            </a:r>
            <a:r>
              <a:rPr lang="en-US" sz="2000" dirty="0"/>
              <a:t>,</a:t>
            </a:r>
          </a:p>
          <a:p>
            <a:pPr indent="-228600">
              <a:lnSpc>
                <a:spcPct val="90000"/>
              </a:lnSpc>
              <a:spcAft>
                <a:spcPts val="600"/>
              </a:spcAft>
              <a:buFont typeface="Arial" panose="020B0604020202020204" pitchFamily="34" charset="0"/>
              <a:buChar char="•"/>
            </a:pPr>
            <a:r>
              <a:rPr lang="en-US" sz="2000" dirty="0" err="1"/>
              <a:t>Parvimonas</a:t>
            </a:r>
            <a:r>
              <a:rPr lang="en-US" sz="2000" dirty="0"/>
              <a:t> micra, </a:t>
            </a:r>
          </a:p>
          <a:p>
            <a:pPr indent="-228600">
              <a:lnSpc>
                <a:spcPct val="90000"/>
              </a:lnSpc>
              <a:spcAft>
                <a:spcPts val="600"/>
              </a:spcAft>
              <a:buFont typeface="Arial" panose="020B0604020202020204" pitchFamily="34" charset="0"/>
              <a:buChar char="•"/>
            </a:pPr>
            <a:r>
              <a:rPr lang="en-US" sz="2000" dirty="0" err="1"/>
              <a:t>Prevotella</a:t>
            </a:r>
            <a:r>
              <a:rPr lang="en-US" sz="2000" dirty="0"/>
              <a:t> intermedia, </a:t>
            </a:r>
          </a:p>
          <a:p>
            <a:pPr indent="-228600">
              <a:lnSpc>
                <a:spcPct val="90000"/>
              </a:lnSpc>
              <a:spcAft>
                <a:spcPts val="600"/>
              </a:spcAft>
              <a:buFont typeface="Arial" panose="020B0604020202020204" pitchFamily="34" charset="0"/>
              <a:buChar char="•"/>
            </a:pPr>
            <a:r>
              <a:rPr lang="en-US" sz="2000" dirty="0" err="1"/>
              <a:t>Alistipes</a:t>
            </a:r>
            <a:r>
              <a:rPr lang="en-US" sz="2000" dirty="0"/>
              <a:t> </a:t>
            </a:r>
            <a:r>
              <a:rPr lang="en-US" sz="2000" dirty="0" err="1"/>
              <a:t>finegoldii</a:t>
            </a:r>
            <a:r>
              <a:rPr lang="en-US" sz="2000" dirty="0"/>
              <a:t>,</a:t>
            </a:r>
          </a:p>
          <a:p>
            <a:pPr indent="-228600">
              <a:lnSpc>
                <a:spcPct val="90000"/>
              </a:lnSpc>
              <a:spcAft>
                <a:spcPts val="600"/>
              </a:spcAft>
              <a:buFont typeface="Arial" panose="020B0604020202020204" pitchFamily="34" charset="0"/>
              <a:buChar char="•"/>
            </a:pPr>
            <a:r>
              <a:rPr lang="en-US" sz="2000" dirty="0" err="1"/>
              <a:t>Thermanaerovibrio</a:t>
            </a:r>
            <a:r>
              <a:rPr lang="en-US" sz="2000" dirty="0"/>
              <a:t> </a:t>
            </a:r>
            <a:r>
              <a:rPr lang="en-US" sz="2000" dirty="0" err="1"/>
              <a:t>acidaminovorans</a:t>
            </a:r>
            <a:endParaRPr lang="en-US" sz="2000" dirty="0"/>
          </a:p>
        </p:txBody>
      </p:sp>
      <p:sp>
        <p:nvSpPr>
          <p:cNvPr id="4" name="TextBox 3">
            <a:extLst>
              <a:ext uri="{FF2B5EF4-FFF2-40B4-BE49-F238E27FC236}">
                <a16:creationId xmlns:a16="http://schemas.microsoft.com/office/drawing/2014/main" id="{3295D8F6-F04F-9CEA-0AFE-C86E583AE885}"/>
              </a:ext>
            </a:extLst>
          </p:cNvPr>
          <p:cNvSpPr txBox="1"/>
          <p:nvPr/>
        </p:nvSpPr>
        <p:spPr>
          <a:xfrm>
            <a:off x="7257143" y="6346127"/>
            <a:ext cx="3664858" cy="461665"/>
          </a:xfrm>
          <a:prstGeom prst="rect">
            <a:avLst/>
          </a:prstGeom>
          <a:noFill/>
        </p:spPr>
        <p:txBody>
          <a:bodyPr wrap="square">
            <a:spAutoFit/>
          </a:bodyPr>
          <a:lstStyle/>
          <a:p>
            <a:r>
              <a:rPr lang="en-US" sz="800" b="1" dirty="0"/>
              <a:t>Dai, Z., Coker, O.O., Nakatsu, G. et al. Multi-cohort analysis of colorectal cancer metagenome identified altered bacteria across populations and universal bacterial markers. Microbiome 6, 70 (2018). https://doi.org/10.1186/s40168-018-0451-2</a:t>
            </a:r>
          </a:p>
        </p:txBody>
      </p:sp>
    </p:spTree>
    <p:extLst>
      <p:ext uri="{BB962C8B-B14F-4D97-AF65-F5344CB8AC3E}">
        <p14:creationId xmlns:p14="http://schemas.microsoft.com/office/powerpoint/2010/main" val="792933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728B9-4250-9AD1-5A08-7C1B17596A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E2FBDA-4F18-3F3F-90BF-EB5098CA78A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28A436B-D606-414C-CD32-6C7B733EF6A7}"/>
              </a:ext>
            </a:extLst>
          </p:cNvPr>
          <p:cNvPicPr>
            <a:picLocks noChangeAspect="1"/>
          </p:cNvPicPr>
          <p:nvPr/>
        </p:nvPicPr>
        <p:blipFill>
          <a:blip r:embed="rId2"/>
          <a:stretch>
            <a:fillRect/>
          </a:stretch>
        </p:blipFill>
        <p:spPr>
          <a:xfrm>
            <a:off x="0" y="124922"/>
            <a:ext cx="12192000" cy="6608155"/>
          </a:xfrm>
          <a:prstGeom prst="rect">
            <a:avLst/>
          </a:prstGeom>
        </p:spPr>
      </p:pic>
    </p:spTree>
    <p:extLst>
      <p:ext uri="{BB962C8B-B14F-4D97-AF65-F5344CB8AC3E}">
        <p14:creationId xmlns:p14="http://schemas.microsoft.com/office/powerpoint/2010/main" val="915321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3B6B-9370-2CC9-ED4D-1A5F294A34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4A13A3-FC1C-4B89-78AF-87788E6DC19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7543B3A-69A0-77F0-7EB1-F932ECF84B1E}"/>
              </a:ext>
            </a:extLst>
          </p:cNvPr>
          <p:cNvPicPr>
            <a:picLocks noChangeAspect="1"/>
          </p:cNvPicPr>
          <p:nvPr/>
        </p:nvPicPr>
        <p:blipFill>
          <a:blip r:embed="rId2"/>
          <a:stretch>
            <a:fillRect/>
          </a:stretch>
        </p:blipFill>
        <p:spPr>
          <a:xfrm>
            <a:off x="1446368" y="1274821"/>
            <a:ext cx="9299263" cy="5452946"/>
          </a:xfrm>
          <a:prstGeom prst="rect">
            <a:avLst/>
          </a:prstGeom>
        </p:spPr>
      </p:pic>
      <p:pic>
        <p:nvPicPr>
          <p:cNvPr id="6" name="Picture 5">
            <a:extLst>
              <a:ext uri="{FF2B5EF4-FFF2-40B4-BE49-F238E27FC236}">
                <a16:creationId xmlns:a16="http://schemas.microsoft.com/office/drawing/2014/main" id="{E74C215D-9818-D353-2F68-B5CF0C389740}"/>
              </a:ext>
            </a:extLst>
          </p:cNvPr>
          <p:cNvPicPr>
            <a:picLocks noChangeAspect="1"/>
          </p:cNvPicPr>
          <p:nvPr/>
        </p:nvPicPr>
        <p:blipFill>
          <a:blip r:embed="rId3"/>
          <a:stretch>
            <a:fillRect/>
          </a:stretch>
        </p:blipFill>
        <p:spPr>
          <a:xfrm>
            <a:off x="0" y="77087"/>
            <a:ext cx="12192000" cy="1120713"/>
          </a:xfrm>
          <a:prstGeom prst="rect">
            <a:avLst/>
          </a:prstGeom>
        </p:spPr>
      </p:pic>
    </p:spTree>
    <p:extLst>
      <p:ext uri="{BB962C8B-B14F-4D97-AF65-F5344CB8AC3E}">
        <p14:creationId xmlns:p14="http://schemas.microsoft.com/office/powerpoint/2010/main" val="2144559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What is big data and why is it important? | by Raghav Sharma | Medium">
            <a:extLst>
              <a:ext uri="{FF2B5EF4-FFF2-40B4-BE49-F238E27FC236}">
                <a16:creationId xmlns:a16="http://schemas.microsoft.com/office/drawing/2014/main" id="{7FEF25FE-0F2D-49FA-5FC7-65DAFDB94D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52" r="-2" b="17415"/>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DNA | New Scientist">
            <a:extLst>
              <a:ext uri="{FF2B5EF4-FFF2-40B4-BE49-F238E27FC236}">
                <a16:creationId xmlns:a16="http://schemas.microsoft.com/office/drawing/2014/main" id="{D33B4044-49B6-C730-CA82-C57CA45EA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67" r="-2" b="9684"/>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954D49-3528-88C5-812F-ED609C7D9C08}"/>
              </a:ext>
            </a:extLst>
          </p:cNvPr>
          <p:cNvSpPr>
            <a:spLocks noGrp="1"/>
          </p:cNvSpPr>
          <p:nvPr>
            <p:ph type="title"/>
          </p:nvPr>
        </p:nvSpPr>
        <p:spPr>
          <a:xfrm>
            <a:off x="448056" y="859536"/>
            <a:ext cx="4832802" cy="1243584"/>
          </a:xfrm>
        </p:spPr>
        <p:txBody>
          <a:bodyPr>
            <a:normAutofit/>
          </a:bodyPr>
          <a:lstStyle/>
          <a:p>
            <a:r>
              <a:rPr lang="en-US" sz="1900" dirty="0">
                <a:effectLst/>
                <a:latin typeface="Segoe UI" panose="020B0502040204020203" pitchFamily="34" charset="0"/>
                <a:ea typeface="Times New Roman" panose="02020603050405020304" pitchFamily="18" charset="0"/>
              </a:rPr>
              <a:t>Oncology has experienced two of the greatest </a:t>
            </a:r>
            <a:r>
              <a:rPr lang="en-US" sz="1900">
                <a:effectLst/>
                <a:latin typeface="Segoe UI" panose="020B0502040204020203" pitchFamily="34" charset="0"/>
                <a:ea typeface="Times New Roman" panose="02020603050405020304" pitchFamily="18" charset="0"/>
              </a:rPr>
              <a:t>technological evolutions: </a:t>
            </a:r>
            <a:br>
              <a:rPr lang="en-US" sz="1900" dirty="0">
                <a:effectLst/>
                <a:latin typeface="Segoe UI" panose="020B0502040204020203" pitchFamily="34" charset="0"/>
                <a:ea typeface="Times New Roman" panose="02020603050405020304" pitchFamily="18" charset="0"/>
              </a:rPr>
            </a:br>
            <a:r>
              <a:rPr lang="en-US" sz="1900" dirty="0">
                <a:effectLst/>
                <a:latin typeface="Segoe UI" panose="020B0502040204020203" pitchFamily="34" charset="0"/>
                <a:ea typeface="Times New Roman" panose="02020603050405020304" pitchFamily="18" charset="0"/>
              </a:rPr>
              <a:t>molecular "omics" (genomics, proteomics, epigenomics) and "big data"</a:t>
            </a:r>
            <a:endParaRPr lang="en-US" sz="1900" dirty="0"/>
          </a:p>
        </p:txBody>
      </p:sp>
      <p:sp>
        <p:nvSpPr>
          <p:cNvPr id="3" name="Content Placeholder 2">
            <a:extLst>
              <a:ext uri="{FF2B5EF4-FFF2-40B4-BE49-F238E27FC236}">
                <a16:creationId xmlns:a16="http://schemas.microsoft.com/office/drawing/2014/main" id="{104F2FF3-C3FC-6F64-7CB2-7D279CAA73E4}"/>
              </a:ext>
            </a:extLst>
          </p:cNvPr>
          <p:cNvSpPr>
            <a:spLocks noGrp="1"/>
          </p:cNvSpPr>
          <p:nvPr>
            <p:ph idx="1"/>
          </p:nvPr>
        </p:nvSpPr>
        <p:spPr>
          <a:xfrm>
            <a:off x="448056" y="2512611"/>
            <a:ext cx="4832803" cy="3664351"/>
          </a:xfrm>
        </p:spPr>
        <p:txBody>
          <a:bodyPr>
            <a:normAutofit lnSpcReduction="10000"/>
          </a:bodyPr>
          <a:lstStyle/>
          <a:p>
            <a:r>
              <a:rPr lang="en-US" sz="1200" dirty="0">
                <a:effectLst/>
                <a:latin typeface="Segoe UI" panose="020B0502040204020203" pitchFamily="34" charset="0"/>
                <a:ea typeface="Times New Roman" panose="02020603050405020304" pitchFamily="18" charset="0"/>
              </a:rPr>
              <a:t>A couple of decades ago, cancer was diagnosed using a combination of X-ray imaging and histopathology tests. In contrast, molecular tests can now report on changes in hundreds of genes and proteins to diagnose and determine the prognosis and treatment of cancer in an individual.</a:t>
            </a:r>
          </a:p>
          <a:p>
            <a:r>
              <a:rPr lang="en-US" sz="1200" dirty="0">
                <a:effectLst/>
                <a:latin typeface="Segoe UI" panose="020B0502040204020203" pitchFamily="34" charset="0"/>
                <a:ea typeface="Times New Roman" panose="02020603050405020304" pitchFamily="18" charset="0"/>
              </a:rPr>
              <a:t>In fact, these advances are extending survival and improving the quality of life of hundreds of thousands of patients, yet healthcare professionals face new challenges associated with the implementation of precision medicine, </a:t>
            </a:r>
          </a:p>
          <a:p>
            <a:r>
              <a:rPr lang="en-US" sz="1200" dirty="0">
                <a:effectLst/>
                <a:latin typeface="Segoe UI" panose="020B0502040204020203" pitchFamily="34" charset="0"/>
                <a:ea typeface="Times New Roman" panose="02020603050405020304" pitchFamily="18" charset="0"/>
              </a:rPr>
              <a:t>Growth of medical knowledge is exponential</a:t>
            </a:r>
          </a:p>
          <a:p>
            <a:r>
              <a:rPr lang="en-US" sz="1200" dirty="0">
                <a:latin typeface="Segoe UI" panose="020B0502040204020203" pitchFamily="34" charset="0"/>
                <a:ea typeface="Times New Roman" panose="02020603050405020304" pitchFamily="18" charset="0"/>
              </a:rPr>
              <a:t>C</a:t>
            </a:r>
            <a:r>
              <a:rPr lang="en-US" sz="1200" dirty="0">
                <a:effectLst/>
                <a:latin typeface="Segoe UI" panose="020B0502040204020203" pitchFamily="34" charset="0"/>
                <a:ea typeface="Times New Roman" panose="02020603050405020304" pitchFamily="18" charset="0"/>
              </a:rPr>
              <a:t>onstant specialization is required to provide highly individualized cancer care.</a:t>
            </a:r>
          </a:p>
          <a:p>
            <a:r>
              <a:rPr lang="en-US" sz="1200" dirty="0">
                <a:effectLst/>
                <a:latin typeface="Segoe UI" panose="020B0502040204020203" pitchFamily="34" charset="0"/>
                <a:ea typeface="Times New Roman" panose="02020603050405020304" pitchFamily="18" charset="0"/>
              </a:rPr>
              <a:t>This debate is not unique to highly developed countries. Providing comprehensive, state-of-the-art cancer care to millions of patients remains a significant challenge, particularly for suburban and rural populations.</a:t>
            </a:r>
          </a:p>
          <a:p>
            <a:r>
              <a:rPr lang="en-US" sz="1200" dirty="0">
                <a:effectLst/>
                <a:latin typeface="Segoe UI" panose="020B0502040204020203" pitchFamily="34" charset="0"/>
                <a:ea typeface="Times New Roman" panose="02020603050405020304" pitchFamily="18" charset="0"/>
              </a:rPr>
              <a:t>Biomedical data is heterogeneous and difficult to classify (e.g. high dimensionality, time dependence, parity, irregularity) for Artificial Intelligence applications. </a:t>
            </a:r>
            <a:endParaRPr lang="en-US" sz="1200" dirty="0"/>
          </a:p>
        </p:txBody>
      </p:sp>
    </p:spTree>
    <p:extLst>
      <p:ext uri="{BB962C8B-B14F-4D97-AF65-F5344CB8AC3E}">
        <p14:creationId xmlns:p14="http://schemas.microsoft.com/office/powerpoint/2010/main" val="273460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5A4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26DF5D1-7F4C-E626-ADB7-FBD6C523292C}"/>
              </a:ext>
            </a:extLst>
          </p:cNvPr>
          <p:cNvPicPr>
            <a:picLocks noChangeAspect="1"/>
          </p:cNvPicPr>
          <p:nvPr/>
        </p:nvPicPr>
        <p:blipFill>
          <a:blip r:embed="rId3"/>
          <a:stretch>
            <a:fillRect/>
          </a:stretch>
        </p:blipFill>
        <p:spPr>
          <a:xfrm>
            <a:off x="818437" y="1393592"/>
            <a:ext cx="6253058" cy="3548610"/>
          </a:xfrm>
          <a:prstGeom prst="rect">
            <a:avLst/>
          </a:prstGeom>
        </p:spPr>
      </p:pic>
      <p:sp>
        <p:nvSpPr>
          <p:cNvPr id="16" name="Rectangle 15">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465ED19-67DE-F8EC-3AA3-520C5038B9A7}"/>
              </a:ext>
            </a:extLst>
          </p:cNvPr>
          <p:cNvPicPr>
            <a:picLocks noChangeAspect="1"/>
          </p:cNvPicPr>
          <p:nvPr/>
        </p:nvPicPr>
        <p:blipFill>
          <a:blip r:embed="rId4"/>
          <a:stretch>
            <a:fillRect/>
          </a:stretch>
        </p:blipFill>
        <p:spPr>
          <a:xfrm>
            <a:off x="7883059" y="1253278"/>
            <a:ext cx="3502643" cy="1961480"/>
          </a:xfrm>
          <a:prstGeom prst="rect">
            <a:avLst/>
          </a:prstGeom>
        </p:spPr>
      </p:pic>
      <p:sp>
        <p:nvSpPr>
          <p:cNvPr id="18" name="Rectangle 17">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68E6014-F55B-14D3-64C9-E3A13E1A2158}"/>
              </a:ext>
            </a:extLst>
          </p:cNvPr>
          <p:cNvPicPr>
            <a:picLocks noChangeAspect="1"/>
          </p:cNvPicPr>
          <p:nvPr/>
        </p:nvPicPr>
        <p:blipFill>
          <a:blip r:embed="rId5"/>
          <a:stretch>
            <a:fillRect/>
          </a:stretch>
        </p:blipFill>
        <p:spPr>
          <a:xfrm>
            <a:off x="7883059" y="4952868"/>
            <a:ext cx="3502643" cy="595448"/>
          </a:xfrm>
          <a:prstGeom prst="rect">
            <a:avLst/>
          </a:prstGeom>
        </p:spPr>
      </p:pic>
      <p:sp>
        <p:nvSpPr>
          <p:cNvPr id="4" name="TextBox 3">
            <a:extLst>
              <a:ext uri="{FF2B5EF4-FFF2-40B4-BE49-F238E27FC236}">
                <a16:creationId xmlns:a16="http://schemas.microsoft.com/office/drawing/2014/main" id="{6E44392F-0125-0A8D-B326-66F8664F59DC}"/>
              </a:ext>
            </a:extLst>
          </p:cNvPr>
          <p:cNvSpPr txBox="1"/>
          <p:nvPr/>
        </p:nvSpPr>
        <p:spPr>
          <a:xfrm>
            <a:off x="984034" y="5286981"/>
            <a:ext cx="6096000" cy="400110"/>
          </a:xfrm>
          <a:prstGeom prst="rect">
            <a:avLst/>
          </a:prstGeom>
          <a:noFill/>
        </p:spPr>
        <p:txBody>
          <a:bodyPr wrap="square">
            <a:spAutoFit/>
          </a:bodyPr>
          <a:lstStyle/>
          <a:p>
            <a:r>
              <a:rPr lang="en-US" sz="1000" dirty="0"/>
              <a:t>Dr. Daoud </a:t>
            </a:r>
            <a:r>
              <a:rPr lang="en-US" sz="1000" dirty="0" err="1"/>
              <a:t>Meerzaman</a:t>
            </a:r>
            <a:r>
              <a:rPr lang="en-US" sz="1000" dirty="0"/>
              <a:t> Computational Genomics and Bioinformatics Branch (CGBB) NCI Center for Biomedical Informatics and IT</a:t>
            </a:r>
          </a:p>
        </p:txBody>
      </p:sp>
      <p:graphicFrame>
        <p:nvGraphicFramePr>
          <p:cNvPr id="6" name="Object 5">
            <a:extLst>
              <a:ext uri="{FF2B5EF4-FFF2-40B4-BE49-F238E27FC236}">
                <a16:creationId xmlns:a16="http://schemas.microsoft.com/office/drawing/2014/main" id="{892E6BC0-A9FD-5097-1289-B718ACEBD04B}"/>
              </a:ext>
            </a:extLst>
          </p:cNvPr>
          <p:cNvGraphicFramePr>
            <a:graphicFrameLocks noChangeAspect="1"/>
          </p:cNvGraphicFramePr>
          <p:nvPr>
            <p:extLst>
              <p:ext uri="{D42A27DB-BD31-4B8C-83A1-F6EECF244321}">
                <p14:modId xmlns:p14="http://schemas.microsoft.com/office/powerpoint/2010/main" val="4166098498"/>
              </p:ext>
            </p:extLst>
          </p:nvPr>
        </p:nvGraphicFramePr>
        <p:xfrm>
          <a:off x="9931394" y="3307386"/>
          <a:ext cx="1560693" cy="433431"/>
        </p:xfrm>
        <a:graphic>
          <a:graphicData uri="http://schemas.openxmlformats.org/presentationml/2006/ole">
            <mc:AlternateContent xmlns:mc="http://schemas.openxmlformats.org/markup-compatibility/2006">
              <mc:Choice xmlns:v="urn:schemas-microsoft-com:vml" Requires="v">
                <p:oleObj name="Bitmap Image" r:id="rId6" imgW="2892893" imgH="803416" progId="Paint.Picture">
                  <p:embed/>
                </p:oleObj>
              </mc:Choice>
              <mc:Fallback>
                <p:oleObj name="Bitmap Image" r:id="rId6" imgW="2892893" imgH="803416" progId="Paint.Picture">
                  <p:embed/>
                  <p:pic>
                    <p:nvPicPr>
                      <p:cNvPr id="6" name="Object 5">
                        <a:extLst>
                          <a:ext uri="{FF2B5EF4-FFF2-40B4-BE49-F238E27FC236}">
                            <a16:creationId xmlns:a16="http://schemas.microsoft.com/office/drawing/2014/main" id="{892E6BC0-A9FD-5097-1289-B718ACEBD04B}"/>
                          </a:ext>
                        </a:extLst>
                      </p:cNvPr>
                      <p:cNvPicPr/>
                      <p:nvPr/>
                    </p:nvPicPr>
                    <p:blipFill>
                      <a:blip r:embed="rId7"/>
                      <a:stretch>
                        <a:fillRect/>
                      </a:stretch>
                    </p:blipFill>
                    <p:spPr>
                      <a:xfrm>
                        <a:off x="9931394" y="3307386"/>
                        <a:ext cx="1560693" cy="433431"/>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94C96FFD-1534-5F25-BF72-BFDB9A334132}"/>
              </a:ext>
            </a:extLst>
          </p:cNvPr>
          <p:cNvSpPr txBox="1"/>
          <p:nvPr/>
        </p:nvSpPr>
        <p:spPr>
          <a:xfrm>
            <a:off x="7812307" y="3391476"/>
            <a:ext cx="2119087" cy="400110"/>
          </a:xfrm>
          <a:prstGeom prst="rect">
            <a:avLst/>
          </a:prstGeom>
          <a:noFill/>
        </p:spPr>
        <p:txBody>
          <a:bodyPr wrap="square">
            <a:spAutoFit/>
          </a:bodyPr>
          <a:lstStyle/>
          <a:p>
            <a:r>
              <a:rPr lang="en-US" sz="1000" dirty="0"/>
              <a:t>Adapted from Dr. Faisal Mahmood. https://faisal.ai/</a:t>
            </a:r>
          </a:p>
        </p:txBody>
      </p:sp>
    </p:spTree>
    <p:extLst>
      <p:ext uri="{BB962C8B-B14F-4D97-AF65-F5344CB8AC3E}">
        <p14:creationId xmlns:p14="http://schemas.microsoft.com/office/powerpoint/2010/main" val="3582207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028FC3-4008-72E1-6CB7-57037DC85D38}"/>
              </a:ext>
            </a:extLst>
          </p:cNvPr>
          <p:cNvSpPr>
            <a:spLocks noGrp="1"/>
          </p:cNvSpPr>
          <p:nvPr>
            <p:ph idx="1"/>
          </p:nvPr>
        </p:nvSpPr>
        <p:spPr>
          <a:xfrm>
            <a:off x="643467" y="1400978"/>
            <a:ext cx="3028592" cy="2779791"/>
          </a:xfrm>
        </p:spPr>
        <p:txBody>
          <a:bodyPr>
            <a:normAutofit/>
          </a:bodyPr>
          <a:lstStyle/>
          <a:p>
            <a:pPr marL="142669" indent="-142669" defTabSz="570677">
              <a:spcBef>
                <a:spcPts val="624"/>
              </a:spcBef>
            </a:pPr>
            <a:r>
              <a:rPr lang="en-US" sz="1343" dirty="0">
                <a:solidFill>
                  <a:srgbClr val="212529"/>
                </a:solidFill>
                <a:latin typeface="acumin-pro"/>
              </a:rPr>
              <a:t>According to results of a performance comparison, a machine learning tool based on clinical and radiological features can accurately predict PD-L1 expression prior to neoadjuvant treatment in c-stage 1/2 non-small cell lung cancer (NSCLC) when PD-L1 expression is indeterminable by biopsy. </a:t>
            </a:r>
          </a:p>
          <a:p>
            <a:pPr marL="142669" indent="-142669" defTabSz="570677">
              <a:spcBef>
                <a:spcPts val="624"/>
              </a:spcBef>
            </a:pPr>
            <a:r>
              <a:rPr lang="en-US" sz="1343" dirty="0">
                <a:solidFill>
                  <a:srgbClr val="212529"/>
                </a:solidFill>
                <a:latin typeface="acumin-pro"/>
              </a:rPr>
              <a:t>Clinical/radiomics features predicted PD-L1 in NSCLC with AUC0.83.</a:t>
            </a:r>
          </a:p>
          <a:p>
            <a:endParaRPr lang="en-US" sz="1700" dirty="0"/>
          </a:p>
        </p:txBody>
      </p:sp>
      <p:sp>
        <p:nvSpPr>
          <p:cNvPr id="5" name="TextBox 4">
            <a:extLst>
              <a:ext uri="{FF2B5EF4-FFF2-40B4-BE49-F238E27FC236}">
                <a16:creationId xmlns:a16="http://schemas.microsoft.com/office/drawing/2014/main" id="{0F7C5A13-B159-A301-A232-05E2F4952C8D}"/>
              </a:ext>
            </a:extLst>
          </p:cNvPr>
          <p:cNvSpPr txBox="1"/>
          <p:nvPr/>
        </p:nvSpPr>
        <p:spPr>
          <a:xfrm>
            <a:off x="4002339" y="3969685"/>
            <a:ext cx="3893111" cy="437940"/>
          </a:xfrm>
          <a:prstGeom prst="rect">
            <a:avLst/>
          </a:prstGeom>
          <a:noFill/>
        </p:spPr>
        <p:txBody>
          <a:bodyPr wrap="square">
            <a:spAutoFit/>
          </a:bodyPr>
          <a:lstStyle/>
          <a:p>
            <a:pPr defTabSz="570677">
              <a:spcAft>
                <a:spcPts val="474"/>
              </a:spcAft>
            </a:pPr>
            <a:r>
              <a:rPr lang="en-US" sz="1123" i="1" dirty="0">
                <a:solidFill>
                  <a:srgbClr val="212529"/>
                </a:solidFill>
                <a:latin typeface="acumin-pro"/>
              </a:rPr>
              <a:t>Clin Lung Cancer</a:t>
            </a:r>
            <a:r>
              <a:rPr lang="en-US" sz="1123" dirty="0">
                <a:solidFill>
                  <a:srgbClr val="212529"/>
                </a:solidFill>
                <a:latin typeface="acumin-pro"/>
              </a:rPr>
              <a:t>. </a:t>
            </a:r>
            <a:r>
              <a:rPr lang="en-US" sz="1123">
                <a:solidFill>
                  <a:srgbClr val="212529"/>
                </a:solidFill>
                <a:latin typeface="acumin-pro"/>
              </a:rPr>
              <a:t>Published online: </a:t>
            </a:r>
            <a:r>
              <a:rPr lang="en-US" sz="1123" dirty="0">
                <a:solidFill>
                  <a:srgbClr val="212529"/>
                </a:solidFill>
                <a:latin typeface="acumin-pro"/>
              </a:rPr>
              <a:t>August 10, 2023</a:t>
            </a:r>
            <a:r>
              <a:rPr lang="en-US" sz="1123">
                <a:solidFill>
                  <a:srgbClr val="212529"/>
                </a:solidFill>
                <a:latin typeface="acumin-pro"/>
              </a:rPr>
              <a:t>. doi: </a:t>
            </a:r>
            <a:r>
              <a:rPr lang="en-US" sz="1123" dirty="0">
                <a:solidFill>
                  <a:srgbClr val="0000EE"/>
                </a:solidFill>
                <a:latin typeface="acumin-pro"/>
                <a:hlinkClick r:id="rId3"/>
              </a:rPr>
              <a:t>10.1016/j.cllc.2023.08.010</a:t>
            </a:r>
            <a:r>
              <a:rPr lang="en-US" sz="1123" dirty="0">
                <a:solidFill>
                  <a:srgbClr val="212529"/>
                </a:solidFill>
                <a:latin typeface="acumin-pro"/>
              </a:rPr>
              <a:t> </a:t>
            </a:r>
            <a:endParaRPr lang="en-US" sz="5000" dirty="0"/>
          </a:p>
        </p:txBody>
      </p:sp>
      <p:pic>
        <p:nvPicPr>
          <p:cNvPr id="7" name="Picture 6" descr="A diagram of a patient's research&#10;&#10;Description automatically generated with medium confidence">
            <a:extLst>
              <a:ext uri="{FF2B5EF4-FFF2-40B4-BE49-F238E27FC236}">
                <a16:creationId xmlns:a16="http://schemas.microsoft.com/office/drawing/2014/main" id="{C3F06EB4-B90C-D120-34B3-1CD683D7FDF0}"/>
              </a:ext>
            </a:extLst>
          </p:cNvPr>
          <p:cNvPicPr>
            <a:picLocks noChangeAspect="1"/>
          </p:cNvPicPr>
          <p:nvPr/>
        </p:nvPicPr>
        <p:blipFill>
          <a:blip r:embed="rId4"/>
          <a:stretch>
            <a:fillRect/>
          </a:stretch>
        </p:blipFill>
        <p:spPr>
          <a:xfrm>
            <a:off x="3795009" y="1238432"/>
            <a:ext cx="7753524" cy="4381137"/>
          </a:xfrm>
          <a:prstGeom prst="rect">
            <a:avLst/>
          </a:prstGeom>
        </p:spPr>
      </p:pic>
      <p:sp>
        <p:nvSpPr>
          <p:cNvPr id="11" name="TextBox 10">
            <a:extLst>
              <a:ext uri="{FF2B5EF4-FFF2-40B4-BE49-F238E27FC236}">
                <a16:creationId xmlns:a16="http://schemas.microsoft.com/office/drawing/2014/main" id="{44B12DDD-1B65-B593-296F-327789387610}"/>
              </a:ext>
            </a:extLst>
          </p:cNvPr>
          <p:cNvSpPr txBox="1"/>
          <p:nvPr/>
        </p:nvSpPr>
        <p:spPr>
          <a:xfrm>
            <a:off x="4624736" y="5675588"/>
            <a:ext cx="6094070" cy="707886"/>
          </a:xfrm>
          <a:prstGeom prst="rect">
            <a:avLst/>
          </a:prstGeom>
          <a:noFill/>
        </p:spPr>
        <p:txBody>
          <a:bodyPr wrap="square">
            <a:spAutoFit/>
          </a:bodyPr>
          <a:lstStyle/>
          <a:p>
            <a:r>
              <a:rPr lang="en-US" sz="2000" i="1" dirty="0">
                <a:solidFill>
                  <a:srgbClr val="212529"/>
                </a:solidFill>
                <a:latin typeface="acumin-pro"/>
              </a:rPr>
              <a:t>Clin Lung Cancer</a:t>
            </a:r>
            <a:r>
              <a:rPr lang="en-US" sz="2000" dirty="0">
                <a:solidFill>
                  <a:srgbClr val="212529"/>
                </a:solidFill>
                <a:latin typeface="acumin-pro"/>
              </a:rPr>
              <a:t>. Published online: August 10, 2023. </a:t>
            </a:r>
            <a:r>
              <a:rPr lang="en-US" sz="2000" dirty="0" err="1">
                <a:solidFill>
                  <a:srgbClr val="212529"/>
                </a:solidFill>
                <a:latin typeface="acumin-pro"/>
              </a:rPr>
              <a:t>doi</a:t>
            </a:r>
            <a:r>
              <a:rPr lang="en-US" sz="2000" dirty="0">
                <a:solidFill>
                  <a:srgbClr val="212529"/>
                </a:solidFill>
                <a:latin typeface="acumin-pro"/>
              </a:rPr>
              <a:t>: </a:t>
            </a:r>
            <a:r>
              <a:rPr lang="en-US" sz="2000" dirty="0">
                <a:solidFill>
                  <a:srgbClr val="0000EE"/>
                </a:solidFill>
                <a:latin typeface="acumin-pro"/>
                <a:hlinkClick r:id="rId3"/>
              </a:rPr>
              <a:t>10.1016/j.cllc.2023.08.010</a:t>
            </a:r>
            <a:r>
              <a:rPr lang="en-US" sz="2000" dirty="0">
                <a:solidFill>
                  <a:srgbClr val="212529"/>
                </a:solidFill>
                <a:latin typeface="acumin-pro"/>
              </a:rPr>
              <a:t> </a:t>
            </a:r>
            <a:endParaRPr lang="en-US" sz="2000" dirty="0"/>
          </a:p>
        </p:txBody>
      </p:sp>
      <p:pic>
        <p:nvPicPr>
          <p:cNvPr id="4" name="Picture 3">
            <a:extLst>
              <a:ext uri="{FF2B5EF4-FFF2-40B4-BE49-F238E27FC236}">
                <a16:creationId xmlns:a16="http://schemas.microsoft.com/office/drawing/2014/main" id="{B8535666-079E-BB10-ABBE-7D6AA77C4017}"/>
              </a:ext>
            </a:extLst>
          </p:cNvPr>
          <p:cNvPicPr>
            <a:picLocks noChangeAspect="1"/>
          </p:cNvPicPr>
          <p:nvPr/>
        </p:nvPicPr>
        <p:blipFill>
          <a:blip r:embed="rId5"/>
          <a:stretch>
            <a:fillRect/>
          </a:stretch>
        </p:blipFill>
        <p:spPr>
          <a:xfrm>
            <a:off x="941099" y="3890584"/>
            <a:ext cx="2376898" cy="1785004"/>
          </a:xfrm>
          <a:prstGeom prst="rect">
            <a:avLst/>
          </a:prstGeom>
        </p:spPr>
      </p:pic>
    </p:spTree>
    <p:extLst>
      <p:ext uri="{BB962C8B-B14F-4D97-AF65-F5344CB8AC3E}">
        <p14:creationId xmlns:p14="http://schemas.microsoft.com/office/powerpoint/2010/main" val="1531477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1B9DC-4125-37AC-8991-4226D487FD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83022-A780-B81F-9738-38B18B93AF46}"/>
              </a:ext>
            </a:extLst>
          </p:cNvPr>
          <p:cNvSpPr>
            <a:spLocks noGrp="1"/>
          </p:cNvSpPr>
          <p:nvPr>
            <p:ph type="title"/>
          </p:nvPr>
        </p:nvSpPr>
        <p:spPr>
          <a:xfrm>
            <a:off x="638882" y="4501453"/>
            <a:ext cx="5457119" cy="1065836"/>
          </a:xfrm>
        </p:spPr>
        <p:txBody>
          <a:bodyPr vert="horz" lIns="91440" tIns="45720" rIns="91440" bIns="45720" rtlCol="0" anchor="ctr">
            <a:normAutofit fontScale="90000"/>
          </a:bodyPr>
          <a:lstStyle/>
          <a:p>
            <a:pPr algn="ctr"/>
            <a:r>
              <a:rPr lang="en-US" sz="3100" b="1" dirty="0"/>
              <a:t>Novel imaging biomarkers predict outcomes in stage III unresectable non-small cell lung cancer treated with chemoradiation and durvalumab</a:t>
            </a:r>
            <a:endParaRPr lang="en-US" sz="3100" dirty="0"/>
          </a:p>
        </p:txBody>
      </p:sp>
      <p:sp>
        <p:nvSpPr>
          <p:cNvPr id="11" name="TextBox 10">
            <a:extLst>
              <a:ext uri="{FF2B5EF4-FFF2-40B4-BE49-F238E27FC236}">
                <a16:creationId xmlns:a16="http://schemas.microsoft.com/office/drawing/2014/main" id="{83E3BB73-4AB5-478C-B0FE-FEE1E3BEA05F}"/>
              </a:ext>
            </a:extLst>
          </p:cNvPr>
          <p:cNvSpPr txBox="1"/>
          <p:nvPr/>
        </p:nvSpPr>
        <p:spPr>
          <a:xfrm>
            <a:off x="1235122" y="3296648"/>
            <a:ext cx="1828801" cy="369332"/>
          </a:xfrm>
          <a:prstGeom prst="rect">
            <a:avLst/>
          </a:prstGeom>
          <a:noFill/>
        </p:spPr>
        <p:txBody>
          <a:bodyPr wrap="square">
            <a:spAutoFit/>
          </a:bodyPr>
          <a:lstStyle/>
          <a:p>
            <a:r>
              <a:rPr lang="en-US" dirty="0">
                <a:solidFill>
                  <a:srgbClr val="212529"/>
                </a:solidFill>
                <a:latin typeface="acumin-pro"/>
              </a:rPr>
              <a:t>High PD-L1 &gt;50%</a:t>
            </a:r>
            <a:endParaRPr lang="en-US" sz="5000" dirty="0"/>
          </a:p>
        </p:txBody>
      </p:sp>
      <p:sp>
        <p:nvSpPr>
          <p:cNvPr id="18" name="TextBox 17">
            <a:extLst>
              <a:ext uri="{FF2B5EF4-FFF2-40B4-BE49-F238E27FC236}">
                <a16:creationId xmlns:a16="http://schemas.microsoft.com/office/drawing/2014/main" id="{6CC2B07F-48CD-958D-A138-CE8ACDEE1D26}"/>
              </a:ext>
            </a:extLst>
          </p:cNvPr>
          <p:cNvSpPr txBox="1"/>
          <p:nvPr/>
        </p:nvSpPr>
        <p:spPr>
          <a:xfrm>
            <a:off x="912876" y="5912967"/>
            <a:ext cx="5181600" cy="246221"/>
          </a:xfrm>
          <a:prstGeom prst="rect">
            <a:avLst/>
          </a:prstGeom>
          <a:noFill/>
        </p:spPr>
        <p:txBody>
          <a:bodyPr wrap="square">
            <a:spAutoFit/>
          </a:bodyPr>
          <a:lstStyle/>
          <a:p>
            <a:pPr algn="ctr"/>
            <a:r>
              <a:rPr lang="en-US" sz="1000" dirty="0" err="1">
                <a:solidFill>
                  <a:srgbClr val="212121"/>
                </a:solidFill>
                <a:latin typeface="BlinkMacSystemFont"/>
              </a:rPr>
              <a:t>Jazieh</a:t>
            </a:r>
            <a:r>
              <a:rPr lang="en-US" sz="1000" dirty="0">
                <a:solidFill>
                  <a:srgbClr val="212121"/>
                </a:solidFill>
                <a:latin typeface="BlinkMacSystemFont"/>
              </a:rPr>
              <a:t> K, et al. J </a:t>
            </a:r>
            <a:r>
              <a:rPr lang="en-US" sz="1000" dirty="0" err="1">
                <a:solidFill>
                  <a:srgbClr val="212121"/>
                </a:solidFill>
                <a:latin typeface="BlinkMacSystemFont"/>
              </a:rPr>
              <a:t>Immunother</a:t>
            </a:r>
            <a:r>
              <a:rPr lang="en-US" sz="1000" dirty="0">
                <a:solidFill>
                  <a:srgbClr val="212121"/>
                </a:solidFill>
                <a:latin typeface="BlinkMacSystemFont"/>
              </a:rPr>
              <a:t> Cancer. 2022 Mar;10(3):e003778. </a:t>
            </a:r>
            <a:r>
              <a:rPr lang="en-US" sz="1000" dirty="0" err="1">
                <a:solidFill>
                  <a:srgbClr val="212121"/>
                </a:solidFill>
                <a:latin typeface="BlinkMacSystemFont"/>
              </a:rPr>
              <a:t>doi</a:t>
            </a:r>
            <a:r>
              <a:rPr lang="en-US" sz="1000" dirty="0">
                <a:solidFill>
                  <a:srgbClr val="212121"/>
                </a:solidFill>
                <a:latin typeface="BlinkMacSystemFont"/>
              </a:rPr>
              <a:t>: 10.1136/jitc-2021-003778</a:t>
            </a:r>
            <a:endParaRPr lang="en-US" sz="1200" dirty="0"/>
          </a:p>
        </p:txBody>
      </p:sp>
      <p:pic>
        <p:nvPicPr>
          <p:cNvPr id="6" name="Picture 5">
            <a:extLst>
              <a:ext uri="{FF2B5EF4-FFF2-40B4-BE49-F238E27FC236}">
                <a16:creationId xmlns:a16="http://schemas.microsoft.com/office/drawing/2014/main" id="{C23702CB-EAB0-A248-55C2-B9C2AE33563B}"/>
              </a:ext>
            </a:extLst>
          </p:cNvPr>
          <p:cNvPicPr>
            <a:picLocks noChangeAspect="1"/>
          </p:cNvPicPr>
          <p:nvPr/>
        </p:nvPicPr>
        <p:blipFill>
          <a:blip r:embed="rId3"/>
          <a:stretch>
            <a:fillRect/>
          </a:stretch>
        </p:blipFill>
        <p:spPr>
          <a:xfrm>
            <a:off x="6034676" y="545250"/>
            <a:ext cx="6016388" cy="3195144"/>
          </a:xfrm>
          <a:prstGeom prst="rect">
            <a:avLst/>
          </a:prstGeom>
        </p:spPr>
      </p:pic>
      <p:pic>
        <p:nvPicPr>
          <p:cNvPr id="8" name="Picture 7">
            <a:extLst>
              <a:ext uri="{FF2B5EF4-FFF2-40B4-BE49-F238E27FC236}">
                <a16:creationId xmlns:a16="http://schemas.microsoft.com/office/drawing/2014/main" id="{939DFBD3-979D-A6BE-10DC-DCD30E2ECD92}"/>
              </a:ext>
            </a:extLst>
          </p:cNvPr>
          <p:cNvPicPr>
            <a:picLocks noChangeAspect="1"/>
          </p:cNvPicPr>
          <p:nvPr/>
        </p:nvPicPr>
        <p:blipFill>
          <a:blip r:embed="rId4"/>
          <a:stretch>
            <a:fillRect/>
          </a:stretch>
        </p:blipFill>
        <p:spPr>
          <a:xfrm>
            <a:off x="567375" y="569562"/>
            <a:ext cx="5600131" cy="2604105"/>
          </a:xfrm>
          <a:prstGeom prst="rect">
            <a:avLst/>
          </a:prstGeom>
        </p:spPr>
      </p:pic>
      <p:sp>
        <p:nvSpPr>
          <p:cNvPr id="10" name="TextBox 9">
            <a:extLst>
              <a:ext uri="{FF2B5EF4-FFF2-40B4-BE49-F238E27FC236}">
                <a16:creationId xmlns:a16="http://schemas.microsoft.com/office/drawing/2014/main" id="{138FACF5-9BD6-C63C-3E26-46815FB3E030}"/>
              </a:ext>
            </a:extLst>
          </p:cNvPr>
          <p:cNvSpPr txBox="1"/>
          <p:nvPr/>
        </p:nvSpPr>
        <p:spPr>
          <a:xfrm>
            <a:off x="3871415" y="3315004"/>
            <a:ext cx="1828801" cy="369332"/>
          </a:xfrm>
          <a:prstGeom prst="rect">
            <a:avLst/>
          </a:prstGeom>
          <a:noFill/>
        </p:spPr>
        <p:txBody>
          <a:bodyPr wrap="square">
            <a:spAutoFit/>
          </a:bodyPr>
          <a:lstStyle/>
          <a:p>
            <a:r>
              <a:rPr lang="en-US" dirty="0">
                <a:solidFill>
                  <a:srgbClr val="212529"/>
                </a:solidFill>
                <a:latin typeface="acumin-pro"/>
              </a:rPr>
              <a:t>Low PD-L1 &lt;50%</a:t>
            </a:r>
            <a:endParaRPr lang="en-US" sz="5000" dirty="0"/>
          </a:p>
        </p:txBody>
      </p:sp>
      <p:pic>
        <p:nvPicPr>
          <p:cNvPr id="17" name="Picture 16">
            <a:extLst>
              <a:ext uri="{FF2B5EF4-FFF2-40B4-BE49-F238E27FC236}">
                <a16:creationId xmlns:a16="http://schemas.microsoft.com/office/drawing/2014/main" id="{730B2036-ACBD-18DB-2241-6317E081DA43}"/>
              </a:ext>
            </a:extLst>
          </p:cNvPr>
          <p:cNvPicPr>
            <a:picLocks noChangeAspect="1"/>
          </p:cNvPicPr>
          <p:nvPr/>
        </p:nvPicPr>
        <p:blipFill>
          <a:blip r:embed="rId5"/>
          <a:stretch>
            <a:fillRect/>
          </a:stretch>
        </p:blipFill>
        <p:spPr>
          <a:xfrm>
            <a:off x="7647295" y="3902875"/>
            <a:ext cx="2879640" cy="2646268"/>
          </a:xfrm>
          <a:prstGeom prst="rect">
            <a:avLst/>
          </a:prstGeom>
        </p:spPr>
      </p:pic>
    </p:spTree>
    <p:extLst>
      <p:ext uri="{BB962C8B-B14F-4D97-AF65-F5344CB8AC3E}">
        <p14:creationId xmlns:p14="http://schemas.microsoft.com/office/powerpoint/2010/main" val="3348140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A9D77-8968-AD4B-8E2F-77C2098C4426}"/>
              </a:ext>
            </a:extLst>
          </p:cNvPr>
          <p:cNvSpPr>
            <a:spLocks noGrp="1"/>
          </p:cNvSpPr>
          <p:nvPr>
            <p:ph type="title"/>
          </p:nvPr>
        </p:nvSpPr>
        <p:spPr>
          <a:xfrm>
            <a:off x="776785" y="-238836"/>
            <a:ext cx="10515600" cy="1325563"/>
          </a:xfrm>
        </p:spPr>
        <p:txBody>
          <a:bodyPr>
            <a:noAutofit/>
          </a:bodyPr>
          <a:lstStyle/>
          <a:p>
            <a:pPr algn="ctr"/>
            <a:r>
              <a:rPr lang="en-US" sz="2000" dirty="0">
                <a:solidFill>
                  <a:srgbClr val="1B1B1B"/>
                </a:solidFill>
                <a:latin typeface="Segoe UI" panose="020B0502040204020203" pitchFamily="34" charset="0"/>
                <a:cs typeface="Segoe UI" panose="020B0502040204020203" pitchFamily="34" charset="0"/>
              </a:rPr>
              <a:t>Entropy theory to calculate CFOD-TS: Degree of disorder of collagen fiber orientations at the tumor leading edge and across the entire tumor region</a:t>
            </a:r>
            <a:endParaRPr lang="en-US" sz="2000" dirty="0">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C5C80458-F813-AAE8-1D1F-6A2D7754BC7F}"/>
              </a:ext>
            </a:extLst>
          </p:cNvPr>
          <p:cNvPicPr>
            <a:picLocks noChangeAspect="1"/>
          </p:cNvPicPr>
          <p:nvPr/>
        </p:nvPicPr>
        <p:blipFill>
          <a:blip r:embed="rId3"/>
          <a:stretch>
            <a:fillRect/>
          </a:stretch>
        </p:blipFill>
        <p:spPr>
          <a:xfrm>
            <a:off x="955975" y="757982"/>
            <a:ext cx="9880348" cy="5946203"/>
          </a:xfrm>
          <a:prstGeom prst="rect">
            <a:avLst/>
          </a:prstGeom>
        </p:spPr>
      </p:pic>
      <p:sp>
        <p:nvSpPr>
          <p:cNvPr id="9" name="TextBox 8">
            <a:extLst>
              <a:ext uri="{FF2B5EF4-FFF2-40B4-BE49-F238E27FC236}">
                <a16:creationId xmlns:a16="http://schemas.microsoft.com/office/drawing/2014/main" id="{DCF8BABD-95FE-69D5-77FE-EBE1B9C1556D}"/>
              </a:ext>
            </a:extLst>
          </p:cNvPr>
          <p:cNvSpPr txBox="1"/>
          <p:nvPr/>
        </p:nvSpPr>
        <p:spPr>
          <a:xfrm>
            <a:off x="838200" y="1086727"/>
            <a:ext cx="1754874" cy="646331"/>
          </a:xfrm>
          <a:prstGeom prst="rect">
            <a:avLst/>
          </a:prstGeom>
          <a:noFill/>
        </p:spPr>
        <p:txBody>
          <a:bodyPr wrap="square">
            <a:spAutoFit/>
          </a:bodyPr>
          <a:lstStyle/>
          <a:p>
            <a:pPr algn="ctr"/>
            <a:r>
              <a:rPr lang="en-US" sz="1200" dirty="0">
                <a:solidFill>
                  <a:srgbClr val="1B1B1B"/>
                </a:solidFill>
                <a:latin typeface="Cambria" panose="02040503050406030204" pitchFamily="18" charset="0"/>
              </a:rPr>
              <a:t>More aligned and ordered collagen fiber organization</a:t>
            </a:r>
            <a:endParaRPr lang="en-US" sz="1200" dirty="0"/>
          </a:p>
        </p:txBody>
      </p:sp>
      <p:sp>
        <p:nvSpPr>
          <p:cNvPr id="10" name="TextBox 9">
            <a:extLst>
              <a:ext uri="{FF2B5EF4-FFF2-40B4-BE49-F238E27FC236}">
                <a16:creationId xmlns:a16="http://schemas.microsoft.com/office/drawing/2014/main" id="{7D21A00C-0C59-2B25-994A-2B863FA755E4}"/>
              </a:ext>
            </a:extLst>
          </p:cNvPr>
          <p:cNvSpPr txBox="1"/>
          <p:nvPr/>
        </p:nvSpPr>
        <p:spPr>
          <a:xfrm>
            <a:off x="776785" y="5620058"/>
            <a:ext cx="1754874" cy="830997"/>
          </a:xfrm>
          <a:prstGeom prst="rect">
            <a:avLst/>
          </a:prstGeom>
          <a:noFill/>
        </p:spPr>
        <p:txBody>
          <a:bodyPr wrap="square">
            <a:spAutoFit/>
          </a:bodyPr>
          <a:lstStyle/>
          <a:p>
            <a:pPr algn="ctr"/>
            <a:r>
              <a:rPr lang="en-US" sz="1200" dirty="0">
                <a:solidFill>
                  <a:srgbClr val="1B1B1B"/>
                </a:solidFill>
                <a:latin typeface="Cambria" panose="02040503050406030204" pitchFamily="18" charset="0"/>
              </a:rPr>
              <a:t>Higher degree of disorganization of collagen fiber orientation</a:t>
            </a:r>
            <a:endParaRPr lang="en-US" sz="1200" dirty="0"/>
          </a:p>
        </p:txBody>
      </p:sp>
      <p:sp>
        <p:nvSpPr>
          <p:cNvPr id="4" name="TextBox 3">
            <a:extLst>
              <a:ext uri="{FF2B5EF4-FFF2-40B4-BE49-F238E27FC236}">
                <a16:creationId xmlns:a16="http://schemas.microsoft.com/office/drawing/2014/main" id="{0E40380D-0BD3-2CA5-F401-D20C678495F4}"/>
              </a:ext>
            </a:extLst>
          </p:cNvPr>
          <p:cNvSpPr txBox="1"/>
          <p:nvPr/>
        </p:nvSpPr>
        <p:spPr>
          <a:xfrm>
            <a:off x="10836323" y="4942950"/>
            <a:ext cx="1262743" cy="1323439"/>
          </a:xfrm>
          <a:prstGeom prst="rect">
            <a:avLst/>
          </a:prstGeom>
          <a:noFill/>
        </p:spPr>
        <p:txBody>
          <a:bodyPr wrap="square">
            <a:spAutoFit/>
          </a:bodyPr>
          <a:lstStyle/>
          <a:p>
            <a:r>
              <a:rPr lang="en-US" sz="800" dirty="0"/>
              <a:t>Li, H., Bera, K., Toro, P. et al. Collagen fiber orientation disorder from H&amp;E images is prognostic for early stage breast cancer: clinical trial validation. </a:t>
            </a:r>
            <a:r>
              <a:rPr lang="en-US" sz="800" dirty="0" err="1"/>
              <a:t>npj</a:t>
            </a:r>
            <a:r>
              <a:rPr lang="en-US" sz="800" dirty="0"/>
              <a:t> Breast Cancer 7, 104 (2021). https://doi.org/10.1038/s41523-021-00310-z</a:t>
            </a:r>
          </a:p>
        </p:txBody>
      </p:sp>
    </p:spTree>
    <p:extLst>
      <p:ext uri="{BB962C8B-B14F-4D97-AF65-F5344CB8AC3E}">
        <p14:creationId xmlns:p14="http://schemas.microsoft.com/office/powerpoint/2010/main" val="3873896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8" descr="A collage of graphs&#10;&#10;Description automatically generated">
            <a:extLst>
              <a:ext uri="{FF2B5EF4-FFF2-40B4-BE49-F238E27FC236}">
                <a16:creationId xmlns:a16="http://schemas.microsoft.com/office/drawing/2014/main" id="{22FB61D8-8E32-F41F-A1F8-96DBC91D7867}"/>
              </a:ext>
            </a:extLst>
          </p:cNvPr>
          <p:cNvPicPr>
            <a:picLocks noChangeAspect="1"/>
          </p:cNvPicPr>
          <p:nvPr/>
        </p:nvPicPr>
        <p:blipFill>
          <a:blip r:embed="rId3"/>
          <a:stretch>
            <a:fillRect/>
          </a:stretch>
        </p:blipFill>
        <p:spPr>
          <a:xfrm>
            <a:off x="655287" y="1085924"/>
            <a:ext cx="5192217" cy="2310536"/>
          </a:xfrm>
          <a:prstGeom prst="rect">
            <a:avLst/>
          </a:prstGeom>
        </p:spPr>
      </p:pic>
      <p:pic>
        <p:nvPicPr>
          <p:cNvPr id="11" name="Picture 10" descr="A screenshot of a computer generated image&#10;&#10;Description automatically generated">
            <a:extLst>
              <a:ext uri="{FF2B5EF4-FFF2-40B4-BE49-F238E27FC236}">
                <a16:creationId xmlns:a16="http://schemas.microsoft.com/office/drawing/2014/main" id="{D9CC4FA0-B167-3FD6-27B8-AB395D09F91F}"/>
              </a:ext>
            </a:extLst>
          </p:cNvPr>
          <p:cNvPicPr>
            <a:picLocks noChangeAspect="1"/>
          </p:cNvPicPr>
          <p:nvPr/>
        </p:nvPicPr>
        <p:blipFill>
          <a:blip r:embed="rId4"/>
          <a:stretch>
            <a:fillRect/>
          </a:stretch>
        </p:blipFill>
        <p:spPr>
          <a:xfrm>
            <a:off x="766909" y="4328888"/>
            <a:ext cx="2558313" cy="1873965"/>
          </a:xfrm>
          <a:prstGeom prst="rect">
            <a:avLst/>
          </a:prstGeom>
        </p:spPr>
      </p:pic>
      <p:pic>
        <p:nvPicPr>
          <p:cNvPr id="5" name="Picture 4" descr="A collage of images of various vessels&#10;&#10;Description automatically generated">
            <a:extLst>
              <a:ext uri="{FF2B5EF4-FFF2-40B4-BE49-F238E27FC236}">
                <a16:creationId xmlns:a16="http://schemas.microsoft.com/office/drawing/2014/main" id="{0B44E5E3-939A-46F2-C268-03045099B118}"/>
              </a:ext>
            </a:extLst>
          </p:cNvPr>
          <p:cNvPicPr>
            <a:picLocks noChangeAspect="1"/>
          </p:cNvPicPr>
          <p:nvPr/>
        </p:nvPicPr>
        <p:blipFill>
          <a:blip r:embed="rId5"/>
          <a:stretch>
            <a:fillRect/>
          </a:stretch>
        </p:blipFill>
        <p:spPr>
          <a:xfrm>
            <a:off x="6583774" y="635943"/>
            <a:ext cx="4736006" cy="5588208"/>
          </a:xfrm>
          <a:prstGeom prst="rect">
            <a:avLst/>
          </a:prstGeom>
        </p:spPr>
      </p:pic>
      <p:sp>
        <p:nvSpPr>
          <p:cNvPr id="15" name="TextBox 14">
            <a:extLst>
              <a:ext uri="{FF2B5EF4-FFF2-40B4-BE49-F238E27FC236}">
                <a16:creationId xmlns:a16="http://schemas.microsoft.com/office/drawing/2014/main" id="{F583D7AA-EE42-8C45-4483-776127B7FEE0}"/>
              </a:ext>
            </a:extLst>
          </p:cNvPr>
          <p:cNvSpPr txBox="1"/>
          <p:nvPr/>
        </p:nvSpPr>
        <p:spPr>
          <a:xfrm>
            <a:off x="3771394" y="4132886"/>
            <a:ext cx="2246762" cy="2308324"/>
          </a:xfrm>
          <a:prstGeom prst="rect">
            <a:avLst/>
          </a:prstGeom>
          <a:noFill/>
        </p:spPr>
        <p:txBody>
          <a:bodyPr wrap="square">
            <a:spAutoFit/>
          </a:bodyPr>
          <a:lstStyle/>
          <a:p>
            <a:pPr algn="ctr"/>
            <a:r>
              <a:rPr lang="en-US" b="1" dirty="0" err="1">
                <a:solidFill>
                  <a:schemeClr val="bg1"/>
                </a:solidFill>
              </a:rPr>
              <a:t>QuanTAV</a:t>
            </a:r>
            <a:r>
              <a:rPr lang="en-US" b="1" dirty="0">
                <a:solidFill>
                  <a:schemeClr val="bg1"/>
                </a:solidFill>
              </a:rPr>
              <a:t>: Quantitative tumor-associated vasculature response and risk scores as potential prognostic and predictive biomarkers</a:t>
            </a:r>
          </a:p>
        </p:txBody>
      </p:sp>
      <p:sp>
        <p:nvSpPr>
          <p:cNvPr id="17" name="TextBox 16">
            <a:extLst>
              <a:ext uri="{FF2B5EF4-FFF2-40B4-BE49-F238E27FC236}">
                <a16:creationId xmlns:a16="http://schemas.microsoft.com/office/drawing/2014/main" id="{9FC86CA5-D68D-1984-2E60-5544FCA7C85A}"/>
              </a:ext>
            </a:extLst>
          </p:cNvPr>
          <p:cNvSpPr txBox="1"/>
          <p:nvPr/>
        </p:nvSpPr>
        <p:spPr>
          <a:xfrm>
            <a:off x="-1137" y="6596390"/>
            <a:ext cx="6097136" cy="261610"/>
          </a:xfrm>
          <a:prstGeom prst="rect">
            <a:avLst/>
          </a:prstGeom>
          <a:noFill/>
        </p:spPr>
        <p:txBody>
          <a:bodyPr wrap="square">
            <a:spAutoFit/>
          </a:bodyPr>
          <a:lstStyle/>
          <a:p>
            <a:r>
              <a:rPr lang="en-US" sz="1100" dirty="0">
                <a:solidFill>
                  <a:srgbClr val="212121"/>
                </a:solidFill>
                <a:latin typeface="BlinkMacSystemFont"/>
              </a:rPr>
              <a:t>Braman N, et al. Clin Cancer Res. 2022 Oct 14;28(20):4410-4424. </a:t>
            </a:r>
            <a:r>
              <a:rPr lang="en-US" sz="1100" dirty="0" err="1">
                <a:solidFill>
                  <a:srgbClr val="212121"/>
                </a:solidFill>
                <a:latin typeface="BlinkMacSystemFont"/>
              </a:rPr>
              <a:t>doi</a:t>
            </a:r>
            <a:r>
              <a:rPr lang="en-US" sz="1100" dirty="0">
                <a:solidFill>
                  <a:srgbClr val="212121"/>
                </a:solidFill>
                <a:latin typeface="BlinkMacSystemFont"/>
              </a:rPr>
              <a:t>: 10.1158/1078-0432.CCR-21-4148. </a:t>
            </a:r>
            <a:endParaRPr lang="en-US" sz="1100" dirty="0"/>
          </a:p>
        </p:txBody>
      </p:sp>
    </p:spTree>
    <p:extLst>
      <p:ext uri="{BB962C8B-B14F-4D97-AF65-F5344CB8AC3E}">
        <p14:creationId xmlns:p14="http://schemas.microsoft.com/office/powerpoint/2010/main" val="2261728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C7139-ADB5-9379-D1D0-522DC8BF4D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9DEAB9-BE18-A42F-8AB4-529BA206E07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B5052AF-06D3-F9E5-475E-AAE71C12A2EF}"/>
              </a:ext>
            </a:extLst>
          </p:cNvPr>
          <p:cNvPicPr>
            <a:picLocks noChangeAspect="1"/>
          </p:cNvPicPr>
          <p:nvPr/>
        </p:nvPicPr>
        <p:blipFill>
          <a:blip r:embed="rId2"/>
          <a:stretch>
            <a:fillRect/>
          </a:stretch>
        </p:blipFill>
        <p:spPr>
          <a:xfrm>
            <a:off x="0" y="122259"/>
            <a:ext cx="12192000" cy="6613481"/>
          </a:xfrm>
          <a:prstGeom prst="rect">
            <a:avLst/>
          </a:prstGeom>
        </p:spPr>
      </p:pic>
    </p:spTree>
    <p:extLst>
      <p:ext uri="{BB962C8B-B14F-4D97-AF65-F5344CB8AC3E}">
        <p14:creationId xmlns:p14="http://schemas.microsoft.com/office/powerpoint/2010/main" val="593811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latin typeface="Arial"/>
              </a:rPr>
              <a:t>Figure 1 </a:t>
            </a:r>
          </a:p>
        </p:txBody>
      </p:sp>
      <p:pic>
        <p:nvPicPr>
          <p:cNvPr id="48" name="Main graphic"/>
          <p:cNvPicPr/>
          <p:nvPr/>
        </p:nvPicPr>
        <p:blipFill>
          <a:blip r:embed="rId3"/>
          <a:stretch/>
        </p:blipFill>
        <p:spPr>
          <a:xfrm>
            <a:off x="1021096" y="923925"/>
            <a:ext cx="9710265" cy="4626720"/>
          </a:xfrm>
          <a:prstGeom prst="rect">
            <a:avLst/>
          </a:prstGeom>
          <a:ln>
            <a:noFill/>
          </a:ln>
        </p:spPr>
      </p:pic>
      <p:sp>
        <p:nvSpPr>
          <p:cNvPr id="49" name="TextShape 2"/>
          <p:cNvSpPr txBox="1"/>
          <p:nvPr/>
        </p:nvSpPr>
        <p:spPr>
          <a:xfrm>
            <a:off x="2476560" y="6477120"/>
            <a:ext cx="8254800" cy="231120"/>
          </a:xfrm>
          <a:prstGeom prst="rect">
            <a:avLst/>
          </a:prstGeom>
          <a:noFill/>
          <a:ln>
            <a:noFill/>
          </a:ln>
        </p:spPr>
        <p:txBody>
          <a:bodyPr lIns="90000" tIns="45000" rIns="90000" bIns="45000"/>
          <a:lstStyle/>
          <a:p>
            <a:r>
              <a:rPr lang="en-US" sz="900" i="1" spc="-1" dirty="0">
                <a:latin typeface="Arial"/>
              </a:rPr>
              <a:t>Cancer Cell</a:t>
            </a:r>
            <a:r>
              <a:rPr lang="en-US" sz="900" spc="-1" dirty="0">
                <a:latin typeface="Arial"/>
              </a:rPr>
              <a:t> 2022 40865-878</a:t>
            </a:r>
            <a:r>
              <a:rPr lang="en-US" sz="900" spc="-1">
                <a:latin typeface="Arial"/>
              </a:rPr>
              <a:t>.e6DOI: </a:t>
            </a:r>
            <a:r>
              <a:rPr lang="en-US" sz="900" spc="-1" dirty="0">
                <a:latin typeface="Arial"/>
              </a:rPr>
              <a:t>(10.1016/j.ccell.2022.07.004) </a:t>
            </a:r>
          </a:p>
        </p:txBody>
      </p:sp>
      <p:sp>
        <p:nvSpPr>
          <p:cNvPr id="50" name="TextShape 3"/>
          <p:cNvSpPr txBox="1"/>
          <p:nvPr/>
        </p:nvSpPr>
        <p:spPr>
          <a:xfrm>
            <a:off x="2476560" y="6624000"/>
            <a:ext cx="5556240" cy="231120"/>
          </a:xfrm>
          <a:prstGeom prst="rect">
            <a:avLst/>
          </a:prstGeom>
          <a:noFill/>
          <a:ln>
            <a:noFill/>
          </a:ln>
        </p:spPr>
        <p:txBody>
          <a:bodyPr lIns="90000" tIns="46800" rIns="90000" bIns="46800" anchor="ctr"/>
          <a:lstStyle/>
          <a:p>
            <a:r>
              <a:rPr lang="en-US" sz="900" spc="-1">
                <a:latin typeface="Arial"/>
              </a:rPr>
              <a:t>Copyright © 2022 The Author(s)</a:t>
            </a:r>
            <a:r>
              <a:rPr lang="en-US" sz="900" spc="-1">
                <a:latin typeface="Arial"/>
                <a:hlinkClick r:id="rId4">
                  <a:extLst>
                    <a:ext uri="{A12FA001-AC4F-418D-AE19-62706E023703}">
                      <ahyp:hlinkClr xmlns:ahyp="http://schemas.microsoft.com/office/drawing/2018/hyperlinkcolor" val="tx"/>
                    </a:ext>
                  </a:extLst>
                </a:hlinkClick>
              </a:rPr>
              <a:t> Terms and Conditions</a:t>
            </a:r>
            <a:endParaRPr lang="en-US" sz="900" spc="-1">
              <a:latin typeface="Arial"/>
            </a:endParaRPr>
          </a:p>
        </p:txBody>
      </p:sp>
      <p:pic>
        <p:nvPicPr>
          <p:cNvPr id="51" name="Logo"/>
          <p:cNvPicPr/>
          <p:nvPr/>
        </p:nvPicPr>
        <p:blipFill>
          <a:blip r:embed="rId5"/>
          <a:stretch/>
        </p:blipFill>
        <p:spPr>
          <a:xfrm>
            <a:off x="1603200" y="6212880"/>
            <a:ext cx="708120" cy="496440"/>
          </a:xfrm>
          <a:prstGeom prst="rect">
            <a:avLst/>
          </a:prstGeom>
          <a:ln>
            <a:noFill/>
          </a:ln>
        </p:spPr>
      </p:pic>
      <p:sp>
        <p:nvSpPr>
          <p:cNvPr id="3" name="TextBox 2">
            <a:extLst>
              <a:ext uri="{FF2B5EF4-FFF2-40B4-BE49-F238E27FC236}">
                <a16:creationId xmlns:a16="http://schemas.microsoft.com/office/drawing/2014/main" id="{3B30AF82-B87A-C90B-80CC-363B3CAAA1E1}"/>
              </a:ext>
            </a:extLst>
          </p:cNvPr>
          <p:cNvSpPr txBox="1"/>
          <p:nvPr/>
        </p:nvSpPr>
        <p:spPr>
          <a:xfrm>
            <a:off x="4633705" y="5757104"/>
            <a:ext cx="6097656" cy="400110"/>
          </a:xfrm>
          <a:prstGeom prst="rect">
            <a:avLst/>
          </a:prstGeom>
          <a:noFill/>
        </p:spPr>
        <p:txBody>
          <a:bodyPr wrap="square">
            <a:spAutoFit/>
          </a:bodyPr>
          <a:lstStyle/>
          <a:p>
            <a:r>
              <a:rPr lang="en-US" sz="2000" dirty="0"/>
              <a:t>http://pancancer.mahmoodlab.org/</a:t>
            </a: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A09919-4091-7F10-8CED-3773A31E62B0}"/>
              </a:ext>
            </a:extLst>
          </p:cNvPr>
          <p:cNvPicPr>
            <a:picLocks noChangeAspect="1"/>
          </p:cNvPicPr>
          <p:nvPr/>
        </p:nvPicPr>
        <p:blipFill>
          <a:blip r:embed="rId2"/>
          <a:stretch>
            <a:fillRect/>
          </a:stretch>
        </p:blipFill>
        <p:spPr>
          <a:xfrm>
            <a:off x="0" y="132644"/>
            <a:ext cx="12192000" cy="6592711"/>
          </a:xfrm>
          <a:prstGeom prst="rect">
            <a:avLst/>
          </a:prstGeom>
        </p:spPr>
      </p:pic>
    </p:spTree>
    <p:extLst>
      <p:ext uri="{BB962C8B-B14F-4D97-AF65-F5344CB8AC3E}">
        <p14:creationId xmlns:p14="http://schemas.microsoft.com/office/powerpoint/2010/main" val="4019933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A9755A-8366-62F6-E9C1-0D1E98FCC66F}"/>
              </a:ext>
            </a:extLst>
          </p:cNvPr>
          <p:cNvPicPr>
            <a:picLocks noChangeAspect="1"/>
          </p:cNvPicPr>
          <p:nvPr/>
        </p:nvPicPr>
        <p:blipFill>
          <a:blip r:embed="rId2"/>
          <a:stretch>
            <a:fillRect/>
          </a:stretch>
        </p:blipFill>
        <p:spPr>
          <a:xfrm>
            <a:off x="0" y="200110"/>
            <a:ext cx="12192000" cy="6457780"/>
          </a:xfrm>
          <a:prstGeom prst="rect">
            <a:avLst/>
          </a:prstGeom>
        </p:spPr>
      </p:pic>
    </p:spTree>
    <p:extLst>
      <p:ext uri="{BB962C8B-B14F-4D97-AF65-F5344CB8AC3E}">
        <p14:creationId xmlns:p14="http://schemas.microsoft.com/office/powerpoint/2010/main" val="515978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t staring at a laptop">
            <a:extLst>
              <a:ext uri="{FF2B5EF4-FFF2-40B4-BE49-F238E27FC236}">
                <a16:creationId xmlns:a16="http://schemas.microsoft.com/office/drawing/2014/main" id="{2EE5CFDB-748B-1AD7-040E-F24C5CFDCAA3}"/>
              </a:ext>
            </a:extLst>
          </p:cNvPr>
          <p:cNvPicPr>
            <a:picLocks noChangeAspect="1"/>
          </p:cNvPicPr>
          <p:nvPr/>
        </p:nvPicPr>
        <p:blipFill rotWithShape="1">
          <a:blip r:embed="rId2"/>
          <a:srcRect l="20180" t="9091" r="3109"/>
          <a:stretch/>
        </p:blipFill>
        <p:spPr>
          <a:xfrm>
            <a:off x="3523488" y="10"/>
            <a:ext cx="7946296" cy="6857990"/>
          </a:xfrm>
          <a:prstGeom prst="rect">
            <a:avLst/>
          </a:prstGeom>
        </p:spPr>
      </p:pic>
      <p:sp>
        <p:nvSpPr>
          <p:cNvPr id="2" name="Title 1">
            <a:extLst>
              <a:ext uri="{FF2B5EF4-FFF2-40B4-BE49-F238E27FC236}">
                <a16:creationId xmlns:a16="http://schemas.microsoft.com/office/drawing/2014/main" id="{532538D6-4E44-65C9-8180-CEC2C3A6E17E}"/>
              </a:ext>
            </a:extLst>
          </p:cNvPr>
          <p:cNvSpPr>
            <a:spLocks noGrp="1"/>
          </p:cNvSpPr>
          <p:nvPr>
            <p:ph type="title"/>
          </p:nvPr>
        </p:nvSpPr>
        <p:spPr>
          <a:xfrm>
            <a:off x="371094" y="1161288"/>
            <a:ext cx="3151696" cy="1124712"/>
          </a:xfrm>
        </p:spPr>
        <p:txBody>
          <a:bodyPr anchor="b">
            <a:normAutofit/>
          </a:bodyPr>
          <a:lstStyle/>
          <a:p>
            <a:r>
              <a:rPr lang="en-US" sz="2400"/>
              <a:t>Artificial general intelligence (AGI) and Research</a:t>
            </a:r>
          </a:p>
        </p:txBody>
      </p:sp>
      <p:sp>
        <p:nvSpPr>
          <p:cNvPr id="3" name="Content Placeholder 2">
            <a:extLst>
              <a:ext uri="{FF2B5EF4-FFF2-40B4-BE49-F238E27FC236}">
                <a16:creationId xmlns:a16="http://schemas.microsoft.com/office/drawing/2014/main" id="{D4A489C6-083F-E0BA-0405-2437AB468AFE}"/>
              </a:ext>
            </a:extLst>
          </p:cNvPr>
          <p:cNvSpPr>
            <a:spLocks noGrp="1"/>
          </p:cNvSpPr>
          <p:nvPr>
            <p:ph idx="1"/>
          </p:nvPr>
        </p:nvSpPr>
        <p:spPr>
          <a:xfrm>
            <a:off x="371094" y="2718054"/>
            <a:ext cx="3152394" cy="3207258"/>
          </a:xfrm>
        </p:spPr>
        <p:txBody>
          <a:bodyPr anchor="t">
            <a:normAutofit/>
          </a:bodyPr>
          <a:lstStyle/>
          <a:p>
            <a:r>
              <a:rPr lang="en-US" sz="1700" dirty="0"/>
              <a:t>An artificial general intelligence (AGI) is a hypothetical type of intelligent agent. If realized, an AGI could learn to accomplish any intellectual task that human beings or animals can perform.</a:t>
            </a:r>
          </a:p>
          <a:p>
            <a:r>
              <a:rPr lang="en-US" sz="1700" dirty="0"/>
              <a:t>Alternatively, AGI has been defined as an autonomous system that surpasses human capabilities in the majority of economically valuable tasks</a:t>
            </a:r>
          </a:p>
        </p:txBody>
      </p:sp>
    </p:spTree>
    <p:extLst>
      <p:ext uri="{BB962C8B-B14F-4D97-AF65-F5344CB8AC3E}">
        <p14:creationId xmlns:p14="http://schemas.microsoft.com/office/powerpoint/2010/main" val="2482964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72965" y="67911"/>
            <a:ext cx="3476318" cy="2765208"/>
          </a:xfrm>
          <a:prstGeom prst="rect">
            <a:avLst/>
          </a:prstGeom>
          <a:effectLst>
            <a:outerShdw blurRad="50800" dist="38100" dir="2700000" algn="tl" rotWithShape="0">
              <a:prstClr val="black">
                <a:alpha val="40000"/>
              </a:prstClr>
            </a:outerShdw>
          </a:effectLst>
        </p:spPr>
      </p:pic>
      <p:sp>
        <p:nvSpPr>
          <p:cNvPr id="5" name="Text Placeholder 3"/>
          <p:cNvSpPr txBox="1">
            <a:spLocks/>
          </p:cNvSpPr>
          <p:nvPr/>
        </p:nvSpPr>
        <p:spPr>
          <a:xfrm>
            <a:off x="467032" y="6312771"/>
            <a:ext cx="8248343" cy="217028"/>
          </a:xfrm>
          <a:prstGeom prst="rect">
            <a:avLst/>
          </a:prstGeom>
        </p:spPr>
        <p:txBody>
          <a:bodyPr vert="horz" lIns="91440" tIns="45720" rIns="91440" bIns="45720" rtlCol="0">
            <a:noAutofit/>
          </a:bodyPr>
          <a:lstStyle>
            <a:lvl1pPr marL="0" indent="0" algn="l" defTabSz="1219170" rtl="0" eaLnBrk="1" latinLnBrk="0" hangingPunct="1">
              <a:lnSpc>
                <a:spcPct val="100000"/>
              </a:lnSpc>
              <a:spcBef>
                <a:spcPts val="0"/>
              </a:spcBef>
              <a:buClr>
                <a:schemeClr val="accent1"/>
              </a:buClr>
              <a:buSzPct val="110000"/>
              <a:buFont typeface="Arial" pitchFamily="34" charset="0"/>
              <a:buNone/>
              <a:defRPr sz="933" kern="1200">
                <a:solidFill>
                  <a:schemeClr val="tx1"/>
                </a:solidFill>
                <a:latin typeface="+mn-lt"/>
                <a:ea typeface="+mn-ea"/>
                <a:cs typeface="Rockwell" pitchFamily="18" charset="0"/>
              </a:defRPr>
            </a:lvl1pPr>
            <a:lvl2pPr marL="768331" indent="-304792" algn="l" defTabSz="1219170" rtl="0" eaLnBrk="1" latinLnBrk="0" hangingPunct="1">
              <a:lnSpc>
                <a:spcPct val="95000"/>
              </a:lnSpc>
              <a:spcBef>
                <a:spcPts val="533"/>
              </a:spcBef>
              <a:buClr>
                <a:schemeClr val="accent1"/>
              </a:buClr>
              <a:buFont typeface="Arial" pitchFamily="34" charset="0"/>
              <a:buChar char="–"/>
              <a:defRPr sz="1867" kern="1200">
                <a:solidFill>
                  <a:schemeClr val="tx1"/>
                </a:solidFill>
                <a:latin typeface="+mn-lt"/>
                <a:ea typeface="+mn-ea"/>
                <a:cs typeface="Rockwell" pitchFamily="18" charset="0"/>
              </a:defRPr>
            </a:lvl2pPr>
            <a:lvl3pPr marL="1073124" indent="-156629" algn="l" defTabSz="1219170" rtl="0" eaLnBrk="1" latinLnBrk="0" hangingPunct="1">
              <a:lnSpc>
                <a:spcPct val="95000"/>
              </a:lnSpc>
              <a:spcBef>
                <a:spcPts val="400"/>
              </a:spcBef>
              <a:buClr>
                <a:schemeClr val="accent1"/>
              </a:buClr>
              <a:buFont typeface="Arial" pitchFamily="34" charset="0"/>
              <a:buChar char="•"/>
              <a:defRPr sz="1600" kern="1200">
                <a:solidFill>
                  <a:schemeClr val="tx1"/>
                </a:solidFill>
                <a:latin typeface="+mn-lt"/>
                <a:ea typeface="+mn-ea"/>
                <a:cs typeface="Rockwell" pitchFamily="18" charset="0"/>
              </a:defRPr>
            </a:lvl3pPr>
            <a:lvl4pPr marL="1445648" indent="-226478" algn="l" defTabSz="1219170" rtl="0" eaLnBrk="1" latinLnBrk="0" hangingPunct="1">
              <a:lnSpc>
                <a:spcPct val="95000"/>
              </a:lnSpc>
              <a:spcBef>
                <a:spcPts val="267"/>
              </a:spcBef>
              <a:buClr>
                <a:schemeClr val="accent1"/>
              </a:buClr>
              <a:buFont typeface="Arial" pitchFamily="34" charset="0"/>
              <a:buChar char="–"/>
              <a:defRPr sz="1467" kern="1200">
                <a:solidFill>
                  <a:schemeClr val="tx1"/>
                </a:solidFill>
                <a:latin typeface="+mn-lt"/>
                <a:ea typeface="+mn-ea"/>
                <a:cs typeface="Rockwell" pitchFamily="18" charset="0"/>
              </a:defRPr>
            </a:lvl4pPr>
            <a:lvl5pPr marL="1828754" indent="-226478" algn="l" defTabSz="1219170" rtl="0" eaLnBrk="1" latinLnBrk="0" hangingPunct="1">
              <a:lnSpc>
                <a:spcPct val="95000"/>
              </a:lnSpc>
              <a:spcBef>
                <a:spcPts val="267"/>
              </a:spcBef>
              <a:buClr>
                <a:schemeClr val="accent1"/>
              </a:buClr>
              <a:buFont typeface="Arial" pitchFamily="34" charset="0"/>
              <a:buChar char="•"/>
              <a:defRPr sz="1467" kern="1200">
                <a:solidFill>
                  <a:schemeClr val="tx1"/>
                </a:solidFill>
                <a:latin typeface="+mn-lt"/>
                <a:ea typeface="+mn-ea"/>
                <a:cs typeface="Rockwell" pitchFamily="18"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
                <a:srgbClr val="057180"/>
              </a:buClr>
              <a:defRPr/>
            </a:pPr>
            <a:r>
              <a:rPr lang="en-GB" dirty="0">
                <a:solidFill>
                  <a:sysClr val="windowText" lastClr="000000"/>
                </a:solidFill>
              </a:rPr>
              <a:t>1</a:t>
            </a:r>
            <a:r>
              <a:rPr lang="en-US" dirty="0">
                <a:solidFill>
                  <a:sysClr val="windowText" lastClr="000000"/>
                </a:solidFill>
              </a:rPr>
              <a:t>. Bauman TM, et al. </a:t>
            </a:r>
            <a:r>
              <a:rPr lang="en-US" i="1" dirty="0">
                <a:solidFill>
                  <a:sysClr val="windowText" lastClr="000000"/>
                </a:solidFill>
              </a:rPr>
              <a:t>J Vis Exp</a:t>
            </a:r>
            <a:r>
              <a:rPr lang="en-US">
                <a:solidFill>
                  <a:sysClr val="windowText" lastClr="000000"/>
                </a:solidFill>
              </a:rPr>
              <a:t>. 2016;110:e53837. doi: </a:t>
            </a:r>
            <a:r>
              <a:rPr lang="en-US" dirty="0">
                <a:solidFill>
                  <a:sysClr val="windowText" lastClr="000000"/>
                </a:solidFill>
              </a:rPr>
              <a:t>10.3791/53837. 2. Pirker R, et al. </a:t>
            </a:r>
            <a:r>
              <a:rPr lang="en-US" i="1" dirty="0">
                <a:solidFill>
                  <a:sysClr val="windowText" lastClr="000000"/>
                </a:solidFill>
              </a:rPr>
              <a:t>Lancet </a:t>
            </a:r>
            <a:r>
              <a:rPr lang="en-US" i="1" dirty="0" err="1">
                <a:solidFill>
                  <a:sysClr val="windowText" lastClr="000000"/>
                </a:solidFill>
              </a:rPr>
              <a:t>Oncol</a:t>
            </a:r>
            <a:r>
              <a:rPr lang="en-US" dirty="0">
                <a:solidFill>
                  <a:sysClr val="windowText" lastClr="000000"/>
                </a:solidFill>
              </a:rPr>
              <a:t>. 2012 Jan;</a:t>
            </a:r>
            <a:r>
              <a:rPr lang="en-US">
                <a:solidFill>
                  <a:sysClr val="windowText" lastClr="000000"/>
                </a:solidFill>
              </a:rPr>
              <a:t>13(1):33-42. doi: </a:t>
            </a:r>
            <a:r>
              <a:rPr lang="en-US" dirty="0">
                <a:solidFill>
                  <a:sysClr val="windowText" lastClr="000000"/>
                </a:solidFill>
              </a:rPr>
              <a:t>10.1016/S1470-2045(11)70318-7. </a:t>
            </a:r>
            <a:r>
              <a:rPr lang="en-US" dirty="0" err="1">
                <a:solidFill>
                  <a:sysClr val="windowText" lastClr="000000"/>
                </a:solidFill>
              </a:rPr>
              <a:t>Epub</a:t>
            </a:r>
            <a:r>
              <a:rPr lang="en-US" dirty="0">
                <a:solidFill>
                  <a:sysClr val="windowText" lastClr="000000"/>
                </a:solidFill>
              </a:rPr>
              <a:t> 2011 Nov 4. 3. Tsao MS, et al. </a:t>
            </a:r>
            <a:r>
              <a:rPr lang="en-US" i="1" dirty="0">
                <a:solidFill>
                  <a:sysClr val="windowText" lastClr="000000"/>
                </a:solidFill>
              </a:rPr>
              <a:t>IASLC Atlas of ALK and ROS1 Testing in Lung Cancer</a:t>
            </a:r>
            <a:r>
              <a:rPr lang="en-US" dirty="0">
                <a:solidFill>
                  <a:sysClr val="windowText" lastClr="000000"/>
                </a:solidFill>
              </a:rPr>
              <a:t>. 2016. Reprinted courtesy of the International Association for the Study of Lung Cancer. Copyright ©2016, IASLC. 4. </a:t>
            </a:r>
            <a:r>
              <a:rPr lang="en-US" dirty="0" err="1">
                <a:solidFill>
                  <a:sysClr val="windowText" lastClr="000000"/>
                </a:solidFill>
              </a:rPr>
              <a:t>Bahassi</a:t>
            </a:r>
            <a:r>
              <a:rPr lang="en-US" dirty="0">
                <a:solidFill>
                  <a:sysClr val="windowText" lastClr="000000"/>
                </a:solidFill>
              </a:rPr>
              <a:t> and </a:t>
            </a:r>
            <a:r>
              <a:rPr lang="en-US" dirty="0" err="1">
                <a:solidFill>
                  <a:sysClr val="windowText" lastClr="000000"/>
                </a:solidFill>
              </a:rPr>
              <a:t>Stambrook</a:t>
            </a:r>
            <a:r>
              <a:rPr lang="en-US" dirty="0">
                <a:solidFill>
                  <a:sysClr val="windowText" lastClr="000000"/>
                </a:solidFill>
              </a:rPr>
              <a:t>. </a:t>
            </a:r>
            <a:r>
              <a:rPr lang="en-US" i="1" dirty="0">
                <a:solidFill>
                  <a:sysClr val="windowText" lastClr="000000"/>
                </a:solidFill>
              </a:rPr>
              <a:t>Mutagenesis</a:t>
            </a:r>
            <a:r>
              <a:rPr lang="en-US" dirty="0">
                <a:solidFill>
                  <a:sysClr val="windowText" lastClr="000000"/>
                </a:solidFill>
              </a:rPr>
              <a:t>. 2014 Sep;</a:t>
            </a:r>
            <a:r>
              <a:rPr lang="en-US">
                <a:solidFill>
                  <a:sysClr val="windowText" lastClr="000000"/>
                </a:solidFill>
              </a:rPr>
              <a:t>29(5):303-10. doi: </a:t>
            </a:r>
            <a:r>
              <a:rPr lang="en-US" dirty="0">
                <a:solidFill>
                  <a:sysClr val="windowText" lastClr="000000"/>
                </a:solidFill>
              </a:rPr>
              <a:t>10.1093/</a:t>
            </a:r>
            <a:r>
              <a:rPr lang="en-US" dirty="0" err="1">
                <a:solidFill>
                  <a:sysClr val="windowText" lastClr="000000"/>
                </a:solidFill>
              </a:rPr>
              <a:t>mutage</a:t>
            </a:r>
            <a:r>
              <a:rPr lang="en-US" dirty="0">
                <a:solidFill>
                  <a:sysClr val="windowText" lastClr="000000"/>
                </a:solidFill>
              </a:rPr>
              <a:t>/geu031.</a:t>
            </a:r>
            <a:endParaRPr lang="en-GB" dirty="0">
              <a:solidFill>
                <a:sysClr val="windowText" lastClr="000000"/>
              </a:solidFill>
            </a:endParaRPr>
          </a:p>
        </p:txBody>
      </p:sp>
      <p:pic>
        <p:nvPicPr>
          <p:cNvPr id="6" name="Picture 5"/>
          <p:cNvPicPr>
            <a:picLocks noChangeAspect="1"/>
          </p:cNvPicPr>
          <p:nvPr/>
        </p:nvPicPr>
        <p:blipFill>
          <a:blip r:embed="rId3"/>
          <a:stretch>
            <a:fillRect/>
          </a:stretch>
        </p:blipFill>
        <p:spPr>
          <a:xfrm>
            <a:off x="7372966" y="2690403"/>
            <a:ext cx="3406846" cy="1825825"/>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7372966" y="4516227"/>
            <a:ext cx="3498264" cy="1655780"/>
          </a:xfrm>
          <a:prstGeom prst="rect">
            <a:avLst/>
          </a:prstGeom>
          <a:effectLst>
            <a:outerShdw blurRad="50800" dist="38100" dir="2700000" algn="tl" rotWithShape="0">
              <a:prstClr val="black">
                <a:alpha val="40000"/>
              </a:prstClr>
            </a:outerShdw>
          </a:effectLst>
        </p:spPr>
      </p:pic>
      <p:graphicFrame>
        <p:nvGraphicFramePr>
          <p:cNvPr id="12" name="Content Placeholder 1">
            <a:extLst>
              <a:ext uri="{FF2B5EF4-FFF2-40B4-BE49-F238E27FC236}">
                <a16:creationId xmlns:a16="http://schemas.microsoft.com/office/drawing/2014/main" id="{57F4D45F-1424-4999-A908-1A8F62158E6E}"/>
              </a:ext>
            </a:extLst>
          </p:cNvPr>
          <p:cNvGraphicFramePr/>
          <p:nvPr/>
        </p:nvGraphicFramePr>
        <p:xfrm>
          <a:off x="315862" y="1120775"/>
          <a:ext cx="6819900" cy="46164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23978476"/>
      </p:ext>
    </p:extLst>
  </p:cSld>
  <p:clrMapOvr>
    <a:masterClrMapping/>
  </p:clrMapOvr>
  <p:transition spd="med">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441F7-51C9-ECEB-CBCE-CD0BDAAA03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27C5E4-AF15-256B-2CC3-D374B089A62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E591317-B355-0070-D6CD-2AEAC54C3A91}"/>
              </a:ext>
            </a:extLst>
          </p:cNvPr>
          <p:cNvPicPr>
            <a:picLocks noChangeAspect="1"/>
          </p:cNvPicPr>
          <p:nvPr/>
        </p:nvPicPr>
        <p:blipFill>
          <a:blip r:embed="rId2"/>
          <a:stretch>
            <a:fillRect/>
          </a:stretch>
        </p:blipFill>
        <p:spPr>
          <a:xfrm>
            <a:off x="0" y="190500"/>
            <a:ext cx="12192000" cy="6477000"/>
          </a:xfrm>
          <a:prstGeom prst="rect">
            <a:avLst/>
          </a:prstGeom>
        </p:spPr>
      </p:pic>
    </p:spTree>
    <p:extLst>
      <p:ext uri="{BB962C8B-B14F-4D97-AF65-F5344CB8AC3E}">
        <p14:creationId xmlns:p14="http://schemas.microsoft.com/office/powerpoint/2010/main" val="322100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6F9B4-6612-FBB5-995D-29855A4F3443}"/>
              </a:ext>
            </a:extLst>
          </p:cNvPr>
          <p:cNvSpPr>
            <a:spLocks noGrp="1"/>
          </p:cNvSpPr>
          <p:nvPr>
            <p:ph type="title"/>
          </p:nvPr>
        </p:nvSpPr>
        <p:spPr>
          <a:xfrm>
            <a:off x="1142640" y="561203"/>
            <a:ext cx="9932691" cy="1165996"/>
          </a:xfrm>
        </p:spPr>
        <p:txBody>
          <a:bodyPr vert="horz" lIns="91440" tIns="45720" rIns="91440" bIns="45720" rtlCol="0" anchor="b">
            <a:normAutofit/>
          </a:bodyPr>
          <a:lstStyle/>
          <a:p>
            <a:pPr algn="ctr"/>
            <a:r>
              <a:rPr lang="en-US" sz="4800">
                <a:solidFill>
                  <a:srgbClr val="FFFFFF"/>
                </a:solidFill>
              </a:rPr>
              <a:t>AlphaFold3 is now Open Source! </a:t>
            </a:r>
          </a:p>
        </p:txBody>
      </p:sp>
      <p:sp>
        <p:nvSpPr>
          <p:cNvPr id="8" name="TextBox 7">
            <a:extLst>
              <a:ext uri="{FF2B5EF4-FFF2-40B4-BE49-F238E27FC236}">
                <a16:creationId xmlns:a16="http://schemas.microsoft.com/office/drawing/2014/main" id="{D97333A6-51BC-E254-FF12-62D3C286B83F}"/>
              </a:ext>
            </a:extLst>
          </p:cNvPr>
          <p:cNvSpPr txBox="1"/>
          <p:nvPr/>
        </p:nvSpPr>
        <p:spPr>
          <a:xfrm>
            <a:off x="1127570" y="5791201"/>
            <a:ext cx="9932690" cy="508000"/>
          </a:xfrm>
          <a:prstGeom prst="rect">
            <a:avLst/>
          </a:prstGeom>
        </p:spPr>
        <p:txBody>
          <a:bodyPr vert="horz" lIns="91440" tIns="45720" rIns="91440" bIns="45720" rtlCol="0" anchor="t">
            <a:normAutofit/>
          </a:bodyPr>
          <a:lstStyle/>
          <a:p>
            <a:pPr>
              <a:lnSpc>
                <a:spcPct val="90000"/>
              </a:lnSpc>
              <a:spcBef>
                <a:spcPts val="1000"/>
              </a:spcBef>
            </a:pPr>
            <a:r>
              <a:rPr lang="en-US" sz="2400" dirty="0"/>
              <a:t>https://github.com/google-deepmind/alphafold3</a:t>
            </a:r>
          </a:p>
        </p:txBody>
      </p:sp>
      <p:pic>
        <p:nvPicPr>
          <p:cNvPr id="6" name="Picture 5" descr="A screenshot of a computer&#10;&#10;Description automatically generated">
            <a:extLst>
              <a:ext uri="{FF2B5EF4-FFF2-40B4-BE49-F238E27FC236}">
                <a16:creationId xmlns:a16="http://schemas.microsoft.com/office/drawing/2014/main" id="{480E3E1D-E864-4C7F-B17A-45D1EDD26CB3}"/>
              </a:ext>
            </a:extLst>
          </p:cNvPr>
          <p:cNvPicPr>
            <a:picLocks noChangeAspect="1"/>
          </p:cNvPicPr>
          <p:nvPr/>
        </p:nvPicPr>
        <p:blipFill>
          <a:blip r:embed="rId5"/>
          <a:stretch>
            <a:fillRect/>
          </a:stretch>
        </p:blipFill>
        <p:spPr>
          <a:xfrm>
            <a:off x="756911" y="-4988"/>
            <a:ext cx="4018673" cy="5640244"/>
          </a:xfrm>
          <a:prstGeom prst="rect">
            <a:avLst/>
          </a:prstGeom>
        </p:spPr>
      </p:pic>
      <p:pic>
        <p:nvPicPr>
          <p:cNvPr id="4" name="cCblgOVtgSe0dUrP" descr="A screenshot of a computer&#10;&#10;Description automatically generated">
            <a:hlinkClick r:id="" action="ppaction://media"/>
            <a:extLst>
              <a:ext uri="{FF2B5EF4-FFF2-40B4-BE49-F238E27FC236}">
                <a16:creationId xmlns:a16="http://schemas.microsoft.com/office/drawing/2014/main" id="{871EDC2B-5BB7-A17D-EEC5-459FB1AAF42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260630" y="223284"/>
            <a:ext cx="6400731" cy="4816549"/>
          </a:xfrm>
          <a:prstGeom prst="rect">
            <a:avLst/>
          </a:prstGeom>
        </p:spPr>
      </p:pic>
    </p:spTree>
    <p:extLst>
      <p:ext uri="{BB962C8B-B14F-4D97-AF65-F5344CB8AC3E}">
        <p14:creationId xmlns:p14="http://schemas.microsoft.com/office/powerpoint/2010/main" val="143631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5AF9CC-A8C5-D931-F852-176D9029BDAB}"/>
              </a:ext>
            </a:extLst>
          </p:cNvPr>
          <p:cNvSpPr txBox="1"/>
          <p:nvPr/>
        </p:nvSpPr>
        <p:spPr>
          <a:xfrm>
            <a:off x="648928" y="338328"/>
            <a:ext cx="3685032" cy="160832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b="1">
                <a:latin typeface="+mj-lt"/>
                <a:ea typeface="+mj-ea"/>
                <a:cs typeface="+mj-cs"/>
              </a:rPr>
              <a:t>Image-based Profiling and Machine Learning for Drug Discovery</a:t>
            </a:r>
          </a:p>
        </p:txBody>
      </p:sp>
      <p:sp>
        <p:nvSpPr>
          <p:cNvPr id="3" name="TextBox 2">
            <a:extLst>
              <a:ext uri="{FF2B5EF4-FFF2-40B4-BE49-F238E27FC236}">
                <a16:creationId xmlns:a16="http://schemas.microsoft.com/office/drawing/2014/main" id="{61E8C7DE-F14F-DC73-9D9A-6E14F3764EEB}"/>
              </a:ext>
            </a:extLst>
          </p:cNvPr>
          <p:cNvSpPr txBox="1"/>
          <p:nvPr/>
        </p:nvSpPr>
        <p:spPr>
          <a:xfrm>
            <a:off x="4864101" y="338329"/>
            <a:ext cx="6675627" cy="160508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400"/>
              <a:t>Array of robots treat millions of cell samples with drugs and genetic perturbations, stain them, and image them. </a:t>
            </a:r>
          </a:p>
          <a:p>
            <a:pPr indent="-228600">
              <a:lnSpc>
                <a:spcPct val="90000"/>
              </a:lnSpc>
              <a:spcAft>
                <a:spcPts val="600"/>
              </a:spcAft>
              <a:buFont typeface="Arial" panose="020B0604020202020204" pitchFamily="34" charset="0"/>
              <a:buChar char="•"/>
            </a:pPr>
            <a:r>
              <a:rPr lang="en-US" sz="1400"/>
              <a:t>It then applies machine learning algorithms to search for informative relationships between the perturbations and the morphological features of the cells. </a:t>
            </a:r>
          </a:p>
          <a:p>
            <a:pPr indent="-228600">
              <a:lnSpc>
                <a:spcPct val="90000"/>
              </a:lnSpc>
              <a:spcAft>
                <a:spcPts val="600"/>
              </a:spcAft>
              <a:buFont typeface="Arial" panose="020B0604020202020204" pitchFamily="34" charset="0"/>
              <a:buChar char="•"/>
            </a:pPr>
            <a:r>
              <a:rPr lang="en-US" sz="1400"/>
              <a:t>The creation of well-curated image data could also be useful  across a wide array of problems in drug discovery, including target identification, target deconvolution, library enrichment, lead optimization and toxicity testing. </a:t>
            </a:r>
          </a:p>
        </p:txBody>
      </p:sp>
      <p:pic>
        <p:nvPicPr>
          <p:cNvPr id="7" name="Picture 6">
            <a:extLst>
              <a:ext uri="{FF2B5EF4-FFF2-40B4-BE49-F238E27FC236}">
                <a16:creationId xmlns:a16="http://schemas.microsoft.com/office/drawing/2014/main" id="{631307D8-D488-FC92-8BBD-0759276A4BB2}"/>
              </a:ext>
            </a:extLst>
          </p:cNvPr>
          <p:cNvPicPr>
            <a:picLocks noChangeAspect="1"/>
          </p:cNvPicPr>
          <p:nvPr/>
        </p:nvPicPr>
        <p:blipFill>
          <a:blip r:embed="rId3"/>
          <a:stretch>
            <a:fillRect/>
          </a:stretch>
        </p:blipFill>
        <p:spPr>
          <a:xfrm>
            <a:off x="641180" y="2964414"/>
            <a:ext cx="4974336" cy="2847806"/>
          </a:xfrm>
          <a:prstGeom prst="rect">
            <a:avLst/>
          </a:prstGeom>
        </p:spPr>
      </p:pic>
      <p:pic>
        <p:nvPicPr>
          <p:cNvPr id="9" name="Picture 8" descr="A collage of different plants&#10;&#10;Description automatically generated with low confidence">
            <a:extLst>
              <a:ext uri="{FF2B5EF4-FFF2-40B4-BE49-F238E27FC236}">
                <a16:creationId xmlns:a16="http://schemas.microsoft.com/office/drawing/2014/main" id="{D9785109-E547-1774-EFA8-BE3C08D4D559}"/>
              </a:ext>
            </a:extLst>
          </p:cNvPr>
          <p:cNvPicPr>
            <a:picLocks noChangeAspect="1"/>
          </p:cNvPicPr>
          <p:nvPr/>
        </p:nvPicPr>
        <p:blipFill>
          <a:blip r:embed="rId4"/>
          <a:stretch>
            <a:fillRect/>
          </a:stretch>
        </p:blipFill>
        <p:spPr>
          <a:xfrm>
            <a:off x="6576484" y="3126080"/>
            <a:ext cx="4974336" cy="2524475"/>
          </a:xfrm>
          <a:prstGeom prst="rect">
            <a:avLst/>
          </a:prstGeom>
        </p:spPr>
      </p:pic>
      <p:sp>
        <p:nvSpPr>
          <p:cNvPr id="11" name="TextBox 10">
            <a:extLst>
              <a:ext uri="{FF2B5EF4-FFF2-40B4-BE49-F238E27FC236}">
                <a16:creationId xmlns:a16="http://schemas.microsoft.com/office/drawing/2014/main" id="{02F8B03D-CB8D-7EA2-7C36-AA36DDFA34CA}"/>
              </a:ext>
            </a:extLst>
          </p:cNvPr>
          <p:cNvSpPr txBox="1"/>
          <p:nvPr/>
        </p:nvSpPr>
        <p:spPr>
          <a:xfrm>
            <a:off x="6576485" y="5812220"/>
            <a:ext cx="4963243" cy="338554"/>
          </a:xfrm>
          <a:prstGeom prst="rect">
            <a:avLst/>
          </a:prstGeom>
          <a:noFill/>
        </p:spPr>
        <p:txBody>
          <a:bodyPr wrap="square">
            <a:spAutoFit/>
          </a:bodyPr>
          <a:lstStyle/>
          <a:p>
            <a:pPr algn="ctr"/>
            <a:r>
              <a:rPr lang="en-US" sz="1600"/>
              <a:t>https://</a:t>
            </a:r>
            <a:r>
              <a:rPr lang="en-US" sz="1600" dirty="0"/>
              <a:t>www.nature.com/articles/d41573-019-00144-2</a:t>
            </a:r>
          </a:p>
        </p:txBody>
      </p:sp>
    </p:spTree>
    <p:extLst>
      <p:ext uri="{BB962C8B-B14F-4D97-AF65-F5344CB8AC3E}">
        <p14:creationId xmlns:p14="http://schemas.microsoft.com/office/powerpoint/2010/main" val="190670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84AB9F85-40EE-2140-DC45-20DFC0011E17}"/>
              </a:ext>
            </a:extLst>
          </p:cNvPr>
          <p:cNvPicPr>
            <a:picLocks noChangeAspect="1"/>
          </p:cNvPicPr>
          <p:nvPr/>
        </p:nvPicPr>
        <p:blipFill>
          <a:blip r:embed="rId3"/>
          <a:srcRect r="4" b="16740"/>
          <a:stretch/>
        </p:blipFill>
        <p:spPr>
          <a:xfrm>
            <a:off x="550862" y="3518774"/>
            <a:ext cx="5256000" cy="2789902"/>
          </a:xfrm>
          <a:prstGeom prst="rect">
            <a:avLst/>
          </a:prstGeom>
          <a:effectLst>
            <a:outerShdw blurRad="508000" dist="101600" dir="5400000" algn="tl" rotWithShape="0">
              <a:prstClr val="black">
                <a:alpha val="10000"/>
              </a:prstClr>
            </a:outerShdw>
          </a:effectLst>
        </p:spPr>
      </p:pic>
      <p:pic>
        <p:nvPicPr>
          <p:cNvPr id="5" name="Picture 4" descr="A purple lines and dots&#10;&#10;Description automatically generated with medium confidence">
            <a:extLst>
              <a:ext uri="{FF2B5EF4-FFF2-40B4-BE49-F238E27FC236}">
                <a16:creationId xmlns:a16="http://schemas.microsoft.com/office/drawing/2014/main" id="{72A7D157-1D87-A9E5-720D-D6986BB70D36}"/>
              </a:ext>
            </a:extLst>
          </p:cNvPr>
          <p:cNvPicPr>
            <a:picLocks noChangeAspect="1"/>
          </p:cNvPicPr>
          <p:nvPr/>
        </p:nvPicPr>
        <p:blipFill>
          <a:blip r:embed="rId4"/>
          <a:srcRect l="1097" r="2" b="2"/>
          <a:stretch/>
        </p:blipFill>
        <p:spPr>
          <a:xfrm>
            <a:off x="550975" y="551479"/>
            <a:ext cx="5255989" cy="2790000"/>
          </a:xfrm>
          <a:prstGeom prst="rect">
            <a:avLst/>
          </a:prstGeom>
          <a:effectLst>
            <a:outerShdw blurRad="508000" dist="101600" dir="5400000" algn="tl" rotWithShape="0">
              <a:prstClr val="black">
                <a:alpha val="10000"/>
              </a:prstClr>
            </a:outerShdw>
          </a:effectLst>
        </p:spPr>
      </p:pic>
      <p:sp>
        <p:nvSpPr>
          <p:cNvPr id="3" name="Content Placeholder 2">
            <a:extLst>
              <a:ext uri="{FF2B5EF4-FFF2-40B4-BE49-F238E27FC236}">
                <a16:creationId xmlns:a16="http://schemas.microsoft.com/office/drawing/2014/main" id="{7B972F43-DCAA-7995-2242-C01545B8012B}"/>
              </a:ext>
            </a:extLst>
          </p:cNvPr>
          <p:cNvSpPr>
            <a:spLocks noGrp="1"/>
          </p:cNvSpPr>
          <p:nvPr>
            <p:ph idx="1"/>
          </p:nvPr>
        </p:nvSpPr>
        <p:spPr>
          <a:xfrm>
            <a:off x="6385140" y="3686642"/>
            <a:ext cx="5256214" cy="2495793"/>
          </a:xfrm>
        </p:spPr>
        <p:txBody>
          <a:bodyPr anchor="t">
            <a:normAutofit fontScale="85000" lnSpcReduction="10000"/>
          </a:bodyPr>
          <a:lstStyle/>
          <a:p>
            <a:r>
              <a:rPr lang="en-US" sz="2000" dirty="0">
                <a:solidFill>
                  <a:schemeClr val="tx1">
                    <a:alpha val="60000"/>
                  </a:schemeClr>
                </a:solidFill>
              </a:rPr>
              <a:t>On October 02, 2024, FDA cleared an investigational new drug (IND) application for a Phase 1/2 clinical trial of REC-1245, a new chemical entity for the treatment of biomarker-enriched solid tumors and lymphoma.</a:t>
            </a:r>
          </a:p>
          <a:p>
            <a:r>
              <a:rPr lang="en-US" sz="2000" dirty="0">
                <a:solidFill>
                  <a:schemeClr val="tx1">
                    <a:alpha val="60000"/>
                  </a:schemeClr>
                </a:solidFill>
              </a:rPr>
              <a:t>RMB39 was identified in biology maps as a novel target that looks functionally similar to the well-known but hard to drug target CDK12. </a:t>
            </a:r>
          </a:p>
          <a:p>
            <a:r>
              <a:rPr lang="en-US" sz="2000" dirty="0">
                <a:solidFill>
                  <a:schemeClr val="tx1">
                    <a:alpha val="60000"/>
                  </a:schemeClr>
                </a:solidFill>
              </a:rPr>
              <a:t>Also identified and optimized small molecules that target RBM39 without directly impacting CDK12 or CDK13 using these same AI-enabled maps. </a:t>
            </a:r>
          </a:p>
        </p:txBody>
      </p:sp>
      <p:pic>
        <p:nvPicPr>
          <p:cNvPr id="8194" name="Picture 2" descr="A diagram of a graphing diagram&#10;&#10;Description automatically generated">
            <a:extLst>
              <a:ext uri="{FF2B5EF4-FFF2-40B4-BE49-F238E27FC236}">
                <a16:creationId xmlns:a16="http://schemas.microsoft.com/office/drawing/2014/main" id="{46068011-85FF-A60F-2C12-33E12F0BF55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46003" y="470800"/>
            <a:ext cx="3831284"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 name="Main graphic" descr="A close-up of several molecules&#10;&#10;Description automatically generated">
            <a:extLst>
              <a:ext uri="{FF2B5EF4-FFF2-40B4-BE49-F238E27FC236}">
                <a16:creationId xmlns:a16="http://schemas.microsoft.com/office/drawing/2014/main" id="{076FAFCA-4E29-794E-424D-9E15BFBE37A8}"/>
              </a:ext>
            </a:extLst>
          </p:cNvPr>
          <p:cNvPicPr/>
          <p:nvPr/>
        </p:nvPicPr>
        <p:blipFill>
          <a:blip r:embed="rId6"/>
          <a:stretch/>
        </p:blipFill>
        <p:spPr>
          <a:xfrm>
            <a:off x="9430767" y="1774257"/>
            <a:ext cx="2171118" cy="939799"/>
          </a:xfrm>
          <a:prstGeom prst="rect">
            <a:avLst/>
          </a:prstGeom>
        </p:spPr>
      </p:pic>
      <p:pic>
        <p:nvPicPr>
          <p:cNvPr id="6" name="Picture 5">
            <a:extLst>
              <a:ext uri="{FF2B5EF4-FFF2-40B4-BE49-F238E27FC236}">
                <a16:creationId xmlns:a16="http://schemas.microsoft.com/office/drawing/2014/main" id="{6E674D1D-D169-971D-63D8-209CE506FCF4}"/>
              </a:ext>
            </a:extLst>
          </p:cNvPr>
          <p:cNvPicPr>
            <a:picLocks noChangeAspect="1"/>
          </p:cNvPicPr>
          <p:nvPr/>
        </p:nvPicPr>
        <p:blipFill>
          <a:blip r:embed="rId7"/>
          <a:stretch>
            <a:fillRect/>
          </a:stretch>
        </p:blipFill>
        <p:spPr>
          <a:xfrm>
            <a:off x="10345003" y="551479"/>
            <a:ext cx="954786" cy="975866"/>
          </a:xfrm>
          <a:prstGeom prst="rect">
            <a:avLst/>
          </a:prstGeom>
        </p:spPr>
      </p:pic>
    </p:spTree>
    <p:extLst>
      <p:ext uri="{BB962C8B-B14F-4D97-AF65-F5344CB8AC3E}">
        <p14:creationId xmlns:p14="http://schemas.microsoft.com/office/powerpoint/2010/main" val="1187781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3FE3E-C718-E966-925D-D4BA2664FB2E}"/>
              </a:ext>
            </a:extLst>
          </p:cNvPr>
          <p:cNvSpPr>
            <a:spLocks noGrp="1"/>
          </p:cNvSpPr>
          <p:nvPr>
            <p:ph type="title"/>
          </p:nvPr>
        </p:nvSpPr>
        <p:spPr>
          <a:xfrm>
            <a:off x="648929" y="557191"/>
            <a:ext cx="5181510" cy="1671569"/>
          </a:xfrm>
        </p:spPr>
        <p:txBody>
          <a:bodyPr>
            <a:normAutofit/>
          </a:bodyPr>
          <a:lstStyle/>
          <a:p>
            <a:r>
              <a:rPr lang="en-US" sz="4000">
                <a:latin typeface="Söhne"/>
              </a:rPr>
              <a:t>Addressing Challenges in AI-driven Healthcare</a:t>
            </a:r>
            <a:endParaRPr lang="en-US" sz="4000"/>
          </a:p>
        </p:txBody>
      </p:sp>
      <p:sp>
        <p:nvSpPr>
          <p:cNvPr id="3" name="Content Placeholder 2">
            <a:extLst>
              <a:ext uri="{FF2B5EF4-FFF2-40B4-BE49-F238E27FC236}">
                <a16:creationId xmlns:a16="http://schemas.microsoft.com/office/drawing/2014/main" id="{1ED73DFC-C3C9-A2D5-4C9C-A4C2156E9454}"/>
              </a:ext>
            </a:extLst>
          </p:cNvPr>
          <p:cNvSpPr>
            <a:spLocks noGrp="1"/>
          </p:cNvSpPr>
          <p:nvPr>
            <p:ph idx="1"/>
          </p:nvPr>
        </p:nvSpPr>
        <p:spPr>
          <a:xfrm>
            <a:off x="648930" y="2406650"/>
            <a:ext cx="5181508" cy="3722438"/>
          </a:xfrm>
        </p:spPr>
        <p:txBody>
          <a:bodyPr>
            <a:normAutofit/>
          </a:bodyPr>
          <a:lstStyle/>
          <a:p>
            <a:r>
              <a:rPr lang="en-US" sz="2000"/>
              <a:t>Interpretability and Transparency: The need for clearer understanding of AI decisions.</a:t>
            </a:r>
          </a:p>
          <a:p>
            <a:r>
              <a:rPr lang="en-US" sz="2000"/>
              <a:t>Data Requirements: Tackling the need for large, diverse datasets.</a:t>
            </a:r>
          </a:p>
          <a:p>
            <a:r>
              <a:rPr lang="en-US" sz="2000"/>
              <a:t>Ethics: Discussing privacy, security, and potential biases in AI applications.</a:t>
            </a:r>
          </a:p>
          <a:p>
            <a:r>
              <a:rPr lang="en-US" sz="2000"/>
              <a:t>Essential to address risks like data security, bias, and regulatory compliance.</a:t>
            </a:r>
          </a:p>
          <a:p>
            <a:r>
              <a:rPr lang="en-US" sz="2000"/>
              <a:t>Human-in-the-loop involvement and rigorous risk and compliance review are crucial.</a:t>
            </a:r>
          </a:p>
        </p:txBody>
      </p:sp>
      <p:pic>
        <p:nvPicPr>
          <p:cNvPr id="5" name="Picture 4" descr="An abstract design with lines and financial symbols">
            <a:extLst>
              <a:ext uri="{FF2B5EF4-FFF2-40B4-BE49-F238E27FC236}">
                <a16:creationId xmlns:a16="http://schemas.microsoft.com/office/drawing/2014/main" id="{C3B5AC0D-DDBF-1758-181C-A12FBFB88F4C}"/>
              </a:ext>
            </a:extLst>
          </p:cNvPr>
          <p:cNvPicPr>
            <a:picLocks noChangeAspect="1"/>
          </p:cNvPicPr>
          <p:nvPr/>
        </p:nvPicPr>
        <p:blipFill rotWithShape="1">
          <a:blip r:embed="rId2"/>
          <a:srcRect l="20450" r="21342"/>
          <a:stretch/>
        </p:blipFill>
        <p:spPr>
          <a:xfrm>
            <a:off x="6189155" y="10"/>
            <a:ext cx="6002844" cy="6857990"/>
          </a:xfrm>
          <a:prstGeom prst="rect">
            <a:avLst/>
          </a:prstGeom>
          <a:effectLst/>
        </p:spPr>
      </p:pic>
    </p:spTree>
    <p:extLst>
      <p:ext uri="{BB962C8B-B14F-4D97-AF65-F5344CB8AC3E}">
        <p14:creationId xmlns:p14="http://schemas.microsoft.com/office/powerpoint/2010/main" val="176632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AC93-817B-975B-451D-25AB6BC698A9}"/>
              </a:ext>
            </a:extLst>
          </p:cNvPr>
          <p:cNvSpPr>
            <a:spLocks noGrp="1"/>
          </p:cNvSpPr>
          <p:nvPr>
            <p:ph type="title"/>
          </p:nvPr>
        </p:nvSpPr>
        <p:spPr>
          <a:xfrm>
            <a:off x="609600" y="-117937"/>
            <a:ext cx="10972800" cy="1371600"/>
          </a:xfrm>
        </p:spPr>
        <p:txBody>
          <a:bodyPr>
            <a:normAutofit/>
          </a:bodyPr>
          <a:lstStyle/>
          <a:p>
            <a:r>
              <a:rPr lang="en-US" sz="3200" b="1" dirty="0">
                <a:solidFill>
                  <a:schemeClr val="bg1"/>
                </a:solidFill>
              </a:rPr>
              <a:t>Beyond Static Checks: Handling Real-Time "Data Drift"</a:t>
            </a:r>
            <a:endParaRPr lang="en-US" sz="3200" dirty="0">
              <a:solidFill>
                <a:schemeClr val="bg1"/>
              </a:solidFill>
            </a:endParaRPr>
          </a:p>
        </p:txBody>
      </p:sp>
      <p:sp>
        <p:nvSpPr>
          <p:cNvPr id="3" name="Slide Number Placeholder 2">
            <a:extLst>
              <a:ext uri="{FF2B5EF4-FFF2-40B4-BE49-F238E27FC236}">
                <a16:creationId xmlns:a16="http://schemas.microsoft.com/office/drawing/2014/main" id="{B1E74D8E-4DBE-95DE-55C4-2E242AF8A264}"/>
              </a:ext>
            </a:extLst>
          </p:cNvPr>
          <p:cNvSpPr>
            <a:spLocks noGrp="1"/>
          </p:cNvSpPr>
          <p:nvPr>
            <p:ph type="sldNum" sz="quarter" idx="12"/>
          </p:nvPr>
        </p:nvSpPr>
        <p:spPr/>
        <p:txBody>
          <a:bodyPr/>
          <a:lstStyle/>
          <a:p>
            <a:fld id="{BE33F7A0-71F0-446B-9DE8-6D75BE64EE0F}" type="slidenum">
              <a:rPr lang="en-US" smtClean="0"/>
              <a:pPr/>
              <a:t>45</a:t>
            </a:fld>
            <a:endParaRPr lang="en-US" dirty="0"/>
          </a:p>
        </p:txBody>
      </p:sp>
      <p:graphicFrame>
        <p:nvGraphicFramePr>
          <p:cNvPr id="9" name="Content Placeholder 8">
            <a:extLst>
              <a:ext uri="{FF2B5EF4-FFF2-40B4-BE49-F238E27FC236}">
                <a16:creationId xmlns:a16="http://schemas.microsoft.com/office/drawing/2014/main" id="{2F62143A-6433-B108-AB00-A8BE78911F7C}"/>
              </a:ext>
            </a:extLst>
          </p:cNvPr>
          <p:cNvGraphicFramePr>
            <a:graphicFrameLocks noGrp="1"/>
          </p:cNvGraphicFramePr>
          <p:nvPr>
            <p:ph sz="quarter" idx="13"/>
          </p:nvPr>
        </p:nvGraphicFramePr>
        <p:xfrm>
          <a:off x="5163953" y="1341851"/>
          <a:ext cx="6418447" cy="41742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20250504_0147_Cosmic Healthcare Network_simple_compose_01jtcxce3wexx9gbt7jw6p1sa9">
            <a:hlinkClick r:id="" action="ppaction://media"/>
            <a:extLst>
              <a:ext uri="{FF2B5EF4-FFF2-40B4-BE49-F238E27FC236}">
                <a16:creationId xmlns:a16="http://schemas.microsoft.com/office/drawing/2014/main" id="{238F8495-9F63-93D1-1661-FD3D95B10FE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133998" y="975829"/>
            <a:ext cx="3479252" cy="5219906"/>
          </a:xfrm>
          <a:prstGeom prst="rect">
            <a:avLst/>
          </a:prstGeom>
        </p:spPr>
      </p:pic>
      <p:sp>
        <p:nvSpPr>
          <p:cNvPr id="8" name="Text Placeholder 4">
            <a:extLst>
              <a:ext uri="{FF2B5EF4-FFF2-40B4-BE49-F238E27FC236}">
                <a16:creationId xmlns:a16="http://schemas.microsoft.com/office/drawing/2014/main" id="{21BD43D8-05FF-4999-78AD-638F1AA22EE2}"/>
              </a:ext>
            </a:extLst>
          </p:cNvPr>
          <p:cNvSpPr>
            <a:spLocks noGrp="1"/>
          </p:cNvSpPr>
          <p:nvPr>
            <p:ph type="body" sz="quarter" idx="15"/>
          </p:nvPr>
        </p:nvSpPr>
        <p:spPr>
          <a:xfrm>
            <a:off x="3324225" y="6272213"/>
            <a:ext cx="5853113" cy="280987"/>
          </a:xfrm>
        </p:spPr>
        <p:txBody>
          <a:bodyPr/>
          <a:lstStyle/>
          <a:p>
            <a:r>
              <a:rPr lang="en-US" dirty="0"/>
              <a:t>Arturo Loaiza-Bonilla, MD MEd FACP</a:t>
            </a:r>
          </a:p>
        </p:txBody>
      </p:sp>
    </p:spTree>
    <p:extLst>
      <p:ext uri="{BB962C8B-B14F-4D97-AF65-F5344CB8AC3E}">
        <p14:creationId xmlns:p14="http://schemas.microsoft.com/office/powerpoint/2010/main" val="113391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A98620-4496-8446-334E-B2C816362523}"/>
              </a:ext>
            </a:extLst>
          </p:cNvPr>
          <p:cNvSpPr>
            <a:spLocks noGrp="1"/>
          </p:cNvSpPr>
          <p:nvPr>
            <p:ph type="sldNum" sz="quarter" idx="12"/>
          </p:nvPr>
        </p:nvSpPr>
        <p:spPr/>
        <p:txBody>
          <a:bodyPr/>
          <a:lstStyle/>
          <a:p>
            <a:fld id="{BE33F7A0-71F0-446B-9DE8-6D75BE64EE0F}" type="slidenum">
              <a:rPr lang="en-US" smtClean="0"/>
              <a:pPr/>
              <a:t>46</a:t>
            </a:fld>
            <a:endParaRPr lang="en-US" dirty="0"/>
          </a:p>
        </p:txBody>
      </p:sp>
      <p:sp>
        <p:nvSpPr>
          <p:cNvPr id="6" name="Text Placeholder 4">
            <a:extLst>
              <a:ext uri="{FF2B5EF4-FFF2-40B4-BE49-F238E27FC236}">
                <a16:creationId xmlns:a16="http://schemas.microsoft.com/office/drawing/2014/main" id="{97EDD0B6-47C8-D856-3BA6-EE66A587C32A}"/>
              </a:ext>
            </a:extLst>
          </p:cNvPr>
          <p:cNvSpPr>
            <a:spLocks noGrp="1"/>
          </p:cNvSpPr>
          <p:nvPr>
            <p:ph type="body" sz="quarter" idx="15"/>
          </p:nvPr>
        </p:nvSpPr>
        <p:spPr>
          <a:xfrm>
            <a:off x="3324225" y="6272213"/>
            <a:ext cx="5853113" cy="280987"/>
          </a:xfrm>
        </p:spPr>
        <p:txBody>
          <a:bodyPr/>
          <a:lstStyle/>
          <a:p>
            <a:r>
              <a:rPr lang="en-US" dirty="0"/>
              <a:t>Arturo Loaiza-Bonilla, MD MEd FACP</a:t>
            </a:r>
          </a:p>
        </p:txBody>
      </p:sp>
      <p:pic>
        <p:nvPicPr>
          <p:cNvPr id="7" name="Picture 6">
            <a:extLst>
              <a:ext uri="{FF2B5EF4-FFF2-40B4-BE49-F238E27FC236}">
                <a16:creationId xmlns:a16="http://schemas.microsoft.com/office/drawing/2014/main" id="{BFBD1AE9-3B55-B2FB-2E2D-DA36EF322C26}"/>
              </a:ext>
            </a:extLst>
          </p:cNvPr>
          <p:cNvPicPr>
            <a:picLocks noChangeAspect="1"/>
          </p:cNvPicPr>
          <p:nvPr/>
        </p:nvPicPr>
        <p:blipFill>
          <a:blip r:embed="rId2"/>
          <a:stretch>
            <a:fillRect/>
          </a:stretch>
        </p:blipFill>
        <p:spPr>
          <a:xfrm>
            <a:off x="632499" y="4605036"/>
            <a:ext cx="5957737" cy="1117697"/>
          </a:xfrm>
          <a:prstGeom prst="rect">
            <a:avLst/>
          </a:prstGeom>
        </p:spPr>
      </p:pic>
      <p:graphicFrame>
        <p:nvGraphicFramePr>
          <p:cNvPr id="14" name="Diagram 13">
            <a:extLst>
              <a:ext uri="{FF2B5EF4-FFF2-40B4-BE49-F238E27FC236}">
                <a16:creationId xmlns:a16="http://schemas.microsoft.com/office/drawing/2014/main" id="{C37D35E1-47C7-6135-4E8A-D5C23D97EF6D}"/>
              </a:ext>
            </a:extLst>
          </p:cNvPr>
          <p:cNvGraphicFramePr/>
          <p:nvPr/>
        </p:nvGraphicFramePr>
        <p:xfrm>
          <a:off x="7119794" y="1980981"/>
          <a:ext cx="4401013" cy="2546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a:extLst>
              <a:ext uri="{FF2B5EF4-FFF2-40B4-BE49-F238E27FC236}">
                <a16:creationId xmlns:a16="http://schemas.microsoft.com/office/drawing/2014/main" id="{110BF55D-B36F-7FAB-4BD9-B3C100E45E88}"/>
              </a:ext>
            </a:extLst>
          </p:cNvPr>
          <p:cNvPicPr>
            <a:picLocks noChangeAspect="1"/>
          </p:cNvPicPr>
          <p:nvPr/>
        </p:nvPicPr>
        <p:blipFill>
          <a:blip r:embed="rId8"/>
          <a:stretch>
            <a:fillRect/>
          </a:stretch>
        </p:blipFill>
        <p:spPr>
          <a:xfrm>
            <a:off x="468738" y="582159"/>
            <a:ext cx="6121498" cy="3570455"/>
          </a:xfrm>
          <a:prstGeom prst="rect">
            <a:avLst/>
          </a:prstGeom>
        </p:spPr>
      </p:pic>
      <p:pic>
        <p:nvPicPr>
          <p:cNvPr id="16" name="Picture 15">
            <a:extLst>
              <a:ext uri="{FF2B5EF4-FFF2-40B4-BE49-F238E27FC236}">
                <a16:creationId xmlns:a16="http://schemas.microsoft.com/office/drawing/2014/main" id="{38025DB8-67B2-19FA-0AB9-17C88B5E8CD0}"/>
              </a:ext>
            </a:extLst>
          </p:cNvPr>
          <p:cNvPicPr>
            <a:picLocks noChangeAspect="1"/>
          </p:cNvPicPr>
          <p:nvPr/>
        </p:nvPicPr>
        <p:blipFill>
          <a:blip r:embed="rId9"/>
          <a:stretch>
            <a:fillRect/>
          </a:stretch>
        </p:blipFill>
        <p:spPr>
          <a:xfrm>
            <a:off x="8681167" y="4527170"/>
            <a:ext cx="1278266" cy="1589311"/>
          </a:xfrm>
          <a:prstGeom prst="rect">
            <a:avLst/>
          </a:prstGeom>
        </p:spPr>
      </p:pic>
      <p:sp>
        <p:nvSpPr>
          <p:cNvPr id="5" name="TextBox 4">
            <a:extLst>
              <a:ext uri="{FF2B5EF4-FFF2-40B4-BE49-F238E27FC236}">
                <a16:creationId xmlns:a16="http://schemas.microsoft.com/office/drawing/2014/main" id="{15198FEA-AF86-119D-248F-97A1E19BAC6E}"/>
              </a:ext>
            </a:extLst>
          </p:cNvPr>
          <p:cNvSpPr txBox="1"/>
          <p:nvPr/>
        </p:nvSpPr>
        <p:spPr>
          <a:xfrm>
            <a:off x="562222" y="5766852"/>
            <a:ext cx="6098290" cy="261610"/>
          </a:xfrm>
          <a:prstGeom prst="rect">
            <a:avLst/>
          </a:prstGeom>
          <a:noFill/>
        </p:spPr>
        <p:txBody>
          <a:bodyPr wrap="square">
            <a:spAutoFit/>
          </a:bodyPr>
          <a:lstStyle/>
          <a:p>
            <a:r>
              <a:rPr lang="en-US" sz="1050" dirty="0">
                <a:solidFill>
                  <a:schemeClr val="bg1"/>
                </a:solidFill>
              </a:rPr>
              <a:t>Source: American Cancer Society - https://acts.cancer.org/</a:t>
            </a:r>
          </a:p>
        </p:txBody>
      </p:sp>
      <p:pic>
        <p:nvPicPr>
          <p:cNvPr id="4" name="Picture 3" descr="A person holding a tablet&#10;&#10;AI-generated content may be incorrect.">
            <a:extLst>
              <a:ext uri="{FF2B5EF4-FFF2-40B4-BE49-F238E27FC236}">
                <a16:creationId xmlns:a16="http://schemas.microsoft.com/office/drawing/2014/main" id="{E0DE05AF-68A2-76C9-28FB-1E597590FC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28316" y="269794"/>
            <a:ext cx="2383967" cy="1589311"/>
          </a:xfrm>
          <a:prstGeom prst="rect">
            <a:avLst/>
          </a:prstGeom>
        </p:spPr>
      </p:pic>
    </p:spTree>
    <p:extLst>
      <p:ext uri="{BB962C8B-B14F-4D97-AF65-F5344CB8AC3E}">
        <p14:creationId xmlns:p14="http://schemas.microsoft.com/office/powerpoint/2010/main" val="3932363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1BD85-6016-CE14-3A3D-B169BA11EACD}"/>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63815551-B9DE-4C82-B80A-A173178A627A}"/>
              </a:ext>
            </a:extLst>
          </p:cNvPr>
          <p:cNvSpPr>
            <a:spLocks noGrp="1"/>
          </p:cNvSpPr>
          <p:nvPr>
            <p:ph type="sldNum" sz="quarter" idx="12"/>
          </p:nvPr>
        </p:nvSpPr>
        <p:spPr/>
        <p:txBody>
          <a:bodyPr/>
          <a:lstStyle/>
          <a:p>
            <a:fld id="{BE33F7A0-71F0-446B-9DE8-6D75BE64EE0F}" type="slidenum">
              <a:rPr lang="en-US" smtClean="0"/>
              <a:pPr/>
              <a:t>47</a:t>
            </a:fld>
            <a:endParaRPr lang="en-US" dirty="0"/>
          </a:p>
        </p:txBody>
      </p:sp>
      <p:sp>
        <p:nvSpPr>
          <p:cNvPr id="4" name="Content Placeholder 3">
            <a:extLst>
              <a:ext uri="{FF2B5EF4-FFF2-40B4-BE49-F238E27FC236}">
                <a16:creationId xmlns:a16="http://schemas.microsoft.com/office/drawing/2014/main" id="{7EC7A785-1E4F-2FD9-BD04-EF37454726BB}"/>
              </a:ext>
            </a:extLst>
          </p:cNvPr>
          <p:cNvSpPr>
            <a:spLocks noGrp="1"/>
          </p:cNvSpPr>
          <p:nvPr>
            <p:ph sz="quarter" idx="13"/>
          </p:nvPr>
        </p:nvSpPr>
        <p:spPr/>
        <p:txBody>
          <a:bodyPr/>
          <a:lstStyle/>
          <a:p>
            <a:endParaRPr lang="en-US"/>
          </a:p>
        </p:txBody>
      </p:sp>
      <p:pic>
        <p:nvPicPr>
          <p:cNvPr id="7" name="Picture 6">
            <a:extLst>
              <a:ext uri="{FF2B5EF4-FFF2-40B4-BE49-F238E27FC236}">
                <a16:creationId xmlns:a16="http://schemas.microsoft.com/office/drawing/2014/main" id="{12C4E0EE-CAF9-D48E-2BD3-B96EED21F76C}"/>
              </a:ext>
            </a:extLst>
          </p:cNvPr>
          <p:cNvPicPr>
            <a:picLocks noChangeAspect="1"/>
          </p:cNvPicPr>
          <p:nvPr/>
        </p:nvPicPr>
        <p:blipFill>
          <a:blip r:embed="rId2"/>
          <a:stretch>
            <a:fillRect/>
          </a:stretch>
        </p:blipFill>
        <p:spPr>
          <a:xfrm>
            <a:off x="585152" y="0"/>
            <a:ext cx="11021695" cy="6176284"/>
          </a:xfrm>
          <a:prstGeom prst="rect">
            <a:avLst/>
          </a:prstGeom>
        </p:spPr>
      </p:pic>
      <p:sp>
        <p:nvSpPr>
          <p:cNvPr id="8" name="Text Placeholder 4">
            <a:extLst>
              <a:ext uri="{FF2B5EF4-FFF2-40B4-BE49-F238E27FC236}">
                <a16:creationId xmlns:a16="http://schemas.microsoft.com/office/drawing/2014/main" id="{9CF225BC-A37F-851C-959A-372532265E04}"/>
              </a:ext>
            </a:extLst>
          </p:cNvPr>
          <p:cNvSpPr>
            <a:spLocks noGrp="1"/>
          </p:cNvSpPr>
          <p:nvPr>
            <p:ph type="body" sz="quarter" idx="15"/>
          </p:nvPr>
        </p:nvSpPr>
        <p:spPr>
          <a:xfrm>
            <a:off x="3324225" y="6272213"/>
            <a:ext cx="5853113" cy="280987"/>
          </a:xfrm>
        </p:spPr>
        <p:txBody>
          <a:bodyPr/>
          <a:lstStyle/>
          <a:p>
            <a:r>
              <a:rPr lang="en-US" dirty="0"/>
              <a:t>Arturo Loaiza-Bonilla, MD MEd FACP</a:t>
            </a:r>
          </a:p>
        </p:txBody>
      </p:sp>
    </p:spTree>
    <p:extLst>
      <p:ext uri="{BB962C8B-B14F-4D97-AF65-F5344CB8AC3E}">
        <p14:creationId xmlns:p14="http://schemas.microsoft.com/office/powerpoint/2010/main" val="3020084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C31FAF0-7235-B1BF-AB0C-708E03F79ED9}"/>
              </a:ext>
            </a:extLst>
          </p:cNvPr>
          <p:cNvSpPr>
            <a:spLocks noGrp="1"/>
          </p:cNvSpPr>
          <p:nvPr>
            <p:ph type="body" sz="quarter" idx="15"/>
          </p:nvPr>
        </p:nvSpPr>
        <p:spPr/>
        <p:txBody>
          <a:bodyPr/>
          <a:lstStyle/>
          <a:p>
            <a:endParaRPr lang="en-US"/>
          </a:p>
        </p:txBody>
      </p:sp>
      <p:pic>
        <p:nvPicPr>
          <p:cNvPr id="8" name="Picture 7">
            <a:extLst>
              <a:ext uri="{FF2B5EF4-FFF2-40B4-BE49-F238E27FC236}">
                <a16:creationId xmlns:a16="http://schemas.microsoft.com/office/drawing/2014/main" id="{DEA1B654-D43A-A64E-84D7-ED424F76568F}"/>
              </a:ext>
            </a:extLst>
          </p:cNvPr>
          <p:cNvPicPr>
            <a:picLocks noChangeAspect="1"/>
          </p:cNvPicPr>
          <p:nvPr/>
        </p:nvPicPr>
        <p:blipFill>
          <a:blip r:embed="rId3"/>
          <a:stretch>
            <a:fillRect/>
          </a:stretch>
        </p:blipFill>
        <p:spPr>
          <a:xfrm>
            <a:off x="0" y="160552"/>
            <a:ext cx="12192000" cy="6536895"/>
          </a:xfrm>
          <a:prstGeom prst="rect">
            <a:avLst/>
          </a:prstGeom>
        </p:spPr>
      </p:pic>
    </p:spTree>
    <p:extLst>
      <p:ext uri="{BB962C8B-B14F-4D97-AF65-F5344CB8AC3E}">
        <p14:creationId xmlns:p14="http://schemas.microsoft.com/office/powerpoint/2010/main" val="1883673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8478F6-F0D2-B511-F700-68DFF32CADC4}"/>
              </a:ext>
            </a:extLst>
          </p:cNvPr>
          <p:cNvSpPr>
            <a:spLocks noGrp="1"/>
          </p:cNvSpPr>
          <p:nvPr>
            <p:ph type="sldNum" sz="quarter" idx="12"/>
          </p:nvPr>
        </p:nvSpPr>
        <p:spPr/>
        <p:txBody>
          <a:bodyPr/>
          <a:lstStyle/>
          <a:p>
            <a:fld id="{BE33F7A0-71F0-446B-9DE8-6D75BE64EE0F}" type="slidenum">
              <a:rPr lang="en-US" smtClean="0"/>
              <a:pPr/>
              <a:t>49</a:t>
            </a:fld>
            <a:endParaRPr lang="en-US" dirty="0"/>
          </a:p>
        </p:txBody>
      </p:sp>
      <p:sp>
        <p:nvSpPr>
          <p:cNvPr id="5" name="Text Placeholder 4">
            <a:extLst>
              <a:ext uri="{FF2B5EF4-FFF2-40B4-BE49-F238E27FC236}">
                <a16:creationId xmlns:a16="http://schemas.microsoft.com/office/drawing/2014/main" id="{9BCE4C23-D6DB-3566-250B-A49948FA0744}"/>
              </a:ext>
            </a:extLst>
          </p:cNvPr>
          <p:cNvSpPr>
            <a:spLocks noGrp="1"/>
          </p:cNvSpPr>
          <p:nvPr>
            <p:ph type="body" sz="quarter" idx="15"/>
          </p:nvPr>
        </p:nvSpPr>
        <p:spPr/>
        <p:txBody>
          <a:bodyPr/>
          <a:lstStyle/>
          <a:p>
            <a:r>
              <a:rPr lang="en-US" dirty="0">
                <a:solidFill>
                  <a:schemeClr val="bg1"/>
                </a:solidFill>
              </a:rPr>
              <a:t>Arturo Loaiza-Bonilla, MD MEd FACP</a:t>
            </a:r>
          </a:p>
        </p:txBody>
      </p:sp>
      <p:pic>
        <p:nvPicPr>
          <p:cNvPr id="20" name="Picture 19">
            <a:extLst>
              <a:ext uri="{FF2B5EF4-FFF2-40B4-BE49-F238E27FC236}">
                <a16:creationId xmlns:a16="http://schemas.microsoft.com/office/drawing/2014/main" id="{470AA215-9EE9-89AA-1C28-DE82A4BEC09C}"/>
              </a:ext>
            </a:extLst>
          </p:cNvPr>
          <p:cNvPicPr>
            <a:picLocks noChangeAspect="1"/>
          </p:cNvPicPr>
          <p:nvPr/>
        </p:nvPicPr>
        <p:blipFill>
          <a:blip r:embed="rId3"/>
          <a:stretch>
            <a:fillRect/>
          </a:stretch>
        </p:blipFill>
        <p:spPr>
          <a:xfrm>
            <a:off x="463585" y="512201"/>
            <a:ext cx="5517184" cy="4961497"/>
          </a:xfrm>
          <a:prstGeom prst="rect">
            <a:avLst/>
          </a:prstGeom>
        </p:spPr>
      </p:pic>
      <p:pic>
        <p:nvPicPr>
          <p:cNvPr id="21" name="Picture 20">
            <a:extLst>
              <a:ext uri="{FF2B5EF4-FFF2-40B4-BE49-F238E27FC236}">
                <a16:creationId xmlns:a16="http://schemas.microsoft.com/office/drawing/2014/main" id="{4807EFC4-2591-C4F3-F8B0-98B865522553}"/>
              </a:ext>
            </a:extLst>
          </p:cNvPr>
          <p:cNvPicPr>
            <a:picLocks noChangeAspect="1"/>
          </p:cNvPicPr>
          <p:nvPr/>
        </p:nvPicPr>
        <p:blipFill>
          <a:blip r:embed="rId4"/>
          <a:stretch>
            <a:fillRect/>
          </a:stretch>
        </p:blipFill>
        <p:spPr>
          <a:xfrm>
            <a:off x="1583648" y="5661686"/>
            <a:ext cx="3277057" cy="457264"/>
          </a:xfrm>
          <a:prstGeom prst="rect">
            <a:avLst/>
          </a:prstGeom>
        </p:spPr>
      </p:pic>
      <p:pic>
        <p:nvPicPr>
          <p:cNvPr id="22" name="Picture 21">
            <a:extLst>
              <a:ext uri="{FF2B5EF4-FFF2-40B4-BE49-F238E27FC236}">
                <a16:creationId xmlns:a16="http://schemas.microsoft.com/office/drawing/2014/main" id="{6937BAEE-886B-CC85-1834-5354856303DB}"/>
              </a:ext>
            </a:extLst>
          </p:cNvPr>
          <p:cNvPicPr>
            <a:picLocks noChangeAspect="1"/>
          </p:cNvPicPr>
          <p:nvPr/>
        </p:nvPicPr>
        <p:blipFill>
          <a:blip r:embed="rId5"/>
          <a:stretch>
            <a:fillRect/>
          </a:stretch>
        </p:blipFill>
        <p:spPr>
          <a:xfrm>
            <a:off x="6327069" y="1337294"/>
            <a:ext cx="5537610" cy="3874794"/>
          </a:xfrm>
          <a:prstGeom prst="rect">
            <a:avLst/>
          </a:prstGeom>
        </p:spPr>
      </p:pic>
      <p:sp>
        <p:nvSpPr>
          <p:cNvPr id="23" name="TextBox 22">
            <a:extLst>
              <a:ext uri="{FF2B5EF4-FFF2-40B4-BE49-F238E27FC236}">
                <a16:creationId xmlns:a16="http://schemas.microsoft.com/office/drawing/2014/main" id="{16336F86-5FE9-B71A-1CEB-314F3715879D}"/>
              </a:ext>
            </a:extLst>
          </p:cNvPr>
          <p:cNvSpPr txBox="1"/>
          <p:nvPr/>
        </p:nvSpPr>
        <p:spPr>
          <a:xfrm>
            <a:off x="6012353" y="685201"/>
            <a:ext cx="6167042" cy="523220"/>
          </a:xfrm>
          <a:prstGeom prst="rect">
            <a:avLst/>
          </a:prstGeom>
          <a:noFill/>
        </p:spPr>
        <p:txBody>
          <a:bodyPr wrap="square">
            <a:spAutoFit/>
          </a:bodyPr>
          <a:lstStyle/>
          <a:p>
            <a:pPr algn="ctr"/>
            <a:r>
              <a:rPr lang="en-US" sz="1400" b="1" dirty="0">
                <a:solidFill>
                  <a:schemeClr val="bg1"/>
                </a:solidFill>
              </a:rPr>
              <a:t>AMIE (Articulate Medical Intelligence Explorer), a large language model (LLM)-based AI system optimized for diagnostic dialogue</a:t>
            </a:r>
          </a:p>
        </p:txBody>
      </p:sp>
      <p:sp>
        <p:nvSpPr>
          <p:cNvPr id="24" name="TextBox 23">
            <a:extLst>
              <a:ext uri="{FF2B5EF4-FFF2-40B4-BE49-F238E27FC236}">
                <a16:creationId xmlns:a16="http://schemas.microsoft.com/office/drawing/2014/main" id="{4534E4E6-DA7E-6C66-60AB-AACB6B3BC062}"/>
              </a:ext>
            </a:extLst>
          </p:cNvPr>
          <p:cNvSpPr txBox="1"/>
          <p:nvPr/>
        </p:nvSpPr>
        <p:spPr>
          <a:xfrm>
            <a:off x="6378279" y="5212088"/>
            <a:ext cx="5486400" cy="261610"/>
          </a:xfrm>
          <a:prstGeom prst="rect">
            <a:avLst/>
          </a:prstGeom>
          <a:noFill/>
        </p:spPr>
        <p:txBody>
          <a:bodyPr wrap="square">
            <a:spAutoFit/>
          </a:bodyPr>
          <a:lstStyle/>
          <a:p>
            <a:pPr algn="ctr"/>
            <a:r>
              <a:rPr lang="fr-FR" sz="1100" b="0" i="0" dirty="0">
                <a:solidFill>
                  <a:schemeClr val="bg1"/>
                </a:solidFill>
                <a:effectLst/>
                <a:latin typeface="-apple-system"/>
              </a:rPr>
              <a:t>Tu, T., </a:t>
            </a:r>
            <a:r>
              <a:rPr lang="fr-FR" sz="1100" b="0" i="0" dirty="0" err="1">
                <a:solidFill>
                  <a:schemeClr val="bg1"/>
                </a:solidFill>
                <a:effectLst/>
                <a:latin typeface="-apple-system"/>
              </a:rPr>
              <a:t>Schaekermann</a:t>
            </a:r>
            <a:r>
              <a:rPr lang="fr-FR" sz="1100" b="0" i="0" dirty="0">
                <a:solidFill>
                  <a:schemeClr val="bg1"/>
                </a:solidFill>
                <a:effectLst/>
                <a:latin typeface="-apple-system"/>
              </a:rPr>
              <a:t>, M., </a:t>
            </a:r>
            <a:r>
              <a:rPr lang="fr-FR" sz="1100" b="0" i="0" dirty="0" err="1">
                <a:solidFill>
                  <a:schemeClr val="bg1"/>
                </a:solidFill>
                <a:effectLst/>
                <a:latin typeface="-apple-system"/>
              </a:rPr>
              <a:t>Palepu</a:t>
            </a:r>
            <a:r>
              <a:rPr lang="fr-FR" sz="1100" b="0" i="0" dirty="0">
                <a:solidFill>
                  <a:schemeClr val="bg1"/>
                </a:solidFill>
                <a:effectLst/>
                <a:latin typeface="-apple-system"/>
              </a:rPr>
              <a:t>, A. </a:t>
            </a:r>
            <a:r>
              <a:rPr lang="fr-FR" sz="1100" b="0" i="1" dirty="0">
                <a:solidFill>
                  <a:schemeClr val="bg1"/>
                </a:solidFill>
                <a:effectLst/>
                <a:latin typeface="-apple-system"/>
              </a:rPr>
              <a:t>et al.</a:t>
            </a:r>
            <a:r>
              <a:rPr lang="fr-FR" sz="1100" b="0" i="0" dirty="0">
                <a:solidFill>
                  <a:schemeClr val="bg1"/>
                </a:solidFill>
                <a:effectLst/>
                <a:latin typeface="-apple-system"/>
              </a:rPr>
              <a:t> </a:t>
            </a:r>
            <a:r>
              <a:rPr lang="fr-FR" sz="1100" b="0" i="1" dirty="0">
                <a:solidFill>
                  <a:schemeClr val="bg1"/>
                </a:solidFill>
                <a:effectLst/>
                <a:latin typeface="-apple-system"/>
              </a:rPr>
              <a:t>Nature</a:t>
            </a:r>
            <a:r>
              <a:rPr lang="fr-FR" sz="1100" b="0" i="0" dirty="0">
                <a:solidFill>
                  <a:schemeClr val="bg1"/>
                </a:solidFill>
                <a:effectLst/>
                <a:latin typeface="-apple-system"/>
              </a:rPr>
              <a:t> (2025)</a:t>
            </a:r>
            <a:endParaRPr lang="en-US" sz="1100" dirty="0">
              <a:solidFill>
                <a:schemeClr val="bg1"/>
              </a:solidFill>
            </a:endParaRPr>
          </a:p>
        </p:txBody>
      </p:sp>
    </p:spTree>
    <p:extLst>
      <p:ext uri="{BB962C8B-B14F-4D97-AF65-F5344CB8AC3E}">
        <p14:creationId xmlns:p14="http://schemas.microsoft.com/office/powerpoint/2010/main" val="118513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B9868A-DB94-FFB1-B3D2-F7BE43FC8994}"/>
              </a:ext>
            </a:extLst>
          </p:cNvPr>
          <p:cNvPicPr>
            <a:picLocks noChangeAspect="1"/>
          </p:cNvPicPr>
          <p:nvPr/>
        </p:nvPicPr>
        <p:blipFill>
          <a:blip r:embed="rId3"/>
          <a:stretch>
            <a:fillRect/>
          </a:stretch>
        </p:blipFill>
        <p:spPr>
          <a:xfrm>
            <a:off x="6434633" y="1911247"/>
            <a:ext cx="4644528" cy="2856384"/>
          </a:xfrm>
          <a:prstGeom prst="rect">
            <a:avLst/>
          </a:prstGeom>
        </p:spPr>
      </p:pic>
      <p:sp>
        <p:nvSpPr>
          <p:cNvPr id="3" name="Slide Number Placeholder 2"/>
          <p:cNvSpPr>
            <a:spLocks noGrp="1"/>
          </p:cNvSpPr>
          <p:nvPr>
            <p:ph type="sldNum" sz="quarter" idx="4294967295"/>
          </p:nvPr>
        </p:nvSpPr>
        <p:spPr>
          <a:xfrm>
            <a:off x="0" y="0"/>
            <a:ext cx="0" cy="0"/>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CF9FE2A-431C-7D47-B61C-ECB3D80A5A45}" type="slidenum">
              <a:rPr lang="en-US" smtClean="0"/>
              <a:pPr>
                <a:spcAft>
                  <a:spcPts val="600"/>
                </a:spcAft>
              </a:pPr>
              <a:t>5</a:t>
            </a:fld>
            <a:endParaRPr lang="en-US"/>
          </a:p>
        </p:txBody>
      </p:sp>
      <p:pic>
        <p:nvPicPr>
          <p:cNvPr id="5" name="Picture 4">
            <a:extLst>
              <a:ext uri="{FF2B5EF4-FFF2-40B4-BE49-F238E27FC236}">
                <a16:creationId xmlns:a16="http://schemas.microsoft.com/office/drawing/2014/main" id="{18ACE847-A819-509E-FFDF-20F86A127667}"/>
              </a:ext>
            </a:extLst>
          </p:cNvPr>
          <p:cNvPicPr>
            <a:picLocks noChangeAspect="1"/>
          </p:cNvPicPr>
          <p:nvPr/>
        </p:nvPicPr>
        <p:blipFill>
          <a:blip r:embed="rId4"/>
          <a:stretch>
            <a:fillRect/>
          </a:stretch>
        </p:blipFill>
        <p:spPr>
          <a:xfrm>
            <a:off x="2511188" y="792641"/>
            <a:ext cx="1469228" cy="695407"/>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9D02C531-B156-3E50-D018-5C4ADEA3CA68}"/>
              </a:ext>
            </a:extLst>
          </p:cNvPr>
          <p:cNvSpPr txBox="1"/>
          <p:nvPr/>
        </p:nvSpPr>
        <p:spPr>
          <a:xfrm>
            <a:off x="1321155" y="5187519"/>
            <a:ext cx="4556978" cy="400110"/>
          </a:xfrm>
          <a:prstGeom prst="rect">
            <a:avLst/>
          </a:prstGeom>
          <a:noFill/>
        </p:spPr>
        <p:txBody>
          <a:bodyPr wrap="square">
            <a:spAutoFit/>
          </a:bodyPr>
          <a:lstStyle/>
          <a:p>
            <a:pPr defTabSz="804672">
              <a:spcAft>
                <a:spcPts val="600"/>
              </a:spcAft>
            </a:pPr>
            <a:r>
              <a:rPr lang="en-US" sz="2000" b="1" u="sng" kern="1200" dirty="0">
                <a:solidFill>
                  <a:schemeClr val="tx1"/>
                </a:solidFill>
                <a:latin typeface="+mn-lt"/>
                <a:ea typeface="+mn-ea"/>
                <a:cs typeface="+mn-cs"/>
              </a:rPr>
              <a:t>Every Cancer Patient Should Be Profiled</a:t>
            </a:r>
            <a:endParaRPr lang="en-US" sz="2800" b="1" u="sng" dirty="0"/>
          </a:p>
        </p:txBody>
      </p:sp>
      <p:pic>
        <p:nvPicPr>
          <p:cNvPr id="8" name="Picture 7">
            <a:extLst>
              <a:ext uri="{FF2B5EF4-FFF2-40B4-BE49-F238E27FC236}">
                <a16:creationId xmlns:a16="http://schemas.microsoft.com/office/drawing/2014/main" id="{83012C84-E92C-8B5E-3D85-8C2198E84B12}"/>
              </a:ext>
            </a:extLst>
          </p:cNvPr>
          <p:cNvPicPr>
            <a:picLocks noChangeAspect="1"/>
          </p:cNvPicPr>
          <p:nvPr/>
        </p:nvPicPr>
        <p:blipFill>
          <a:blip r:embed="rId5"/>
          <a:stretch>
            <a:fillRect/>
          </a:stretch>
        </p:blipFill>
        <p:spPr>
          <a:xfrm>
            <a:off x="1704230" y="1953713"/>
            <a:ext cx="3543795" cy="3048425"/>
          </a:xfrm>
          <a:prstGeom prst="rect">
            <a:avLst/>
          </a:prstGeom>
        </p:spPr>
      </p:pic>
    </p:spTree>
    <p:extLst>
      <p:ext uri="{BB962C8B-B14F-4D97-AF65-F5344CB8AC3E}">
        <p14:creationId xmlns:p14="http://schemas.microsoft.com/office/powerpoint/2010/main" val="4143311389"/>
      </p:ext>
    </p:extLst>
  </p:cSld>
  <p:clrMapOvr>
    <a:masterClrMapping/>
  </p:clrMapOvr>
  <p:transition spd="med">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8FE83808-F2BF-F2AE-A251-09F17D3AB25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BA266C-2D83-032B-EE8E-D5BB702F2FCD}"/>
              </a:ext>
            </a:extLst>
          </p:cNvPr>
          <p:cNvSpPr>
            <a:spLocks noGrp="1"/>
          </p:cNvSpPr>
          <p:nvPr>
            <p:ph type="sldNum" sz="quarter" idx="12"/>
          </p:nvPr>
        </p:nvSpPr>
        <p:spPr/>
        <p:txBody>
          <a:bodyPr/>
          <a:lstStyle/>
          <a:p>
            <a:fld id="{BE33F7A0-71F0-446B-9DE8-6D75BE64EE0F}" type="slidenum">
              <a:rPr lang="en-US" smtClean="0"/>
              <a:pPr/>
              <a:t>50</a:t>
            </a:fld>
            <a:endParaRPr lang="en-US" dirty="0"/>
          </a:p>
        </p:txBody>
      </p:sp>
      <p:sp>
        <p:nvSpPr>
          <p:cNvPr id="5" name="Text Placeholder 4">
            <a:extLst>
              <a:ext uri="{FF2B5EF4-FFF2-40B4-BE49-F238E27FC236}">
                <a16:creationId xmlns:a16="http://schemas.microsoft.com/office/drawing/2014/main" id="{63E6E9C9-322D-CA95-8A0A-F8B0B5D76755}"/>
              </a:ext>
            </a:extLst>
          </p:cNvPr>
          <p:cNvSpPr>
            <a:spLocks noGrp="1"/>
          </p:cNvSpPr>
          <p:nvPr>
            <p:ph type="body" sz="quarter" idx="15"/>
          </p:nvPr>
        </p:nvSpPr>
        <p:spPr/>
        <p:txBody>
          <a:bodyPr/>
          <a:lstStyle/>
          <a:p>
            <a:r>
              <a:rPr lang="en-US" dirty="0">
                <a:solidFill>
                  <a:schemeClr val="bg1"/>
                </a:solidFill>
              </a:rPr>
              <a:t>Arturo Loaiza-Bonilla, MD MEd FACP</a:t>
            </a:r>
          </a:p>
        </p:txBody>
      </p:sp>
      <p:pic>
        <p:nvPicPr>
          <p:cNvPr id="8" name="Picture 7">
            <a:extLst>
              <a:ext uri="{FF2B5EF4-FFF2-40B4-BE49-F238E27FC236}">
                <a16:creationId xmlns:a16="http://schemas.microsoft.com/office/drawing/2014/main" id="{878A963E-CEC9-A3B3-9DB2-97EAA2EC60FB}"/>
              </a:ext>
            </a:extLst>
          </p:cNvPr>
          <p:cNvPicPr>
            <a:picLocks noChangeAspect="1"/>
          </p:cNvPicPr>
          <p:nvPr/>
        </p:nvPicPr>
        <p:blipFill>
          <a:blip r:embed="rId3"/>
          <a:stretch>
            <a:fillRect/>
          </a:stretch>
        </p:blipFill>
        <p:spPr>
          <a:xfrm>
            <a:off x="4880370" y="1616554"/>
            <a:ext cx="7026880" cy="2470990"/>
          </a:xfrm>
          <a:prstGeom prst="rect">
            <a:avLst/>
          </a:prstGeom>
        </p:spPr>
      </p:pic>
      <p:pic>
        <p:nvPicPr>
          <p:cNvPr id="10" name="Picture 9">
            <a:extLst>
              <a:ext uri="{FF2B5EF4-FFF2-40B4-BE49-F238E27FC236}">
                <a16:creationId xmlns:a16="http://schemas.microsoft.com/office/drawing/2014/main" id="{3FCF1D6F-2301-339E-73DE-1956AB34B7AB}"/>
              </a:ext>
            </a:extLst>
          </p:cNvPr>
          <p:cNvPicPr>
            <a:picLocks noChangeAspect="1"/>
          </p:cNvPicPr>
          <p:nvPr/>
        </p:nvPicPr>
        <p:blipFill>
          <a:blip r:embed="rId4"/>
          <a:stretch>
            <a:fillRect/>
          </a:stretch>
        </p:blipFill>
        <p:spPr>
          <a:xfrm>
            <a:off x="233950" y="82550"/>
            <a:ext cx="4483979" cy="5715000"/>
          </a:xfrm>
          <a:prstGeom prst="rect">
            <a:avLst/>
          </a:prstGeom>
        </p:spPr>
      </p:pic>
      <p:sp>
        <p:nvSpPr>
          <p:cNvPr id="14" name="TextBox 13">
            <a:extLst>
              <a:ext uri="{FF2B5EF4-FFF2-40B4-BE49-F238E27FC236}">
                <a16:creationId xmlns:a16="http://schemas.microsoft.com/office/drawing/2014/main" id="{DEBE0507-B3DF-3E5A-F112-2BFAA6E67425}"/>
              </a:ext>
            </a:extLst>
          </p:cNvPr>
          <p:cNvSpPr txBox="1"/>
          <p:nvPr/>
        </p:nvSpPr>
        <p:spPr>
          <a:xfrm>
            <a:off x="5565427" y="4608238"/>
            <a:ext cx="6280522" cy="1200329"/>
          </a:xfrm>
          <a:prstGeom prst="rect">
            <a:avLst/>
          </a:prstGeom>
          <a:noFill/>
        </p:spPr>
        <p:txBody>
          <a:bodyPr wrap="square">
            <a:spAutoFit/>
          </a:bodyPr>
          <a:lstStyle/>
          <a:p>
            <a:r>
              <a:rPr lang="en-US" b="1" dirty="0">
                <a:solidFill>
                  <a:schemeClr val="accent4"/>
                </a:solidFill>
              </a:rPr>
              <a:t>The human element – be it patient navigators, physicians, or study staff – remains vital to complement the technology, providing empathy, trust, and final verification in the enrollment process.</a:t>
            </a:r>
          </a:p>
        </p:txBody>
      </p:sp>
      <p:sp>
        <p:nvSpPr>
          <p:cNvPr id="15" name="Title 1">
            <a:extLst>
              <a:ext uri="{FF2B5EF4-FFF2-40B4-BE49-F238E27FC236}">
                <a16:creationId xmlns:a16="http://schemas.microsoft.com/office/drawing/2014/main" id="{25E243F9-FA59-1C13-CF4A-5F5807DC3150}"/>
              </a:ext>
            </a:extLst>
          </p:cNvPr>
          <p:cNvSpPr>
            <a:spLocks noGrp="1"/>
          </p:cNvSpPr>
          <p:nvPr>
            <p:ph type="title"/>
          </p:nvPr>
        </p:nvSpPr>
        <p:spPr>
          <a:xfrm>
            <a:off x="5016500" y="304799"/>
            <a:ext cx="6596380" cy="749301"/>
          </a:xfrm>
        </p:spPr>
        <p:txBody>
          <a:bodyPr>
            <a:noAutofit/>
          </a:bodyPr>
          <a:lstStyle/>
          <a:p>
            <a:pPr marL="0" indent="0">
              <a:buNone/>
            </a:pPr>
            <a:r>
              <a:rPr lang="en-US" sz="2400" b="1" dirty="0">
                <a:solidFill>
                  <a:schemeClr val="bg1"/>
                </a:solidFill>
              </a:rPr>
              <a:t>Keeping It Human – AI as Augmentation, Not Replacement</a:t>
            </a:r>
          </a:p>
        </p:txBody>
      </p:sp>
      <p:sp>
        <p:nvSpPr>
          <p:cNvPr id="17" name="TextBox 16">
            <a:extLst>
              <a:ext uri="{FF2B5EF4-FFF2-40B4-BE49-F238E27FC236}">
                <a16:creationId xmlns:a16="http://schemas.microsoft.com/office/drawing/2014/main" id="{1D1F00E5-9E3C-D228-2BA0-9E8D85DE43F5}"/>
              </a:ext>
            </a:extLst>
          </p:cNvPr>
          <p:cNvSpPr txBox="1"/>
          <p:nvPr/>
        </p:nvSpPr>
        <p:spPr>
          <a:xfrm>
            <a:off x="5099002" y="4280666"/>
            <a:ext cx="6099174" cy="369332"/>
          </a:xfrm>
          <a:prstGeom prst="rect">
            <a:avLst/>
          </a:prstGeom>
          <a:noFill/>
        </p:spPr>
        <p:txBody>
          <a:bodyPr wrap="square">
            <a:spAutoFit/>
          </a:bodyPr>
          <a:lstStyle/>
          <a:p>
            <a:r>
              <a:rPr lang="en-US" sz="1800" b="1" i="1" dirty="0">
                <a:solidFill>
                  <a:srgbClr val="59CBE8"/>
                </a:solidFill>
              </a:rPr>
              <a:t>Moravec’s Paradox</a:t>
            </a:r>
            <a:endParaRPr lang="en-US" dirty="0"/>
          </a:p>
        </p:txBody>
      </p:sp>
    </p:spTree>
    <p:extLst>
      <p:ext uri="{BB962C8B-B14F-4D97-AF65-F5344CB8AC3E}">
        <p14:creationId xmlns:p14="http://schemas.microsoft.com/office/powerpoint/2010/main" val="14937532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28E1D8-717F-685E-C46F-6296BCDCC7BA}"/>
              </a:ext>
            </a:extLst>
          </p:cNvPr>
          <p:cNvSpPr>
            <a:spLocks noGrp="1"/>
          </p:cNvSpPr>
          <p:nvPr>
            <p:ph type="sldNum" sz="quarter" idx="12"/>
          </p:nvPr>
        </p:nvSpPr>
        <p:spPr/>
        <p:txBody>
          <a:bodyPr/>
          <a:lstStyle/>
          <a:p>
            <a:fld id="{BE33F7A0-71F0-446B-9DE8-6D75BE64EE0F}" type="slidenum">
              <a:rPr lang="en-US" smtClean="0"/>
              <a:pPr/>
              <a:t>51</a:t>
            </a:fld>
            <a:endParaRPr lang="en-US" dirty="0"/>
          </a:p>
        </p:txBody>
      </p:sp>
      <p:sp>
        <p:nvSpPr>
          <p:cNvPr id="6" name="Text Placeholder 4">
            <a:extLst>
              <a:ext uri="{FF2B5EF4-FFF2-40B4-BE49-F238E27FC236}">
                <a16:creationId xmlns:a16="http://schemas.microsoft.com/office/drawing/2014/main" id="{D596E459-D123-2EEA-4338-AF0D0ACC368F}"/>
              </a:ext>
            </a:extLst>
          </p:cNvPr>
          <p:cNvSpPr>
            <a:spLocks noGrp="1"/>
          </p:cNvSpPr>
          <p:nvPr>
            <p:ph type="body" sz="quarter" idx="15"/>
          </p:nvPr>
        </p:nvSpPr>
        <p:spPr/>
        <p:txBody>
          <a:bodyPr/>
          <a:lstStyle/>
          <a:p>
            <a:r>
              <a:rPr lang="en-US" dirty="0"/>
              <a:t>Arturo Loaiza-Bonilla, MD MEd FACP</a:t>
            </a:r>
          </a:p>
        </p:txBody>
      </p:sp>
      <p:pic>
        <p:nvPicPr>
          <p:cNvPr id="8196" name="Picture 4">
            <a:extLst>
              <a:ext uri="{FF2B5EF4-FFF2-40B4-BE49-F238E27FC236}">
                <a16:creationId xmlns:a16="http://schemas.microsoft.com/office/drawing/2014/main" id="{4224FA48-9697-B36B-1EB6-D5438027B3DA}"/>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246612" y="217034"/>
            <a:ext cx="6155584" cy="31901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2D15C16-014F-4420-1E4B-BE39028919A9}"/>
              </a:ext>
            </a:extLst>
          </p:cNvPr>
          <p:cNvPicPr>
            <a:picLocks noChangeAspect="1"/>
          </p:cNvPicPr>
          <p:nvPr/>
        </p:nvPicPr>
        <p:blipFill>
          <a:blip r:embed="rId4"/>
          <a:stretch>
            <a:fillRect/>
          </a:stretch>
        </p:blipFill>
        <p:spPr>
          <a:xfrm>
            <a:off x="5596780" y="3616381"/>
            <a:ext cx="6155583" cy="2560722"/>
          </a:xfrm>
          <a:prstGeom prst="rect">
            <a:avLst/>
          </a:prstGeom>
        </p:spPr>
      </p:pic>
      <p:pic>
        <p:nvPicPr>
          <p:cNvPr id="9" name="Picture 8">
            <a:extLst>
              <a:ext uri="{FF2B5EF4-FFF2-40B4-BE49-F238E27FC236}">
                <a16:creationId xmlns:a16="http://schemas.microsoft.com/office/drawing/2014/main" id="{745F9BBE-B2F6-F128-7C53-E3A077C0D2F2}"/>
              </a:ext>
            </a:extLst>
          </p:cNvPr>
          <p:cNvPicPr>
            <a:picLocks noChangeAspect="1"/>
          </p:cNvPicPr>
          <p:nvPr/>
        </p:nvPicPr>
        <p:blipFill>
          <a:blip r:embed="rId5"/>
          <a:stretch>
            <a:fillRect/>
          </a:stretch>
        </p:blipFill>
        <p:spPr>
          <a:xfrm>
            <a:off x="7339910" y="399596"/>
            <a:ext cx="3821319" cy="2560723"/>
          </a:xfrm>
          <a:prstGeom prst="rect">
            <a:avLst/>
          </a:prstGeom>
        </p:spPr>
      </p:pic>
      <p:pic>
        <p:nvPicPr>
          <p:cNvPr id="11" name="Picture 10">
            <a:extLst>
              <a:ext uri="{FF2B5EF4-FFF2-40B4-BE49-F238E27FC236}">
                <a16:creationId xmlns:a16="http://schemas.microsoft.com/office/drawing/2014/main" id="{17B07872-042C-F9D0-DAED-974A785EB0D7}"/>
              </a:ext>
            </a:extLst>
          </p:cNvPr>
          <p:cNvPicPr>
            <a:picLocks noChangeAspect="1"/>
          </p:cNvPicPr>
          <p:nvPr/>
        </p:nvPicPr>
        <p:blipFill>
          <a:blip r:embed="rId6"/>
          <a:stretch>
            <a:fillRect/>
          </a:stretch>
        </p:blipFill>
        <p:spPr>
          <a:xfrm>
            <a:off x="1471289" y="3504490"/>
            <a:ext cx="3015563" cy="2719985"/>
          </a:xfrm>
          <a:prstGeom prst="rect">
            <a:avLst/>
          </a:prstGeom>
        </p:spPr>
      </p:pic>
      <p:cxnSp>
        <p:nvCxnSpPr>
          <p:cNvPr id="13" name="Straight Connector 12">
            <a:extLst>
              <a:ext uri="{FF2B5EF4-FFF2-40B4-BE49-F238E27FC236}">
                <a16:creationId xmlns:a16="http://schemas.microsoft.com/office/drawing/2014/main" id="{977DECBD-3498-E307-5735-0A18D31FA994}"/>
              </a:ext>
            </a:extLst>
          </p:cNvPr>
          <p:cNvCxnSpPr/>
          <p:nvPr/>
        </p:nvCxnSpPr>
        <p:spPr>
          <a:xfrm>
            <a:off x="0" y="3504490"/>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E4579A6-9E94-4683-B30A-D044322F07D2}"/>
              </a:ext>
            </a:extLst>
          </p:cNvPr>
          <p:cNvPicPr>
            <a:picLocks noChangeAspect="1"/>
          </p:cNvPicPr>
          <p:nvPr/>
        </p:nvPicPr>
        <p:blipFill>
          <a:blip r:embed="rId7"/>
          <a:stretch>
            <a:fillRect/>
          </a:stretch>
        </p:blipFill>
        <p:spPr>
          <a:xfrm>
            <a:off x="9176564" y="296109"/>
            <a:ext cx="2019582" cy="333422"/>
          </a:xfrm>
          <a:prstGeom prst="rect">
            <a:avLst/>
          </a:prstGeom>
        </p:spPr>
      </p:pic>
    </p:spTree>
    <p:extLst>
      <p:ext uri="{BB962C8B-B14F-4D97-AF65-F5344CB8AC3E}">
        <p14:creationId xmlns:p14="http://schemas.microsoft.com/office/powerpoint/2010/main" val="38416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6176824-7946-6969-3841-DD5C101DF4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25" name="Rectangle 24">
              <a:extLst>
                <a:ext uri="{FF2B5EF4-FFF2-40B4-BE49-F238E27FC236}">
                  <a16:creationId xmlns:a16="http://schemas.microsoft.com/office/drawing/2014/main" id="{C5675077-BFF1-36B0-EA6D-B4599DBA7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F637796C-75D6-BAA5-036C-0E9E7F85B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BFBD50A-DBB5-04FA-45B9-183C84E4C9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2659E1E-0E9F-DC4F-40A9-CFA17EDF7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8217318" y="7059"/>
              <a:ext cx="3974283" cy="6872683"/>
            </a:xfrm>
            <a:prstGeom prst="rect">
              <a:avLst/>
            </a:prstGeom>
            <a:gradFill flip="none" rotWithShape="1">
              <a:gsLst>
                <a:gs pos="0">
                  <a:schemeClr val="accent2">
                    <a:alpha val="64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6" name="Picture 5">
            <a:extLst>
              <a:ext uri="{FF2B5EF4-FFF2-40B4-BE49-F238E27FC236}">
                <a16:creationId xmlns:a16="http://schemas.microsoft.com/office/drawing/2014/main" id="{3B48DEF5-40AF-D40E-ED07-1C37884712DC}"/>
              </a:ext>
            </a:extLst>
          </p:cNvPr>
          <p:cNvPicPr>
            <a:picLocks noChangeAspect="1"/>
          </p:cNvPicPr>
          <p:nvPr/>
        </p:nvPicPr>
        <p:blipFill>
          <a:blip r:embed="rId2"/>
          <a:srcRect r="1" b="556"/>
          <a:stretch>
            <a:fillRect/>
          </a:stretch>
        </p:blipFill>
        <p:spPr>
          <a:xfrm>
            <a:off x="122716" y="115738"/>
            <a:ext cx="11938653" cy="6618898"/>
          </a:xfrm>
          <a:prstGeom prst="rect">
            <a:avLst/>
          </a:prstGeom>
        </p:spPr>
      </p:pic>
      <p:pic>
        <p:nvPicPr>
          <p:cNvPr id="7" name="Picture 6">
            <a:extLst>
              <a:ext uri="{FF2B5EF4-FFF2-40B4-BE49-F238E27FC236}">
                <a16:creationId xmlns:a16="http://schemas.microsoft.com/office/drawing/2014/main" id="{1A429871-4D42-44D9-9836-B5C34ED88E2A}"/>
              </a:ext>
            </a:extLst>
          </p:cNvPr>
          <p:cNvPicPr>
            <a:picLocks noChangeAspect="1"/>
          </p:cNvPicPr>
          <p:nvPr/>
        </p:nvPicPr>
        <p:blipFill>
          <a:blip r:embed="rId3"/>
          <a:stretch>
            <a:fillRect/>
          </a:stretch>
        </p:blipFill>
        <p:spPr>
          <a:xfrm>
            <a:off x="565387" y="268023"/>
            <a:ext cx="858534" cy="1044458"/>
          </a:xfrm>
          <a:prstGeom prst="rect">
            <a:avLst/>
          </a:prstGeom>
        </p:spPr>
      </p:pic>
    </p:spTree>
    <p:extLst>
      <p:ext uri="{BB962C8B-B14F-4D97-AF65-F5344CB8AC3E}">
        <p14:creationId xmlns:p14="http://schemas.microsoft.com/office/powerpoint/2010/main" val="119757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group of people in a room with a large round arch&#10;&#10;Description automatically generated">
            <a:extLst>
              <a:ext uri="{FF2B5EF4-FFF2-40B4-BE49-F238E27FC236}">
                <a16:creationId xmlns:a16="http://schemas.microsoft.com/office/drawing/2014/main" id="{61420EC9-26A0-C619-683A-911259CC85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79" b="1452"/>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0553EB-34E1-E919-8F35-62B1BBB46DBB}"/>
              </a:ext>
            </a:extLst>
          </p:cNvPr>
          <p:cNvSpPr txBox="1"/>
          <p:nvPr/>
        </p:nvSpPr>
        <p:spPr>
          <a:xfrm>
            <a:off x="9416143" y="6386056"/>
            <a:ext cx="2775857" cy="369332"/>
          </a:xfrm>
          <a:prstGeom prst="rect">
            <a:avLst/>
          </a:prstGeom>
          <a:noFill/>
        </p:spPr>
        <p:txBody>
          <a:bodyPr wrap="square">
            <a:spAutoFit/>
          </a:bodyPr>
          <a:lstStyle/>
          <a:p>
            <a:pPr algn="l"/>
            <a:r>
              <a:rPr lang="en-US" b="1" i="0" dirty="0">
                <a:solidFill>
                  <a:schemeClr val="bg1"/>
                </a:solidFill>
                <a:effectLst/>
                <a:latin typeface="Linux Libertine"/>
              </a:rPr>
              <a:t>Théâtre </a:t>
            </a:r>
            <a:r>
              <a:rPr lang="en-US" b="1" i="0" dirty="0" err="1">
                <a:solidFill>
                  <a:schemeClr val="bg1"/>
                </a:solidFill>
                <a:effectLst/>
                <a:latin typeface="Linux Libertine"/>
              </a:rPr>
              <a:t>D’opéra</a:t>
            </a:r>
            <a:r>
              <a:rPr lang="en-US" b="1" i="0" dirty="0">
                <a:solidFill>
                  <a:schemeClr val="bg1"/>
                </a:solidFill>
                <a:effectLst/>
                <a:latin typeface="Linux Libertine"/>
              </a:rPr>
              <a:t> Spatial</a:t>
            </a:r>
          </a:p>
        </p:txBody>
      </p:sp>
    </p:spTree>
    <p:extLst>
      <p:ext uri="{BB962C8B-B14F-4D97-AF65-F5344CB8AC3E}">
        <p14:creationId xmlns:p14="http://schemas.microsoft.com/office/powerpoint/2010/main" val="7309528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http://www.clipartbest.com/cliparts/ncE/5gq/ncE5gqEc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2" y="3748979"/>
            <a:ext cx="28241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0" name="TextBox 5"/>
          <p:cNvSpPr txBox="1">
            <a:spLocks noChangeArrowheads="1"/>
          </p:cNvSpPr>
          <p:nvPr/>
        </p:nvSpPr>
        <p:spPr bwMode="auto">
          <a:xfrm>
            <a:off x="2057400" y="1032768"/>
            <a:ext cx="3048000" cy="64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09" tIns="45057" rIns="90109" bIns="450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a:solidFill>
                  <a:srgbClr val="002060"/>
                </a:solidFill>
                <a:cs typeface="Arial" charset="0"/>
              </a:rPr>
              <a:t>Umbrella</a:t>
            </a:r>
          </a:p>
        </p:txBody>
      </p:sp>
      <p:sp>
        <p:nvSpPr>
          <p:cNvPr id="380931" name="TextBox 6"/>
          <p:cNvSpPr txBox="1">
            <a:spLocks noChangeArrowheads="1"/>
          </p:cNvSpPr>
          <p:nvPr/>
        </p:nvSpPr>
        <p:spPr bwMode="auto">
          <a:xfrm>
            <a:off x="7105652" y="1035943"/>
            <a:ext cx="1897063" cy="64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09" tIns="45057" rIns="90109" bIns="450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a:solidFill>
                  <a:srgbClr val="002060"/>
                </a:solidFill>
                <a:cs typeface="Arial" charset="0"/>
              </a:rPr>
              <a:t>Basket</a:t>
            </a:r>
            <a:endParaRPr lang="en-US" sz="3200" b="1" dirty="0">
              <a:solidFill>
                <a:srgbClr val="002060"/>
              </a:solidFill>
              <a:cs typeface="Arial" charset="0"/>
            </a:endParaRPr>
          </a:p>
        </p:txBody>
      </p:sp>
      <p:grpSp>
        <p:nvGrpSpPr>
          <p:cNvPr id="380932" name="Group 11"/>
          <p:cNvGrpSpPr>
            <a:grpSpLocks/>
          </p:cNvGrpSpPr>
          <p:nvPr/>
        </p:nvGrpSpPr>
        <p:grpSpPr bwMode="auto">
          <a:xfrm>
            <a:off x="1752600" y="1767780"/>
            <a:ext cx="9008660" cy="1938992"/>
            <a:chOff x="228600" y="1600200"/>
            <a:chExt cx="9008660" cy="1939646"/>
          </a:xfrm>
        </p:grpSpPr>
        <p:sp>
          <p:nvSpPr>
            <p:cNvPr id="380935" name="TextBox 9"/>
            <p:cNvSpPr txBox="1">
              <a:spLocks noChangeArrowheads="1"/>
            </p:cNvSpPr>
            <p:nvPr/>
          </p:nvSpPr>
          <p:spPr bwMode="auto">
            <a:xfrm>
              <a:off x="228600" y="1600200"/>
              <a:ext cx="4267200" cy="193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002060"/>
                  </a:solidFill>
                  <a:cs typeface="Arial" charset="0"/>
                </a:rPr>
                <a:t>Test impact of different drugs on different mutations in a </a:t>
              </a:r>
              <a:r>
                <a:rPr lang="en-US" sz="2000" b="1" u="sng" dirty="0">
                  <a:solidFill>
                    <a:srgbClr val="002060"/>
                  </a:solidFill>
                  <a:cs typeface="Arial" charset="0"/>
                </a:rPr>
                <a:t>single type of cancer</a:t>
              </a:r>
            </a:p>
            <a:p>
              <a:pPr eaLnBrk="1" hangingPunct="1">
                <a:buFont typeface="Arial" charset="0"/>
                <a:buChar char="•"/>
              </a:pPr>
              <a:r>
                <a:rPr lang="en-US" sz="2000" b="1" dirty="0">
                  <a:solidFill>
                    <a:srgbClr val="002060"/>
                  </a:solidFill>
                  <a:cs typeface="Arial" charset="0"/>
                </a:rPr>
                <a:t>BATTLE</a:t>
              </a:r>
            </a:p>
            <a:p>
              <a:pPr eaLnBrk="1" hangingPunct="1">
                <a:buFont typeface="Arial" charset="0"/>
                <a:buChar char="•"/>
              </a:pPr>
              <a:r>
                <a:rPr lang="en-US" sz="2000" b="1" dirty="0">
                  <a:solidFill>
                    <a:srgbClr val="002060"/>
                  </a:solidFill>
                  <a:cs typeface="Arial" charset="0"/>
                </a:rPr>
                <a:t>I-SPY2</a:t>
              </a:r>
            </a:p>
            <a:p>
              <a:pPr eaLnBrk="1" hangingPunct="1">
                <a:buFont typeface="Arial" charset="0"/>
                <a:buChar char="•"/>
              </a:pPr>
              <a:r>
                <a:rPr lang="en-US" sz="2000" b="1" dirty="0">
                  <a:solidFill>
                    <a:srgbClr val="002060"/>
                  </a:solidFill>
                  <a:cs typeface="Arial" charset="0"/>
                </a:rPr>
                <a:t>SWOG Squamous Lung Master</a:t>
              </a:r>
            </a:p>
          </p:txBody>
        </p:sp>
        <p:sp>
          <p:nvSpPr>
            <p:cNvPr id="380936" name="TextBox 10"/>
            <p:cNvSpPr txBox="1">
              <a:spLocks noChangeArrowheads="1"/>
            </p:cNvSpPr>
            <p:nvPr/>
          </p:nvSpPr>
          <p:spPr bwMode="auto">
            <a:xfrm>
              <a:off x="4572000" y="1600200"/>
              <a:ext cx="4665260" cy="193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002060"/>
                  </a:solidFill>
                  <a:cs typeface="Arial" charset="0"/>
                </a:rPr>
                <a:t>Test the effect of </a:t>
              </a:r>
              <a:r>
                <a:rPr lang="en-US" sz="2000" b="1" u="sng" dirty="0">
                  <a:solidFill>
                    <a:srgbClr val="002060"/>
                  </a:solidFill>
                  <a:cs typeface="Arial" charset="0"/>
                </a:rPr>
                <a:t>a drug(s)</a:t>
              </a:r>
              <a:r>
                <a:rPr lang="en-US" sz="2000" b="1" dirty="0">
                  <a:solidFill>
                    <a:srgbClr val="002060"/>
                  </a:solidFill>
                  <a:cs typeface="Arial" charset="0"/>
                </a:rPr>
                <a:t> on a single mutation(s) in a variety of cancer types</a:t>
              </a:r>
            </a:p>
            <a:p>
              <a:pPr eaLnBrk="1" hangingPunct="1">
                <a:buFont typeface="Arial" charset="0"/>
                <a:buChar char="•"/>
              </a:pPr>
              <a:r>
                <a:rPr lang="en-US" sz="2000" b="1" dirty="0">
                  <a:solidFill>
                    <a:srgbClr val="002060"/>
                  </a:solidFill>
                  <a:cs typeface="Arial" charset="0"/>
                </a:rPr>
                <a:t>TAPUR</a:t>
              </a:r>
            </a:p>
            <a:p>
              <a:pPr eaLnBrk="1" hangingPunct="1">
                <a:buFont typeface="Arial" charset="0"/>
                <a:buChar char="•"/>
              </a:pPr>
              <a:r>
                <a:rPr lang="en-US" sz="2000" b="1" dirty="0">
                  <a:solidFill>
                    <a:srgbClr val="002060"/>
                  </a:solidFill>
                  <a:cs typeface="Arial" charset="0"/>
                </a:rPr>
                <a:t>NCI COMBO MATCH - </a:t>
              </a:r>
              <a:r>
                <a:rPr lang="en-US" sz="2000" b="1" dirty="0" err="1">
                  <a:solidFill>
                    <a:srgbClr val="002060"/>
                  </a:solidFill>
                  <a:cs typeface="Arial" charset="0"/>
                </a:rPr>
                <a:t>myeloMATCH</a:t>
              </a:r>
              <a:endParaRPr lang="en-US" sz="2000" b="1" dirty="0">
                <a:solidFill>
                  <a:srgbClr val="002060"/>
                </a:solidFill>
                <a:cs typeface="Arial" charset="0"/>
              </a:endParaRPr>
            </a:p>
            <a:p>
              <a:pPr eaLnBrk="1" hangingPunct="1">
                <a:buFont typeface="Arial" charset="0"/>
                <a:buChar char="•"/>
              </a:pPr>
              <a:r>
                <a:rPr lang="en-US" sz="2000" b="1" dirty="0">
                  <a:solidFill>
                    <a:srgbClr val="002060"/>
                  </a:solidFill>
                  <a:cs typeface="Arial" charset="0"/>
                </a:rPr>
                <a:t>TAPISTRY</a:t>
              </a:r>
            </a:p>
          </p:txBody>
        </p:sp>
      </p:grpSp>
      <p:pic>
        <p:nvPicPr>
          <p:cNvPr id="380933" name="Picture 4" descr="http://www.goodhousekeeping.com/cm/goodhousekeeping/images/GF/Cake%20Basket%20with%20Small%20Riser.jpg"/>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581777" y="3672779"/>
            <a:ext cx="32480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21427" y="199893"/>
            <a:ext cx="8748602" cy="523220"/>
          </a:xfrm>
          <a:prstGeom prst="rect">
            <a:avLst/>
          </a:prstGeom>
        </p:spPr>
        <p:txBody>
          <a:bodyPr wrap="square">
            <a:spAutoFit/>
          </a:bodyPr>
          <a:lstStyle/>
          <a:p>
            <a:pPr algn="ctr"/>
            <a:r>
              <a:rPr lang="en-US" sz="2800" b="1" dirty="0">
                <a:solidFill>
                  <a:srgbClr val="C00000"/>
                </a:solidFill>
              </a:rPr>
              <a:t>GENERATIVE AI TO ASSIST IN TRIAL DESIGNS</a:t>
            </a:r>
          </a:p>
        </p:txBody>
      </p:sp>
      <p:pic>
        <p:nvPicPr>
          <p:cNvPr id="3" name="Picture 2" descr="A logo of a state&#10;&#10;AI-generated content may be incorrect.">
            <a:extLst>
              <a:ext uri="{FF2B5EF4-FFF2-40B4-BE49-F238E27FC236}">
                <a16:creationId xmlns:a16="http://schemas.microsoft.com/office/drawing/2014/main" id="{487C3F17-B96A-05BD-1BA7-BB95E9F42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5536" y="5835038"/>
            <a:ext cx="1655634" cy="825254"/>
          </a:xfrm>
          <a:prstGeom prst="rect">
            <a:avLst/>
          </a:prstGeom>
        </p:spPr>
      </p:pic>
    </p:spTree>
    <p:extLst>
      <p:ext uri="{BB962C8B-B14F-4D97-AF65-F5344CB8AC3E}">
        <p14:creationId xmlns:p14="http://schemas.microsoft.com/office/powerpoint/2010/main" val="378848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lowchart of patient process in myeloMATCH treatment trials">
            <a:extLst>
              <a:ext uri="{FF2B5EF4-FFF2-40B4-BE49-F238E27FC236}">
                <a16:creationId xmlns:a16="http://schemas.microsoft.com/office/drawing/2014/main" id="{FAE467AC-79AD-7F93-204B-FDD3CED764E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1180" y="1633195"/>
            <a:ext cx="6410084" cy="3605671"/>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A blue rectangular sign with white text&#10;&#10;Description automatically generated">
            <a:extLst>
              <a:ext uri="{FF2B5EF4-FFF2-40B4-BE49-F238E27FC236}">
                <a16:creationId xmlns:a16="http://schemas.microsoft.com/office/drawing/2014/main" id="{7BC40FB1-94CC-931B-F91A-9EC6FE019E2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695874" y="1124762"/>
            <a:ext cx="3854945" cy="15130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myeloMATCH: Precision Medicine in Myeloid Cancer - AML | MDS">
            <a:extLst>
              <a:ext uri="{FF2B5EF4-FFF2-40B4-BE49-F238E27FC236}">
                <a16:creationId xmlns:a16="http://schemas.microsoft.com/office/drawing/2014/main" id="{1918352E-E0CD-192C-1E33-7B1FC840280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95874" y="4230746"/>
            <a:ext cx="3854945" cy="15065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ew picture" descr="Text&#10;&#10;Description automatically generated with low confidence">
            <a:extLst>
              <a:ext uri="{FF2B5EF4-FFF2-40B4-BE49-F238E27FC236}">
                <a16:creationId xmlns:a16="http://schemas.microsoft.com/office/drawing/2014/main" id="{7007275D-14F2-E1CF-94FA-E42AB360B95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83769" y="0"/>
            <a:ext cx="9407050" cy="66319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 name="Picture 1" descr="Diagram&#10;&#10;Description automatically generated">
            <a:extLst>
              <a:ext uri="{FF2B5EF4-FFF2-40B4-BE49-F238E27FC236}">
                <a16:creationId xmlns:a16="http://schemas.microsoft.com/office/drawing/2014/main" id="{C32B929E-DBF2-3BAD-04C9-ADD110C4E7BD}"/>
              </a:ext>
            </a:extLst>
          </p:cNvPr>
          <p:cNvPicPr>
            <a:picLocks noChangeAspect="1"/>
          </p:cNvPicPr>
          <p:nvPr/>
        </p:nvPicPr>
        <p:blipFill>
          <a:blip r:embed="rId4"/>
          <a:stretch>
            <a:fillRect/>
          </a:stretch>
        </p:blipFill>
        <p:spPr>
          <a:xfrm>
            <a:off x="0" y="1945137"/>
            <a:ext cx="3686014" cy="2512072"/>
          </a:xfrm>
          <a:prstGeom prst="rect">
            <a:avLst/>
          </a:prstGeom>
        </p:spPr>
      </p:pic>
      <p:sp>
        <p:nvSpPr>
          <p:cNvPr id="4" name="TextBox 3">
            <a:extLst>
              <a:ext uri="{FF2B5EF4-FFF2-40B4-BE49-F238E27FC236}">
                <a16:creationId xmlns:a16="http://schemas.microsoft.com/office/drawing/2014/main" id="{58CAA2F3-3D48-1784-8D64-04EFCC561EE4}"/>
              </a:ext>
            </a:extLst>
          </p:cNvPr>
          <p:cNvSpPr txBox="1"/>
          <p:nvPr/>
        </p:nvSpPr>
        <p:spPr>
          <a:xfrm>
            <a:off x="228601" y="4912863"/>
            <a:ext cx="3150570" cy="1200329"/>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pitchFamily="2" charset="0"/>
                <a:ea typeface="+mn-ea"/>
                <a:cs typeface="+mn-cs"/>
              </a:rPr>
              <a:t>Minimally-invasive liquid biopsies capture circulating tumor (</a:t>
            </a:r>
            <a:r>
              <a:rPr kumimoji="0" lang="en-US" sz="1800" b="0" i="0" u="none" strike="noStrike" kern="1200" cap="none" spc="0" normalizeH="0" baseline="0" noProof="0" dirty="0" err="1">
                <a:ln>
                  <a:noFill/>
                </a:ln>
                <a:solidFill>
                  <a:srgbClr val="000000"/>
                </a:solidFill>
                <a:effectLst/>
                <a:uLnTx/>
                <a:uFillTx/>
                <a:latin typeface="Raleway" pitchFamily="2" charset="0"/>
                <a:ea typeface="+mn-ea"/>
                <a:cs typeface="+mn-cs"/>
              </a:rPr>
              <a:t>ctDNA</a:t>
            </a:r>
            <a:r>
              <a:rPr kumimoji="0" lang="en-US" sz="1800" b="0" i="0" u="none" strike="noStrike" kern="1200" cap="none" spc="0" normalizeH="0" baseline="0" noProof="0" dirty="0">
                <a:ln>
                  <a:noFill/>
                </a:ln>
                <a:solidFill>
                  <a:srgbClr val="000000"/>
                </a:solidFill>
                <a:effectLst/>
                <a:uLnTx/>
                <a:uFillTx/>
                <a:latin typeface="Raleway" pitchFamily="2" charset="0"/>
                <a:ea typeface="+mn-ea"/>
                <a:cs typeface="+mn-cs"/>
              </a:rPr>
              <a:t>) from the blood and offer quick CGP </a:t>
            </a:r>
          </a:p>
        </p:txBody>
      </p:sp>
      <p:sp>
        <p:nvSpPr>
          <p:cNvPr id="5" name="Text Placeholder 3">
            <a:extLst>
              <a:ext uri="{FF2B5EF4-FFF2-40B4-BE49-F238E27FC236}">
                <a16:creationId xmlns:a16="http://schemas.microsoft.com/office/drawing/2014/main" id="{ACBF5C2D-6C77-11AA-19A3-B6B09B9AF440}"/>
              </a:ext>
            </a:extLst>
          </p:cNvPr>
          <p:cNvSpPr txBox="1">
            <a:spLocks/>
          </p:cNvSpPr>
          <p:nvPr/>
        </p:nvSpPr>
        <p:spPr>
          <a:xfrm>
            <a:off x="409361" y="6271201"/>
            <a:ext cx="2388268" cy="21668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err="1">
                <a:solidFill>
                  <a:srgbClr val="666666"/>
                </a:solidFill>
                <a:latin typeface="Helvetica Neue" panose="02000403000000020004" pitchFamily="2" charset="0"/>
                <a:ea typeface="Helvetica Neue" panose="02000403000000020004" pitchFamily="2" charset="0"/>
              </a:rPr>
              <a:t>Bettegowda</a:t>
            </a:r>
            <a:r>
              <a:rPr lang="en-US" sz="900" dirty="0">
                <a:solidFill>
                  <a:srgbClr val="666666"/>
                </a:solidFill>
                <a:latin typeface="Helvetica Neue" panose="02000403000000020004" pitchFamily="2" charset="0"/>
                <a:ea typeface="Helvetica Neue" panose="02000403000000020004" pitchFamily="2" charset="0"/>
              </a:rPr>
              <a:t> et al., Sci </a:t>
            </a:r>
            <a:r>
              <a:rPr lang="en-US" sz="900" dirty="0" err="1">
                <a:solidFill>
                  <a:srgbClr val="666666"/>
                </a:solidFill>
                <a:latin typeface="Helvetica Neue" panose="02000403000000020004" pitchFamily="2" charset="0"/>
                <a:ea typeface="Helvetica Neue" panose="02000403000000020004" pitchFamily="2" charset="0"/>
              </a:rPr>
              <a:t>Transl</a:t>
            </a:r>
            <a:r>
              <a:rPr lang="en-US" sz="900" dirty="0">
                <a:solidFill>
                  <a:srgbClr val="666666"/>
                </a:solidFill>
                <a:latin typeface="Helvetica Neue" panose="02000403000000020004" pitchFamily="2" charset="0"/>
                <a:ea typeface="Helvetica Neue" panose="02000403000000020004" pitchFamily="2" charset="0"/>
              </a:rPr>
              <a:t> Med. 2014.  </a:t>
            </a:r>
            <a:r>
              <a:rPr lang="en-US" sz="900" dirty="0" err="1">
                <a:solidFill>
                  <a:srgbClr val="666666"/>
                </a:solidFill>
                <a:latin typeface="Helvetica Neue" panose="02000403000000020004" pitchFamily="2" charset="0"/>
                <a:ea typeface="Helvetica Neue" panose="02000403000000020004" pitchFamily="2" charset="0"/>
              </a:rPr>
              <a:t>Lanman</a:t>
            </a:r>
            <a:r>
              <a:rPr lang="en-US" sz="900" dirty="0">
                <a:solidFill>
                  <a:srgbClr val="666666"/>
                </a:solidFill>
                <a:latin typeface="Helvetica Neue" panose="02000403000000020004" pitchFamily="2" charset="0"/>
                <a:ea typeface="Helvetica Neue" panose="02000403000000020004" pitchFamily="2" charset="0"/>
              </a:rPr>
              <a:t> et al., PLOS One. 2015. </a:t>
            </a:r>
          </a:p>
        </p:txBody>
      </p:sp>
      <p:sp>
        <p:nvSpPr>
          <p:cNvPr id="7" name="TextBox 6">
            <a:extLst>
              <a:ext uri="{FF2B5EF4-FFF2-40B4-BE49-F238E27FC236}">
                <a16:creationId xmlns:a16="http://schemas.microsoft.com/office/drawing/2014/main" id="{1705CF46-06DC-39FC-E194-00F57ED4C84D}"/>
              </a:ext>
            </a:extLst>
          </p:cNvPr>
          <p:cNvSpPr txBox="1"/>
          <p:nvPr/>
        </p:nvSpPr>
        <p:spPr>
          <a:xfrm>
            <a:off x="350972" y="514106"/>
            <a:ext cx="2532797" cy="646331"/>
          </a:xfrm>
          <a:prstGeom prst="rect">
            <a:avLst/>
          </a:prstGeom>
          <a:noFill/>
        </p:spPr>
        <p:txBody>
          <a:bodyPr wrap="square">
            <a:spAutoFit/>
          </a:bodyPr>
          <a:lstStyle/>
          <a:p>
            <a:pPr marL="201168" indent="-201168" defTabSz="804672">
              <a:spcBef>
                <a:spcPts val="880"/>
              </a:spcBef>
            </a:pPr>
            <a:r>
              <a:rPr lang="en-US" sz="1800" b="1" kern="1200" dirty="0">
                <a:solidFill>
                  <a:schemeClr val="tx1"/>
                </a:solidFill>
                <a:latin typeface="+mn-lt"/>
                <a:ea typeface="+mn-ea"/>
                <a:cs typeface="+mn-cs"/>
              </a:rPr>
              <a:t>Early profiling requires lifetime tracking</a:t>
            </a:r>
          </a:p>
        </p:txBody>
      </p:sp>
    </p:spTree>
    <p:extLst>
      <p:ext uri="{BB962C8B-B14F-4D97-AF65-F5344CB8AC3E}">
        <p14:creationId xmlns:p14="http://schemas.microsoft.com/office/powerpoint/2010/main" val="61359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B6B7D-F875-D2E9-91AD-97C745EBE013}"/>
              </a:ext>
            </a:extLst>
          </p:cNvPr>
          <p:cNvSpPr>
            <a:spLocks noGrp="1"/>
          </p:cNvSpPr>
          <p:nvPr>
            <p:ph type="title"/>
          </p:nvPr>
        </p:nvSpPr>
        <p:spPr>
          <a:xfrm>
            <a:off x="1051560" y="4440602"/>
            <a:ext cx="3538728" cy="1645920"/>
          </a:xfrm>
        </p:spPr>
        <p:txBody>
          <a:bodyPr>
            <a:normAutofit/>
          </a:bodyPr>
          <a:lstStyle/>
          <a:p>
            <a:r>
              <a:rPr lang="en-US" sz="3200"/>
              <a:t>What is generative artificial intelligence (GenAI)</a:t>
            </a:r>
          </a:p>
        </p:txBody>
      </p:sp>
      <p:pic>
        <p:nvPicPr>
          <p:cNvPr id="19" name="Picture 18" descr="An abstract cyber space concept">
            <a:extLst>
              <a:ext uri="{FF2B5EF4-FFF2-40B4-BE49-F238E27FC236}">
                <a16:creationId xmlns:a16="http://schemas.microsoft.com/office/drawing/2014/main" id="{4F604DE4-8F38-A5E1-0567-DC833B88B4D6}"/>
              </a:ext>
            </a:extLst>
          </p:cNvPr>
          <p:cNvPicPr>
            <a:picLocks noChangeAspect="1"/>
          </p:cNvPicPr>
          <p:nvPr/>
        </p:nvPicPr>
        <p:blipFill rotWithShape="1">
          <a:blip r:embed="rId2"/>
          <a:srcRect l="31243" r="2" b="2"/>
          <a:stretch/>
        </p:blipFill>
        <p:spPr>
          <a:xfrm>
            <a:off x="6" y="10"/>
            <a:ext cx="4884383" cy="3995918"/>
          </a:xfrm>
          <a:prstGeom prst="rect">
            <a:avLst/>
          </a:prstGeom>
        </p:spPr>
      </p:pic>
      <p:sp>
        <p:nvSpPr>
          <p:cNvPr id="3" name="Content Placeholder 2">
            <a:extLst>
              <a:ext uri="{FF2B5EF4-FFF2-40B4-BE49-F238E27FC236}">
                <a16:creationId xmlns:a16="http://schemas.microsoft.com/office/drawing/2014/main" id="{A6312C27-086B-C8D2-82F8-CA20F86CC33C}"/>
              </a:ext>
            </a:extLst>
          </p:cNvPr>
          <p:cNvSpPr>
            <a:spLocks noGrp="1"/>
          </p:cNvSpPr>
          <p:nvPr>
            <p:ph idx="1"/>
          </p:nvPr>
        </p:nvSpPr>
        <p:spPr>
          <a:xfrm>
            <a:off x="5349240" y="4440602"/>
            <a:ext cx="6007608" cy="1645920"/>
          </a:xfrm>
        </p:spPr>
        <p:txBody>
          <a:bodyPr anchor="ctr">
            <a:normAutofit/>
          </a:bodyPr>
          <a:lstStyle/>
          <a:p>
            <a:r>
              <a:rPr lang="en-US" sz="1400" dirty="0"/>
              <a:t>Generative artificial intelligence (AI) describes algorithms (such as LLMs) that can be used to create new content (generate data), including audio, code, images, text, simulations, and videos.</a:t>
            </a:r>
          </a:p>
          <a:p>
            <a:r>
              <a:rPr lang="en-US" sz="1400" dirty="0"/>
              <a:t>Generative AI systems fall under the broad category of machine learning.</a:t>
            </a:r>
          </a:p>
          <a:p>
            <a:r>
              <a:rPr lang="en-US" sz="1400" dirty="0"/>
              <a:t>The increasing application of Generative AI in healthcare has the potential to revolutionize drug discovery, basic and clinical research, and patient care.</a:t>
            </a:r>
          </a:p>
        </p:txBody>
      </p:sp>
      <p:pic>
        <p:nvPicPr>
          <p:cNvPr id="4" name="Content Placeholder 4">
            <a:extLst>
              <a:ext uri="{FF2B5EF4-FFF2-40B4-BE49-F238E27FC236}">
                <a16:creationId xmlns:a16="http://schemas.microsoft.com/office/drawing/2014/main" id="{FC7E21A3-673D-9174-8E0B-82759BA264A7}"/>
              </a:ext>
            </a:extLst>
          </p:cNvPr>
          <p:cNvPicPr>
            <a:picLocks noChangeAspect="1"/>
          </p:cNvPicPr>
          <p:nvPr/>
        </p:nvPicPr>
        <p:blipFill>
          <a:blip r:embed="rId3"/>
          <a:stretch>
            <a:fillRect/>
          </a:stretch>
        </p:blipFill>
        <p:spPr>
          <a:xfrm>
            <a:off x="4984205" y="549778"/>
            <a:ext cx="6929142" cy="2858271"/>
          </a:xfrm>
          <a:prstGeom prst="rect">
            <a:avLst/>
          </a:prstGeom>
        </p:spPr>
      </p:pic>
    </p:spTree>
    <p:extLst>
      <p:ext uri="{BB962C8B-B14F-4D97-AF65-F5344CB8AC3E}">
        <p14:creationId xmlns:p14="http://schemas.microsoft.com/office/powerpoint/2010/main" val="221148304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21377</TotalTime>
  <Words>7107</Words>
  <Application>Microsoft Office PowerPoint</Application>
  <PresentationFormat>Widescreen</PresentationFormat>
  <Paragraphs>313</Paragraphs>
  <Slides>53</Slides>
  <Notes>31</Notes>
  <HiddenSlides>0</HiddenSlides>
  <MMClips>3</MMClips>
  <ScaleCrop>false</ScaleCrop>
  <HeadingPairs>
    <vt:vector size="8" baseType="variant">
      <vt:variant>
        <vt:lpstr>Fonts Used</vt:lpstr>
      </vt:variant>
      <vt:variant>
        <vt:i4>24</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79" baseType="lpstr">
      <vt:lpstr>acumin-pro</vt:lpstr>
      <vt:lpstr>-apple-system</vt:lpstr>
      <vt:lpstr>Arial</vt:lpstr>
      <vt:lpstr>BlinkMacSystemFont</vt:lpstr>
      <vt:lpstr>Calibri</vt:lpstr>
      <vt:lpstr>Calibri Light</vt:lpstr>
      <vt:lpstr>Cambria</vt:lpstr>
      <vt:lpstr>Georgia</vt:lpstr>
      <vt:lpstr>Harding</vt:lpstr>
      <vt:lpstr>Helvetica</vt:lpstr>
      <vt:lpstr>Helvetica</vt:lpstr>
      <vt:lpstr>Helvetica Neue</vt:lpstr>
      <vt:lpstr>Linux Libertine</vt:lpstr>
      <vt:lpstr>NotoSans-Regular</vt:lpstr>
      <vt:lpstr>OTNEJMScalaSansLF</vt:lpstr>
      <vt:lpstr>Raleway</vt:lpstr>
      <vt:lpstr>Roboto</vt:lpstr>
      <vt:lpstr>Segoe UI</vt:lpstr>
      <vt:lpstr>sohne</vt:lpstr>
      <vt:lpstr>Söhne</vt:lpstr>
      <vt:lpstr>Source Sans Pro SemiBold</vt:lpstr>
      <vt:lpstr>Source Sans Pro Web</vt:lpstr>
      <vt:lpstr>Symbol</vt:lpstr>
      <vt:lpstr>Times New Roman</vt:lpstr>
      <vt:lpstr>Tema de Office</vt:lpstr>
      <vt:lpstr>Bitmap Image</vt:lpstr>
      <vt:lpstr>AI in Oncology: From Innovation to Infrastructure</vt:lpstr>
      <vt:lpstr>PowerPoint Presentation</vt:lpstr>
      <vt:lpstr>Oncology has experienced two of the greatest technological evolutions:  molecular "omics" (genomics, proteomics, epigenomics) and "big data"</vt:lpstr>
      <vt:lpstr>PowerPoint Presentation</vt:lpstr>
      <vt:lpstr>PowerPoint Presentation</vt:lpstr>
      <vt:lpstr>PowerPoint Presentation</vt:lpstr>
      <vt:lpstr>PowerPoint Presentation</vt:lpstr>
      <vt:lpstr>PowerPoint Presentation</vt:lpstr>
      <vt:lpstr>What is generative artificial intelligence (GenAI)</vt:lpstr>
      <vt:lpstr>PowerPoint Presentation</vt:lpstr>
      <vt:lpstr>Artificial Neural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Convolutional Neural Networks (CNN)</vt:lpstr>
      <vt:lpstr>S4ND: Single-Shot Single-Scale Lung Nodule Detection</vt:lpstr>
      <vt:lpstr>Automated Artificial Intelligence Model Trained on a Large Data Set Can Detect Pancreas Cancer on Diagnostic Computed Tomography Scans As Well As Visually Occult Preinvasive Cancer on Prediagnostic Computed Tomography Scans</vt:lpstr>
      <vt:lpstr>PowerPoint Presentation</vt:lpstr>
      <vt:lpstr>Tumor Scans Support an Understanding of Treatment Response</vt:lpstr>
      <vt:lpstr>GenAI to optimize radiation oncology treatments</vt:lpstr>
      <vt:lpstr>  Machine Learning and the Microbiome Gut Microbiome Impacts Response to Immunotherapy Significantly higher alpha diversity (p&lt;0.01) in responding patients</vt:lpstr>
      <vt:lpstr>Multi-cohort analysis of colorectal cancer metagenome identified altered bacteria across populations and universal bacterial markers </vt:lpstr>
      <vt:lpstr>PowerPoint Presentation</vt:lpstr>
      <vt:lpstr>PowerPoint Presentation</vt:lpstr>
      <vt:lpstr>PowerPoint Presentation</vt:lpstr>
      <vt:lpstr>PowerPoint Presentation</vt:lpstr>
      <vt:lpstr>Novel imaging biomarkers predict outcomes in stage III unresectable non-small cell lung cancer treated with chemoradiation and durvalumab</vt:lpstr>
      <vt:lpstr>Entropy theory to calculate CFOD-TS: Degree of disorder of collagen fiber orientations at the tumor leading edge and across the entire tumor region</vt:lpstr>
      <vt:lpstr>PowerPoint Presentation</vt:lpstr>
      <vt:lpstr>PowerPoint Presentation</vt:lpstr>
      <vt:lpstr>PowerPoint Presentation</vt:lpstr>
      <vt:lpstr>PowerPoint Presentation</vt:lpstr>
      <vt:lpstr>PowerPoint Presentation</vt:lpstr>
      <vt:lpstr>Artificial general intelligence (AGI) and Research</vt:lpstr>
      <vt:lpstr>PowerPoint Presentation</vt:lpstr>
      <vt:lpstr>AlphaFold3 is now Open Source! </vt:lpstr>
      <vt:lpstr>PowerPoint Presentation</vt:lpstr>
      <vt:lpstr>PowerPoint Presentation</vt:lpstr>
      <vt:lpstr>Addressing Challenges in AI-driven Healthcare</vt:lpstr>
      <vt:lpstr>Beyond Static Checks: Handling Real-Time "Data Drift"</vt:lpstr>
      <vt:lpstr>PowerPoint Presentation</vt:lpstr>
      <vt:lpstr>PowerPoint Presentation</vt:lpstr>
      <vt:lpstr>PowerPoint Presentation</vt:lpstr>
      <vt:lpstr>PowerPoint Presentation</vt:lpstr>
      <vt:lpstr>Keeping It Human – AI as Augmentation, Not Replacement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Katherine Yulieth Niampira Farfán</dc:creator>
  <cp:lastModifiedBy>Arturo Loaiza-Bonilla</cp:lastModifiedBy>
  <cp:revision>238</cp:revision>
  <dcterms:created xsi:type="dcterms:W3CDTF">2022-08-08T19:44:11Z</dcterms:created>
  <dcterms:modified xsi:type="dcterms:W3CDTF">2026-04-16T05:38:32Z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2022-08-08T19:44:11Z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9db7239d-4d6e-40fb-b997-6b0672cfb068</vt:lpwstr>
  </property>
  <property fmtid="{D5CDD505-2E9C-101B-9397-08002B2CF9AE}" pid="7" name="MSIP_Label_defa4170-0d19-0005-0004-bc88714345d2_ActionId">
    <vt:lpwstr>056577cc-ad15-4030-9340-827fc88d1cb4</vt:lpwstr>
  </property>
  <property fmtid="{D5CDD505-2E9C-101B-9397-08002B2CF9AE}" pid="8" name="MSIP_Label_defa4170-0d19-0005-0004-bc88714345d2_ContentBits">
    <vt:lpwstr>0</vt:lpwstr>
  </property>
</Properties>
</file>