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9" r:id="rId3"/>
    <p:sldMasterId id="2147483653" r:id="rId4"/>
    <p:sldMasterId id="2147483655" r:id="rId5"/>
    <p:sldMasterId id="2147483657" r:id="rId6"/>
    <p:sldMasterId id="2147483665" r:id="rId7"/>
  </p:sldMasterIdLst>
  <p:notesMasterIdLst>
    <p:notesMasterId r:id="rId28"/>
  </p:notesMasterIdLst>
  <p:sldIdLst>
    <p:sldId id="256" r:id="rId8"/>
    <p:sldId id="3721" r:id="rId9"/>
    <p:sldId id="3741" r:id="rId10"/>
    <p:sldId id="3724" r:id="rId11"/>
    <p:sldId id="3742" r:id="rId12"/>
    <p:sldId id="3725" r:id="rId13"/>
    <p:sldId id="3727" r:id="rId14"/>
    <p:sldId id="3726" r:id="rId15"/>
    <p:sldId id="3729" r:id="rId16"/>
    <p:sldId id="3728" r:id="rId17"/>
    <p:sldId id="3730" r:id="rId18"/>
    <p:sldId id="3733" r:id="rId19"/>
    <p:sldId id="3734" r:id="rId20"/>
    <p:sldId id="3732" r:id="rId21"/>
    <p:sldId id="3731" r:id="rId22"/>
    <p:sldId id="3738" r:id="rId23"/>
    <p:sldId id="3737" r:id="rId24"/>
    <p:sldId id="3739" r:id="rId25"/>
    <p:sldId id="3740" r:id="rId26"/>
    <p:sldId id="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594906-1042-98D3-A8E0-77E221EBDF48}" name="Nash, Erica" initials="NE" userId="S::erica.nash@howard.edu::96d79077-9c88-4cfd-8b71-69e4275f6387" providerId="AD"/>
  <p188:author id="{3FAF4906-BA6A-3DC5-7C6C-88B0137F8FC8}" name="Le, Lily" initials="" userId="S::Lily.Le@howard.edu::15662f72-6903-459c-8c31-2fa0cdfbd59c" providerId="AD"/>
  <p188:author id="{44254622-7EEF-DA76-4F08-C2755D563B71}" name="Nash, Erica" initials="EN" userId="S::Erica.Nash@howard.edu::96d79077-9c88-4cfd-8b71-69e4275f6387" providerId="AD"/>
  <p188:author id="{ACA1312C-0548-68E6-2B90-7F923CD7B074}" name="Sanders, Larry" initials="SL" userId="S::larry.sanders@howard.edu::41f25918-6fd8-4d54-9b62-87db6a4fe4e4" providerId="AD"/>
  <p188:author id="{C577094C-BC80-378F-49DF-5CBBCD80F670}" name="McKenzie, Adetia" initials="MA" userId="S::Adetia.McKenzie@howard.edu::8b98fc4c-4dc6-4775-80e7-bb738f849256" providerId="AD"/>
  <p188:author id="{FB8145EC-F9ED-DD49-7097-D3795FA54342}" name="Sermons, Lydia" initials="SL" userId="S::lydia.sermons@howard.edu::eb875252-13e0-436d-905e-483539cf40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CDF"/>
    <a:srgbClr val="BEC4F3"/>
    <a:srgbClr val="F9F2FC"/>
    <a:srgbClr val="F7F2FC"/>
    <a:srgbClr val="F8F3FC"/>
    <a:srgbClr val="003A63"/>
    <a:srgbClr val="E51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4B0AC-5BCC-E098-15AF-4BBEF896B40C}" v="4" dt="2026-04-20T01:54:19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microsoft.com/office/2018/10/relationships/authors" Target="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316E1-ED94-4901-9F64-A6F16A44B79A}" type="datetimeFigureOut"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0FB57-2361-401C-8751-25EA69AA603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7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1D9FCA53-653A-B991-AC54-237ECAECB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:notes">
            <a:extLst>
              <a:ext uri="{FF2B5EF4-FFF2-40B4-BE49-F238E27FC236}">
                <a16:creationId xmlns:a16="http://schemas.microsoft.com/office/drawing/2014/main" id="{722B20EA-78C2-44AB-F76F-69F7AB3E56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27:notes">
            <a:extLst>
              <a:ext uri="{FF2B5EF4-FFF2-40B4-BE49-F238E27FC236}">
                <a16:creationId xmlns:a16="http://schemas.microsoft.com/office/drawing/2014/main" id="{DD09C873-5CCD-2FA1-ECBD-70895C865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>
              <a:buFont typeface="Arial"/>
              <a:buChar char="•"/>
            </a:pPr>
            <a:r>
              <a:rPr lang="en-US"/>
              <a:t>Disparities in cancer outcomes do not begin at diagnosis—they begin far earlier.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They are rooted in access, awareness, trust, and structural inequities.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If we want to close gaps later, we must understand where they start.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755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3A49F-7971-B934-BE01-A9B5039B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C9A56-EE6A-DFCC-37C6-A57119433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D1A715-AA15-DDA6-3678-A48845F07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2345E-06C0-C149-52F7-E796F9EFC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6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CC3E1-BC2B-15F0-91F4-D038BFB1A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BF2C0-3B6E-E941-014C-C0814D8A4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7D560-51BF-5DEF-4DD5-F09A73D62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We are now entering a new phase—where AI is shaping clinical decision-making.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The question is not whether AI will be used—but how it will be used.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And whether it will reduce or reinforce disparities. 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CCA80-44B5-A197-A318-7B46E3079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8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64966BD0-5CCB-70DA-6CF8-2E939A9A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:notes">
            <a:extLst>
              <a:ext uri="{FF2B5EF4-FFF2-40B4-BE49-F238E27FC236}">
                <a16:creationId xmlns:a16="http://schemas.microsoft.com/office/drawing/2014/main" id="{B5F73F23-17D1-A8F5-8D43-4025D3287F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27:notes">
            <a:extLst>
              <a:ext uri="{FF2B5EF4-FFF2-40B4-BE49-F238E27FC236}">
                <a16:creationId xmlns:a16="http://schemas.microsoft.com/office/drawing/2014/main" id="{67F41057-1054-1EE3-B897-9FE474466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691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2665B-D21D-B471-B888-747B14AF4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BF80A-2A0C-B192-B591-94194DDFC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30BA61-80E0-1D49-5CD1-0BBED17A3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/>
              <a:t>AI reflects a broader shift toward data-driven medicine.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It enables earlier detection, better matching, and more informed decisions.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But equity depends on where and how these tools are deployed.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A5B11-5FEC-D846-B7E6-6B801E718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1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5B4E1-06E1-6308-4026-7501CBB23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36F28-8486-25BF-E408-BB629D3F4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B0029-3F04-BFEE-4481-F91755397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The opportunity is not just more data—but smarter action.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AI can help clinicians prioritize what matters most, in real time.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The goal is fewer missed opportunities and more timely care.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E7BA-8A1E-B59A-4489-55C370506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01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78539-903B-1582-DF0F-928AFE2CE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A7F21-0C60-56F1-D05F-7E88389A2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3310F1-F062-4343-3E7F-538AB4F23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/>
              <a:t>Bias continues to influence clinical decisions—often unconsciously.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It affects referrals, communication, and access to care.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If equity is the goal, we must actively examine variation in practice.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85989-F93A-167C-56A5-63A1C87E9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08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3B30-26DE-383F-1EAC-04A8E1FDB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6595F6-B385-E682-E79C-B7DB4A52C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4F626-BC26-AC8A-E258-04ACD8521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AC8DA-DFC2-5B54-0305-9EF20A5C1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90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FFA01-6C62-B9C4-76C4-0B851EEE5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27D60-BE70-D37E-C341-38E554C9C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1957C-2C4D-AC79-F0D1-F4D4E9728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We are not only part of the conversation—we are actively driving change.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Investments in education, research, and community engagement are central.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This is about building sustainable impact across generations. 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BCDCD-DD23-CAE0-1C63-C1825DF31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2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46769-02BA-3513-F67B-E86EF405D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25FD9-993B-2AA9-00E3-1D55D1A07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02D93-DA76-4F8F-3E13-DEA7801CE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US"/>
              <a:t>The path forward is clear.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Screen earlier. Use data smarter. Confront bias directly.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And invest in institutions that are already moving the needle.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If we do this well, fewer patients will fall through the cracks. </a:t>
            </a:r>
          </a:p>
          <a:p>
            <a:pPr>
              <a:defRPr/>
            </a:pPr>
            <a:br>
              <a:rPr lang="en-US"/>
            </a:b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C41AB-1F02-54DF-E4F9-669702BC4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27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/>
              <a:t>Thank you.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 look forward to continuing this conversation.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7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8A505-9C2E-B402-B015-CF5AAE9CA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E2E27-A51E-A26B-C36D-37A9ED53A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9C0A9-8501-1B79-A11B-2DA91B882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US"/>
              <a:t>Representation in the physician workforce remains a critical issue.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Despite progress in medical school enrollment, diversity does not yet reflect the populations we serve.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This has implications for trust, communication, and ultimately, outcomes.</a:t>
            </a:r>
          </a:p>
          <a:p>
            <a:pPr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6C40D-0984-93F0-B282-C1B099E29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7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C7F15-7B69-4511-9E7B-AABCA8D84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F6A1E-36FA-06C7-9E8A-78EBC6432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7BE2A-1F35-FC47-0D9D-EDF832906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177FF-F7EC-B7C7-4ACB-AD1FB3B72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0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8ABA-9D4E-6B05-472A-8FD410341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97C7E-12A3-4333-6398-CF857F529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3A5C0-3C6C-6442-9763-1E3B2D898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/>
              <a:t>The data is consistent: Black patients face higher mortality across multiple cancer types.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These are not biological inevitabilities—they are system failures.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Our focus must be on eliminating preventable differences.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D2232-E574-DE88-2581-D55AEAF64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0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88021-9C7B-5861-03FB-767D03793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33060-8C2E-DA14-59E5-84E833D9D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F4933-60F2-9C04-5E4A-836535837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Delaware has made measurable progress—but disparities still persist.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This shows us two things: progress is possible, and progress is incomplete.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The question is not whether change can happen—it’s how we accelerate it.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6259-F72F-9EF2-C887-AA64CAB5D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7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B768B-09B2-F935-C20E-32DB0D926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B699E-BCF8-A3A8-AE9D-92E67DE31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AD1E8-732F-D2B1-0773-CE812B202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US"/>
              <a:t>Where you live still significantly impacts your health outcomes.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Data at the neighborhood level gives us precision—it tells us where to act.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Equity work must be local, targeted, and accountable.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956B7-FB2F-40DA-9FF7-BE53906F3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8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5F732-50F5-26B1-5877-E9977450A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042D0-1DA5-DBF8-3A52-054E2CC7E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D42AEF-CC95-782F-8D7C-65C9C6841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Delaware demonstrates that disparities can be reduced with intentional systems.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Screening access, navigation, and coordinated care matter.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This is not theoretical—this is operational success.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C706E-3B9E-5FC9-5EC6-2F8E62A24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01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47F13-87FC-7E64-F1C9-F1607D381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824E4-A757-6EFE-5680-CECB3EF44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6C2CD-A662-55A4-415A-1266E4EB7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US"/>
              <a:t>One of the most important interventions is also one of the simplest: timing.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Screening must happen at first eligibility—not delayed.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Delays disproportionately impact underserved populations.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BC60E-604B-66EF-65C1-009DB28FA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5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53B84-4C22-E6A0-08DD-B1F516C91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FDD57-58A8-1C82-450A-17193A5DF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CCA992-C073-74EF-614F-9412E8614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/>
              <a:t>We know what works: reminders, navigation, and removing barriers.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This is not a knowledge gap—it is an execution gap.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/>
              <a:t>The challenge is scaling what we already know is effective.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36D19-06CD-846D-0151-3DD783462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B57-2361-401C-8751-25EA69AA6039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3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1EE68-D18E-D72A-49B8-C8874DA64106}"/>
              </a:ext>
            </a:extLst>
          </p:cNvPr>
          <p:cNvSpPr/>
          <p:nvPr userDrawn="1"/>
        </p:nvSpPr>
        <p:spPr>
          <a:xfrm>
            <a:off x="0" y="0"/>
            <a:ext cx="5559972" cy="1439917"/>
          </a:xfrm>
          <a:prstGeom prst="rect">
            <a:avLst/>
          </a:prstGeom>
          <a:solidFill>
            <a:srgbClr val="003A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1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4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8A8984-402C-CCA1-8A0B-8629BC05240B}"/>
              </a:ext>
            </a:extLst>
          </p:cNvPr>
          <p:cNvSpPr/>
          <p:nvPr userDrawn="1"/>
        </p:nvSpPr>
        <p:spPr>
          <a:xfrm>
            <a:off x="94596" y="0"/>
            <a:ext cx="4603530" cy="903888"/>
          </a:xfrm>
          <a:custGeom>
            <a:avLst/>
            <a:gdLst>
              <a:gd name="connsiteX0" fmla="*/ 0 w 4603531"/>
              <a:gd name="connsiteY0" fmla="*/ 0 h 893379"/>
              <a:gd name="connsiteX1" fmla="*/ 4603531 w 4603531"/>
              <a:gd name="connsiteY1" fmla="*/ 0 h 893379"/>
              <a:gd name="connsiteX2" fmla="*/ 4603531 w 4603531"/>
              <a:gd name="connsiteY2" fmla="*/ 893379 h 893379"/>
              <a:gd name="connsiteX3" fmla="*/ 0 w 4603531"/>
              <a:gd name="connsiteY3" fmla="*/ 893379 h 893379"/>
              <a:gd name="connsiteX4" fmla="*/ 0 w 4603531"/>
              <a:gd name="connsiteY4" fmla="*/ 0 h 893379"/>
              <a:gd name="connsiteX0" fmla="*/ 0 w 4603531"/>
              <a:gd name="connsiteY0" fmla="*/ 0 h 903889"/>
              <a:gd name="connsiteX1" fmla="*/ 4603531 w 4603531"/>
              <a:gd name="connsiteY1" fmla="*/ 0 h 903889"/>
              <a:gd name="connsiteX2" fmla="*/ 4078014 w 4603531"/>
              <a:gd name="connsiteY2" fmla="*/ 903889 h 903889"/>
              <a:gd name="connsiteX3" fmla="*/ 0 w 4603531"/>
              <a:gd name="connsiteY3" fmla="*/ 893379 h 903889"/>
              <a:gd name="connsiteX4" fmla="*/ 0 w 4603531"/>
              <a:gd name="connsiteY4" fmla="*/ 0 h 90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3531" h="903889">
                <a:moveTo>
                  <a:pt x="0" y="0"/>
                </a:moveTo>
                <a:lnTo>
                  <a:pt x="4603531" y="0"/>
                </a:lnTo>
                <a:lnTo>
                  <a:pt x="4078014" y="903889"/>
                </a:lnTo>
                <a:lnTo>
                  <a:pt x="0" y="89337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50EA5B-192E-68FB-8106-0D86D0A1F5AA}"/>
              </a:ext>
            </a:extLst>
          </p:cNvPr>
          <p:cNvSpPr/>
          <p:nvPr userDrawn="1"/>
        </p:nvSpPr>
        <p:spPr>
          <a:xfrm>
            <a:off x="0" y="0"/>
            <a:ext cx="4603531" cy="903889"/>
          </a:xfrm>
          <a:custGeom>
            <a:avLst/>
            <a:gdLst>
              <a:gd name="connsiteX0" fmla="*/ 0 w 4603531"/>
              <a:gd name="connsiteY0" fmla="*/ 0 h 893379"/>
              <a:gd name="connsiteX1" fmla="*/ 4603531 w 4603531"/>
              <a:gd name="connsiteY1" fmla="*/ 0 h 893379"/>
              <a:gd name="connsiteX2" fmla="*/ 4603531 w 4603531"/>
              <a:gd name="connsiteY2" fmla="*/ 893379 h 893379"/>
              <a:gd name="connsiteX3" fmla="*/ 0 w 4603531"/>
              <a:gd name="connsiteY3" fmla="*/ 893379 h 893379"/>
              <a:gd name="connsiteX4" fmla="*/ 0 w 4603531"/>
              <a:gd name="connsiteY4" fmla="*/ 0 h 893379"/>
              <a:gd name="connsiteX0" fmla="*/ 0 w 4603531"/>
              <a:gd name="connsiteY0" fmla="*/ 0 h 903889"/>
              <a:gd name="connsiteX1" fmla="*/ 4603531 w 4603531"/>
              <a:gd name="connsiteY1" fmla="*/ 0 h 903889"/>
              <a:gd name="connsiteX2" fmla="*/ 4078014 w 4603531"/>
              <a:gd name="connsiteY2" fmla="*/ 903889 h 903889"/>
              <a:gd name="connsiteX3" fmla="*/ 0 w 4603531"/>
              <a:gd name="connsiteY3" fmla="*/ 893379 h 903889"/>
              <a:gd name="connsiteX4" fmla="*/ 0 w 4603531"/>
              <a:gd name="connsiteY4" fmla="*/ 0 h 90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3531" h="903889">
                <a:moveTo>
                  <a:pt x="0" y="0"/>
                </a:moveTo>
                <a:lnTo>
                  <a:pt x="4603531" y="0"/>
                </a:lnTo>
                <a:lnTo>
                  <a:pt x="4078014" y="903889"/>
                </a:lnTo>
                <a:lnTo>
                  <a:pt x="0" y="893379"/>
                </a:lnTo>
                <a:lnTo>
                  <a:pt x="0" y="0"/>
                </a:lnTo>
                <a:close/>
              </a:path>
            </a:pathLst>
          </a:custGeom>
          <a:solidFill>
            <a:srgbClr val="E5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4FA80-9A46-D895-2EA9-8CD52E120FBE}"/>
              </a:ext>
            </a:extLst>
          </p:cNvPr>
          <p:cNvSpPr txBox="1"/>
          <p:nvPr userDrawn="1"/>
        </p:nvSpPr>
        <p:spPr>
          <a:xfrm>
            <a:off x="413137" y="277183"/>
            <a:ext cx="448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>
                <a:solidFill>
                  <a:schemeClr val="bg1"/>
                </a:solidFill>
                <a:latin typeface="Serif12 Beta Rg" pitchFamily="2" charset="77"/>
              </a:rPr>
              <a:t>OFFICE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96528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21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>
            <a:spLocks noGrp="1"/>
          </p:cNvSpPr>
          <p:nvPr>
            <p:ph type="sldNum" idx="12"/>
          </p:nvPr>
        </p:nvSpPr>
        <p:spPr>
          <a:xfrm>
            <a:off x="5970588" y="6524625"/>
            <a:ext cx="238126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ill Sans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96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py 6" preserve="1">
  <p:cSld name="Blank copy 6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3"/>
          <p:cNvSpPr/>
          <p:nvPr/>
        </p:nvSpPr>
        <p:spPr>
          <a:xfrm>
            <a:off x="0" y="6250801"/>
            <a:ext cx="12204900" cy="607199"/>
          </a:xfrm>
          <a:prstGeom prst="rect">
            <a:avLst/>
          </a:prstGeom>
          <a:solidFill>
            <a:srgbClr val="003A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3A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103"/>
          <p:cNvPicPr preferRelativeResize="0"/>
          <p:nvPr/>
        </p:nvPicPr>
        <p:blipFill rotWithShape="1">
          <a:blip r:embed="rId2">
            <a:alphaModFix/>
          </a:blip>
          <a:srcRect l="32273" t="42312" r="21443" b="36207"/>
          <a:stretch/>
        </p:blipFill>
        <p:spPr>
          <a:xfrm>
            <a:off x="172539" y="6292365"/>
            <a:ext cx="1693123" cy="607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78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20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30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63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D9D462D9-E942-56DF-F0FF-DB36FFD7AF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6570C6-6927-9582-09F7-CE26A4388E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DEBD9D8E-94BC-12D7-31F1-16FC993B9D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7444" y="6075234"/>
            <a:ext cx="1313330" cy="1014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A2EBA-8061-31EB-D7D7-D50E5A5828ED}"/>
              </a:ext>
            </a:extLst>
          </p:cNvPr>
          <p:cNvSpPr txBox="1"/>
          <p:nvPr userDrawn="1"/>
        </p:nvSpPr>
        <p:spPr>
          <a:xfrm>
            <a:off x="9193696" y="6428768"/>
            <a:ext cx="448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Serif12 Beta Rg" pitchFamily="2" charset="77"/>
              </a:rPr>
              <a:t>OFFICE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789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6570C6-6927-9582-09F7-CE26A4388E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DEBD9D8E-94BC-12D7-31F1-16FC993B9D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57444" y="6075234"/>
            <a:ext cx="1313330" cy="1014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A2EBA-8061-31EB-D7D7-D50E5A5828ED}"/>
              </a:ext>
            </a:extLst>
          </p:cNvPr>
          <p:cNvSpPr txBox="1"/>
          <p:nvPr userDrawn="1"/>
        </p:nvSpPr>
        <p:spPr>
          <a:xfrm>
            <a:off x="9193696" y="6428768"/>
            <a:ext cx="448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Serif12 Beta Rg" pitchFamily="2" charset="77"/>
              </a:rPr>
              <a:t>OFFICE OF THE PRESIDENT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B7456-6C69-A2B6-C5D3-947D3F5B09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91208" r="37500"/>
          <a:stretch>
            <a:fillRect/>
          </a:stretch>
        </p:blipFill>
        <p:spPr>
          <a:xfrm>
            <a:off x="0" y="-1"/>
            <a:ext cx="7620000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6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BF9FE-740F-B345-6FD5-AF4E90C8B5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43E6BF-7AC7-3743-3433-78607760F4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57444" y="6075234"/>
            <a:ext cx="1313330" cy="1014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DF75C-C928-22ED-7E0D-444CC2EDD571}"/>
              </a:ext>
            </a:extLst>
          </p:cNvPr>
          <p:cNvSpPr txBox="1"/>
          <p:nvPr userDrawn="1"/>
        </p:nvSpPr>
        <p:spPr>
          <a:xfrm>
            <a:off x="9193696" y="6428768"/>
            <a:ext cx="448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rgbClr val="003A63"/>
                </a:solidFill>
                <a:latin typeface="Serif12 Beta Rg" pitchFamily="2" charset="77"/>
              </a:rPr>
              <a:t>OFFICE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147805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51C86C-D885-CEF1-48A5-D2FC671505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523CBB35-D4E1-DDA0-65AB-F1085274F6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7444" y="6075234"/>
            <a:ext cx="1313330" cy="1014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E59C1F-19F2-DBD9-4D70-E6247593C48A}"/>
              </a:ext>
            </a:extLst>
          </p:cNvPr>
          <p:cNvSpPr txBox="1"/>
          <p:nvPr userDrawn="1"/>
        </p:nvSpPr>
        <p:spPr>
          <a:xfrm>
            <a:off x="9193696" y="6428768"/>
            <a:ext cx="448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Serif12 Beta Rg" pitchFamily="2" charset="77"/>
              </a:rPr>
              <a:t>OFFICE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222363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a logo&#10;&#10;AI-generated content may be incorrect.">
            <a:extLst>
              <a:ext uri="{FF2B5EF4-FFF2-40B4-BE49-F238E27FC236}">
                <a16:creationId xmlns:a16="http://schemas.microsoft.com/office/drawing/2014/main" id="{913D3727-5FD8-5354-178A-AC37241B0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A91AF-F1BF-E031-FCE2-C7310BDD2B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CF50B327-65DC-EB24-ADB2-05CD42930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7444" y="6075234"/>
            <a:ext cx="1313330" cy="1014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EB256-CB4A-148F-5F02-8C89D9E24C79}"/>
              </a:ext>
            </a:extLst>
          </p:cNvPr>
          <p:cNvSpPr txBox="1"/>
          <p:nvPr userDrawn="1"/>
        </p:nvSpPr>
        <p:spPr>
          <a:xfrm>
            <a:off x="9193696" y="6428768"/>
            <a:ext cx="448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Serif12 Beta Rg" pitchFamily="2" charset="77"/>
              </a:rPr>
              <a:t>OFFICE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8618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D8344904-A7F1-6EF6-2575-8A628D74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829" y="-234913"/>
            <a:ext cx="6614861" cy="5111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A20189-0799-8F16-47E5-C98BD1221111}"/>
              </a:ext>
            </a:extLst>
          </p:cNvPr>
          <p:cNvSpPr txBox="1"/>
          <p:nvPr/>
        </p:nvSpPr>
        <p:spPr>
          <a:xfrm>
            <a:off x="706373" y="3247696"/>
            <a:ext cx="11243495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Helvetica"/>
                <a:ea typeface="+mn-lt"/>
                <a:cs typeface="Helvetica"/>
              </a:rPr>
              <a:t>From Disparities to Action: </a:t>
            </a:r>
          </a:p>
          <a:p>
            <a:r>
              <a:rPr lang="en-US" sz="2800" b="1">
                <a:solidFill>
                  <a:schemeClr val="bg1"/>
                </a:solidFill>
                <a:latin typeface="Helvetica"/>
                <a:ea typeface="+mn-lt"/>
                <a:cs typeface="Helvetica"/>
              </a:rPr>
              <a:t>Health Equity in the Medical Profession</a:t>
            </a:r>
          </a:p>
          <a:p>
            <a:r>
              <a:rPr lang="en-US" sz="2400" b="1">
                <a:solidFill>
                  <a:schemeClr val="bg1"/>
                </a:solidFill>
                <a:latin typeface="Helvetica"/>
                <a:cs typeface="Helvetica"/>
              </a:rPr>
              <a:t>April, 20, 2026</a:t>
            </a:r>
          </a:p>
          <a:p>
            <a:endParaRPr lang="en-US" sz="3600" b="1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3796C90-C53A-8D31-3F9A-F23E5B540AD9}"/>
              </a:ext>
            </a:extLst>
          </p:cNvPr>
          <p:cNvCxnSpPr>
            <a:cxnSpLocks/>
          </p:cNvCxnSpPr>
          <p:nvPr/>
        </p:nvCxnSpPr>
        <p:spPr>
          <a:xfrm>
            <a:off x="706373" y="4650725"/>
            <a:ext cx="2377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1ABB61-7122-A402-F7CC-5CE315C43A88}"/>
              </a:ext>
            </a:extLst>
          </p:cNvPr>
          <p:cNvSpPr txBox="1"/>
          <p:nvPr/>
        </p:nvSpPr>
        <p:spPr>
          <a:xfrm>
            <a:off x="710938" y="4744111"/>
            <a:ext cx="73912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WAYNE A. I. FREDERICK, M.D., M.B.A., FACS</a:t>
            </a:r>
          </a:p>
          <a:p>
            <a:r>
              <a:rPr lang="en-US" sz="1600" i="1">
                <a:solidFill>
                  <a:schemeClr val="bg1"/>
                </a:solidFill>
                <a:latin typeface="Helvetica"/>
                <a:cs typeface="Helvetica"/>
              </a:rPr>
              <a:t>Interim President, President Emeritus</a:t>
            </a:r>
          </a:p>
          <a:p>
            <a:r>
              <a:rPr lang="en-US" sz="1600" i="1">
                <a:solidFill>
                  <a:schemeClr val="bg1"/>
                </a:solidFill>
                <a:latin typeface="Helvetica"/>
                <a:cs typeface="Helvetica"/>
              </a:rPr>
              <a:t>Charles R. Drew Professor of Surgery</a:t>
            </a:r>
            <a:endParaRPr lang="en-US" sz="1600" i="1">
              <a:solidFill>
                <a:schemeClr val="bg1"/>
              </a:solidFill>
              <a:latin typeface="Helvetica" pitchFamily="2" charset="0"/>
              <a:cs typeface="Helvetica"/>
            </a:endParaRPr>
          </a:p>
          <a:p>
            <a:r>
              <a:rPr lang="en-US" sz="1600" i="1">
                <a:solidFill>
                  <a:schemeClr val="bg1"/>
                </a:solidFill>
                <a:latin typeface="Helvetica" pitchFamily="2" charset="0"/>
              </a:rPr>
              <a:t>Howard University</a:t>
            </a:r>
          </a:p>
        </p:txBody>
      </p:sp>
    </p:spTree>
    <p:extLst>
      <p:ext uri="{BB962C8B-B14F-4D97-AF65-F5344CB8AC3E}">
        <p14:creationId xmlns:p14="http://schemas.microsoft.com/office/powerpoint/2010/main" val="45206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6030-82E5-1CEE-12EA-08C81DB6D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695322-4867-C79F-C7A3-68F508AC2A30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AD2A7-9B5D-3C5E-1715-87B78E10A03E}"/>
              </a:ext>
            </a:extLst>
          </p:cNvPr>
          <p:cNvSpPr txBox="1"/>
          <p:nvPr/>
        </p:nvSpPr>
        <p:spPr>
          <a:xfrm>
            <a:off x="0" y="6396335"/>
            <a:ext cx="795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USPSTF breast, colorectal, and lung screening recommendations; Delaware Cancer Consortium 2022–2026 Plan. 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0E5378-0267-FAAB-B38E-1D8DAABB2B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9B3A-335B-8879-1C11-06B5A9994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99BCE2-4FB7-9DC9-8F1B-3522DBDCD2CA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820B1-486F-6D00-277B-1DB0F04C1F2E}"/>
              </a:ext>
            </a:extLst>
          </p:cNvPr>
          <p:cNvSpPr txBox="1"/>
          <p:nvPr/>
        </p:nvSpPr>
        <p:spPr>
          <a:xfrm>
            <a:off x="76912" y="6299118"/>
            <a:ext cx="776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CDC cancer screening intervention guidance; Delaware Cancer Consortium 2022–2026 Plan; Delaware CRC and screening reports.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BD8A6-EC6C-8469-CCAD-DD3E6863FA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57"/>
            <a:ext cx="12192000" cy="68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E019A-E6F7-385E-545B-AF62E8819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D1E446-BAFA-B0DB-AC58-0CFC13D27AA5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B032F-23C7-3C34-4E19-8C9304D90C35}"/>
              </a:ext>
            </a:extLst>
          </p:cNvPr>
          <p:cNvSpPr txBox="1"/>
          <p:nvPr/>
        </p:nvSpPr>
        <p:spPr>
          <a:xfrm>
            <a:off x="77971" y="6298250"/>
            <a:ext cx="7843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USPSTF screening recommendations; NCI on HPV self-collection (2024); NCI Q&amp;A on multi-cancer detection tests.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0F4FD-88DD-8464-A83A-7E9FFFD357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1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>
          <a:extLst>
            <a:ext uri="{FF2B5EF4-FFF2-40B4-BE49-F238E27FC236}">
              <a16:creationId xmlns:a16="http://schemas.microsoft.com/office/drawing/2014/main" id="{7CE35892-5880-FBEC-BE5B-043811526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27">
            <a:extLst>
              <a:ext uri="{FF2B5EF4-FFF2-40B4-BE49-F238E27FC236}">
                <a16:creationId xmlns:a16="http://schemas.microsoft.com/office/drawing/2014/main" id="{B9419E86-8066-F2DC-2583-5859D441D41E}"/>
              </a:ext>
            </a:extLst>
          </p:cNvPr>
          <p:cNvSpPr txBox="1"/>
          <p:nvPr/>
        </p:nvSpPr>
        <p:spPr>
          <a:xfrm>
            <a:off x="591670" y="1218921"/>
            <a:ext cx="11008660" cy="4180449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prstClr val="black">
                <a:alpha val="86000"/>
              </a:prstClr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AI &amp; Medical Disparities</a:t>
            </a:r>
          </a:p>
        </p:txBody>
      </p:sp>
    </p:spTree>
    <p:extLst>
      <p:ext uri="{BB962C8B-B14F-4D97-AF65-F5344CB8AC3E}">
        <p14:creationId xmlns:p14="http://schemas.microsoft.com/office/powerpoint/2010/main" val="2727215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4FD3A-BFCF-EF44-75FA-14863F62F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61CEDF-B3CC-EF9A-3FA3-6108CB4F4BC8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4B0A80-DD1D-8B1B-AE4A-6ACF38B73E1F}"/>
              </a:ext>
            </a:extLst>
          </p:cNvPr>
          <p:cNvSpPr txBox="1"/>
          <p:nvPr/>
        </p:nvSpPr>
        <p:spPr>
          <a:xfrm>
            <a:off x="0" y="6488664"/>
            <a:ext cx="695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Tempus AI 2025 deck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27A33A-3592-8CA0-E842-A22CB99B0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952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E3BE3C-FDB4-2B6D-9BCD-C16D5CD4B3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266481"/>
            <a:ext cx="12192000" cy="185195"/>
          </a:xfrm>
          <a:prstGeom prst="rect">
            <a:avLst/>
          </a:prstGeom>
          <a:solidFill>
            <a:srgbClr val="BEC4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48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8E811-6FDF-F26D-97AC-5F7D52B4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66255C-4541-15F1-5E82-358DF361BAF8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C0DFD-6AD9-6AF0-CE35-CD42CB285325}"/>
              </a:ext>
            </a:extLst>
          </p:cNvPr>
          <p:cNvSpPr txBox="1"/>
          <p:nvPr/>
        </p:nvSpPr>
        <p:spPr>
          <a:xfrm>
            <a:off x="0" y="6322976"/>
            <a:ext cx="80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Tempus AI, Inc., 43rd Annual J.P. Morgan Healthcare Conference Presentation, Jan. 13, 2025 — applications, multimodal data inputs, and care-gap algorithms.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F5666-1587-2E31-4AD2-2D427EEBCB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8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07247-B6DC-FAF9-E6AD-FF251229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77A270-C3AC-C106-DE6C-98F4EB7B96E2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7730B-E909-7516-97AC-2551FC585C23}"/>
              </a:ext>
            </a:extLst>
          </p:cNvPr>
          <p:cNvSpPr txBox="1"/>
          <p:nvPr/>
        </p:nvSpPr>
        <p:spPr>
          <a:xfrm>
            <a:off x="0" y="6396335"/>
            <a:ext cx="815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NCBI, Healthcare Worker Implicit Bias Training and Education (2024); AHRQ/</a:t>
            </a:r>
            <a:r>
              <a:rPr lang="en-US" sz="120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PSNet</a:t>
            </a: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 reviews on implicit bias and patient safety.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A4500-A939-84F1-C7CC-F314A139A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54BD5F-6C80-CC4D-3955-7FB250BF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13E925-5E61-0C3C-DC95-D963E60CF35D}"/>
              </a:ext>
            </a:extLst>
          </p:cNvPr>
          <p:cNvSpPr/>
          <p:nvPr/>
        </p:nvSpPr>
        <p:spPr>
          <a:xfrm>
            <a:off x="0" y="0"/>
            <a:ext cx="12192000" cy="690880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1FFEE-8889-F066-3286-E92118D73801}"/>
              </a:ext>
            </a:extLst>
          </p:cNvPr>
          <p:cNvSpPr txBox="1"/>
          <p:nvPr/>
        </p:nvSpPr>
        <p:spPr>
          <a:xfrm>
            <a:off x="0" y="6507332"/>
            <a:ext cx="6970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Howard University / The Dig; Howard University Cancer Center materials.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028D72-4D47-123F-9E24-40F669E714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-1"/>
            <a:ext cx="11948160" cy="68817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7776C6-B676-B9E5-B478-5ED0084BD9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3840" y="934720"/>
            <a:ext cx="6319520" cy="400110"/>
          </a:xfrm>
          <a:prstGeom prst="rect">
            <a:avLst/>
          </a:prstGeom>
          <a:solidFill>
            <a:srgbClr val="F7F2FC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Why Howard University belongs in this conversation</a:t>
            </a:r>
          </a:p>
        </p:txBody>
      </p:sp>
    </p:spTree>
    <p:extLst>
      <p:ext uri="{BB962C8B-B14F-4D97-AF65-F5344CB8AC3E}">
        <p14:creationId xmlns:p14="http://schemas.microsoft.com/office/powerpoint/2010/main" val="1442139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48D5-30FF-72D2-315A-65920509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1E0871-A6F3-E5B7-01DA-BD40A95A79AB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9148F-8146-BD07-7DAA-4D1176B03E8D}"/>
              </a:ext>
            </a:extLst>
          </p:cNvPr>
          <p:cNvSpPr txBox="1"/>
          <p:nvPr/>
        </p:nvSpPr>
        <p:spPr>
          <a:xfrm>
            <a:off x="0" y="6396335"/>
            <a:ext cx="8091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Sources: The Dig at Howard University, Aug. 2024–Mar. 2026 coverage on the Bloomberg gift, RWJF grant, School2Lab, Men Take Ten, and colorectal cancer outreach.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21881-5F92-DCBD-9D4A-3854C614D5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30FC4D-398A-6CD1-2487-6980566F61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6396334"/>
            <a:ext cx="8091463" cy="461665"/>
          </a:xfrm>
          <a:prstGeom prst="rect">
            <a:avLst/>
          </a:prstGeom>
          <a:solidFill>
            <a:srgbClr val="F9F2FC"/>
          </a:solidFill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Sources: The Dig at Howard University, Aug. 2024–Mar. 2026 coverage on the Bloomberg gift, RWJF grant, School2Lab, Men Take Ten, and colorectal cancer outreach.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01933B-3631-CCB0-F1C4-5EEB6B12F5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40365" y="5312780"/>
            <a:ext cx="1284789" cy="115747"/>
          </a:xfrm>
          <a:prstGeom prst="rect">
            <a:avLst/>
          </a:prstGeom>
          <a:solidFill>
            <a:srgbClr val="BECC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3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E9B4D-44AD-786E-B5F6-7B019F71F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B196B8-0996-B723-0217-D15281255F14}"/>
              </a:ext>
            </a:extLst>
          </p:cNvPr>
          <p:cNvSpPr/>
          <p:nvPr/>
        </p:nvSpPr>
        <p:spPr>
          <a:xfrm>
            <a:off x="0" y="0"/>
            <a:ext cx="12192000" cy="751840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4613E-B936-D33F-1EFE-CC4CD474C6E5}"/>
              </a:ext>
            </a:extLst>
          </p:cNvPr>
          <p:cNvSpPr txBox="1"/>
          <p:nvPr/>
        </p:nvSpPr>
        <p:spPr>
          <a:xfrm>
            <a:off x="0" y="6486879"/>
            <a:ext cx="721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 Delaware DCC and DPH reports; USPSTF; ACS; AAMC; Howard University.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A230D-F5FB-603D-AA8E-908976902D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944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D53114-4D25-9D1E-5D7D-3D5373A6D3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6308203"/>
            <a:ext cx="6771191" cy="455675"/>
          </a:xfrm>
          <a:prstGeom prst="rect">
            <a:avLst/>
          </a:prstGeom>
          <a:solidFill>
            <a:srgbClr val="F7F2FC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4F11F-D4B6-C6E8-F81A-E34A687D36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6581001"/>
            <a:ext cx="721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Delaware DCC and DPH reports; USPSTF; ACS; AAMC; Howard University.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>
          <a:extLst>
            <a:ext uri="{FF2B5EF4-FFF2-40B4-BE49-F238E27FC236}">
              <a16:creationId xmlns:a16="http://schemas.microsoft.com/office/drawing/2014/main" id="{24A3750A-86F0-4C4E-A7E2-230DE168C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27">
            <a:extLst>
              <a:ext uri="{FF2B5EF4-FFF2-40B4-BE49-F238E27FC236}">
                <a16:creationId xmlns:a16="http://schemas.microsoft.com/office/drawing/2014/main" id="{46CBDF41-0EAF-7FFD-3053-3D1097073A31}"/>
              </a:ext>
            </a:extLst>
          </p:cNvPr>
          <p:cNvSpPr txBox="1"/>
          <p:nvPr/>
        </p:nvSpPr>
        <p:spPr>
          <a:xfrm>
            <a:off x="591670" y="1218921"/>
            <a:ext cx="11008660" cy="4180449"/>
          </a:xfrm>
          <a:prstGeom prst="rect">
            <a:avLst/>
          </a:prstGeom>
          <a:noFill/>
          <a:ln>
            <a:noFill/>
          </a:ln>
          <a:effectLst>
            <a:outerShdw blurRad="254000" algn="ctr" rotWithShape="0">
              <a:prstClr val="black">
                <a:alpha val="86000"/>
              </a:prstClr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Before AI: Where Disparities Begin</a:t>
            </a:r>
          </a:p>
        </p:txBody>
      </p:sp>
    </p:spTree>
    <p:extLst>
      <p:ext uri="{BB962C8B-B14F-4D97-AF65-F5344CB8AC3E}">
        <p14:creationId xmlns:p14="http://schemas.microsoft.com/office/powerpoint/2010/main" val="377592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58E3A-626C-8B4A-701E-23D396A93B5F}"/>
              </a:ext>
            </a:extLst>
          </p:cNvPr>
          <p:cNvSpPr txBox="1"/>
          <p:nvPr/>
        </p:nvSpPr>
        <p:spPr>
          <a:xfrm>
            <a:off x="3633216" y="437528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Helvetica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8066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4606B-E2BA-2B1E-720A-84CC8601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963F38-F4C3-02D1-8152-BD16EF8FA022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A5BCD-1987-9C5C-6CD7-548A0B200858}"/>
              </a:ext>
            </a:extLst>
          </p:cNvPr>
          <p:cNvSpPr txBox="1"/>
          <p:nvPr/>
        </p:nvSpPr>
        <p:spPr>
          <a:xfrm>
            <a:off x="0" y="6512424"/>
            <a:ext cx="4912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American</a:t>
            </a:r>
            <a:r>
              <a:rPr lang="en-US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 Cancer Society, Cancer Facts &amp; Figures 2025.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65CFE-7D92-EF94-D198-532F188545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" y="0"/>
            <a:ext cx="12172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7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E74E5-CBDC-03A9-CDAB-F3A5CEEAC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105A1C-EA35-1463-891C-EDCB8A9E55D4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281CF-D2BE-EB1B-B8B4-0B23BD8C9511}"/>
              </a:ext>
            </a:extLst>
          </p:cNvPr>
          <p:cNvSpPr txBox="1"/>
          <p:nvPr/>
        </p:nvSpPr>
        <p:spPr>
          <a:xfrm>
            <a:off x="0" y="6318201"/>
            <a:ext cx="7960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KFF, Physician Workforce Diversity by Race and Ethnicity (2025); AAMC, U.S. medical schools enroll record number of students in 2025; AAMC Table B5, 2024–25 active MD residents.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F406AB-8829-25EE-8BB1-59B9069904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" y="0"/>
            <a:ext cx="12185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2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9DC9F-1A89-8986-84BB-05655278B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4EA4D0-9D07-477C-476A-2219F5F454A1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A6F5B-46AD-37E2-0B59-CF3D72DF1B7E}"/>
              </a:ext>
            </a:extLst>
          </p:cNvPr>
          <p:cNvSpPr txBox="1"/>
          <p:nvPr/>
        </p:nvSpPr>
        <p:spPr>
          <a:xfrm>
            <a:off x="0" y="6318201"/>
            <a:ext cx="7960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KFF, Physician Workforce Diversity by Race and Ethnicity (2025); AAMC, U.S. medical schools enroll record number of students in 2025; AAMC Table B5, 2024–25 active MD residents.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16147-CBBC-9776-B5A8-242DDFD2EE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" y="0"/>
            <a:ext cx="12185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9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CA922-2751-A30F-81E5-BB84E0664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89C3A6-82E7-6427-0D0D-42F8D5D32BE1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EBFC3-C0C3-6DEF-5431-9B682E9DFE41}"/>
              </a:ext>
            </a:extLst>
          </p:cNvPr>
          <p:cNvSpPr txBox="1"/>
          <p:nvPr/>
        </p:nvSpPr>
        <p:spPr>
          <a:xfrm>
            <a:off x="0" y="6504096"/>
            <a:ext cx="7765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Sources: American Cancer Society, Cancer Facts &amp; Figures for African American/Black People 2025.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FB3953-EF0B-B5A1-C2F8-66088F83D1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AF4DC-7322-9241-4E4C-CE8E144C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9ABC0-F11B-1979-E32F-38F77BBA982B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EF33F-9760-B2BD-EC18-AC4E101AB464}"/>
              </a:ext>
            </a:extLst>
          </p:cNvPr>
          <p:cNvSpPr txBox="1"/>
          <p:nvPr/>
        </p:nvSpPr>
        <p:spPr>
          <a:xfrm>
            <a:off x="0" y="6309451"/>
            <a:ext cx="778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Sources: Delaware DHSS/DPH, Cancer Incidence and Mortality in Delaware, 2017–2021 (Oct. 2024); Delaware news release, Oct. 14, 2024.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182AC-8440-9A19-C118-FA5333684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4" y="0"/>
            <a:ext cx="12192000" cy="68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1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8987-658B-2043-F066-C03F56DE0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2E0852-54F5-0272-F33C-A4E338D8F817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D94BF-38F9-05DD-36E3-BF8AD319F54D}"/>
              </a:ext>
            </a:extLst>
          </p:cNvPr>
          <p:cNvSpPr txBox="1"/>
          <p:nvPr/>
        </p:nvSpPr>
        <p:spPr>
          <a:xfrm>
            <a:off x="0" y="6487668"/>
            <a:ext cx="7528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Sources: Delaware DHSS/DPH, Small Area-Level Cancer Incidence in Delaware, 2018–2022 (Jan. 2026).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B3FFB-2593-A505-454E-4EE9342E83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3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28A61-7BBD-2FF9-273F-DEE3D49F1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89B22D-1444-D826-AA24-6B8FD73D68CD}"/>
              </a:ext>
            </a:extLst>
          </p:cNvPr>
          <p:cNvSpPr/>
          <p:nvPr/>
        </p:nvSpPr>
        <p:spPr>
          <a:xfrm>
            <a:off x="0" y="0"/>
            <a:ext cx="12192000" cy="680484"/>
          </a:xfrm>
          <a:prstGeom prst="rect">
            <a:avLst/>
          </a:prstGeom>
          <a:solidFill>
            <a:srgbClr val="003A63"/>
          </a:solidFill>
          <a:ln>
            <a:solidFill>
              <a:srgbClr val="003A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527F7-25F6-8386-FA3F-88F88DC83179}"/>
              </a:ext>
            </a:extLst>
          </p:cNvPr>
          <p:cNvSpPr txBox="1"/>
          <p:nvPr/>
        </p:nvSpPr>
        <p:spPr>
          <a:xfrm>
            <a:off x="67371" y="6332765"/>
            <a:ext cx="78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Delaware Journal of Public Health, Aug. 2024 colorectal cancer disparities article; Delaware Cancer Consortium 2022–2026 Plan.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6A5ED-3FA9-6B7A-9BDE-C065AD757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32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2ac0c07-b75f-46bf-9b13-3630ba94bb69}" enabled="0" method="" siteId="{02ac0c07-b75f-46bf-9b13-3630ba94bb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19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Office Theme</vt:lpstr>
      <vt:lpstr>Custom Design</vt:lpstr>
      <vt:lpstr>5_Custom Design</vt:lpstr>
      <vt:lpstr>2_Custom Design</vt:lpstr>
      <vt:lpstr>1_Custom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Gary, LaShandra</dc:creator>
  <cp:revision>2</cp:revision>
  <dcterms:created xsi:type="dcterms:W3CDTF">2025-09-12T20:41:11Z</dcterms:created>
  <dcterms:modified xsi:type="dcterms:W3CDTF">2026-04-20T03:38:24Z</dcterms:modified>
</cp:coreProperties>
</file>