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6" r:id="rId4"/>
  </p:sldMasterIdLst>
  <p:notesMasterIdLst>
    <p:notesMasterId r:id="rId20"/>
  </p:notesMasterIdLst>
  <p:handoutMasterIdLst>
    <p:handoutMasterId r:id="rId21"/>
  </p:handoutMasterIdLst>
  <p:sldIdLst>
    <p:sldId id="1497" r:id="rId5"/>
    <p:sldId id="1525" r:id="rId6"/>
    <p:sldId id="1514" r:id="rId7"/>
    <p:sldId id="1519" r:id="rId8"/>
    <p:sldId id="1526" r:id="rId9"/>
    <p:sldId id="1527" r:id="rId10"/>
    <p:sldId id="1521" r:id="rId11"/>
    <p:sldId id="1530" r:id="rId12"/>
    <p:sldId id="1516" r:id="rId13"/>
    <p:sldId id="1511" r:id="rId14"/>
    <p:sldId id="1528" r:id="rId15"/>
    <p:sldId id="1522" r:id="rId16"/>
    <p:sldId id="1517" r:id="rId17"/>
    <p:sldId id="1529" r:id="rId18"/>
    <p:sldId id="153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079" autoAdjust="0"/>
  </p:normalViewPr>
  <p:slideViewPr>
    <p:cSldViewPr snapToGrid="0">
      <p:cViewPr varScale="1">
        <p:scale>
          <a:sx n="97" d="100"/>
          <a:sy n="97" d="100"/>
        </p:scale>
        <p:origin x="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EE65E-CF76-D064-CD52-EE12B6A38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811092-EDB2-51C8-B351-6C636E2C94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AF4F59-FFEF-B943-DC93-1D9A078623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A3B49-F161-A065-7015-A476BCECE5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115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263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5F423-BEF2-F932-2040-B0BD45413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ACB6E2-1B86-BB03-7A9A-673C03C49B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2881CD-B6A3-ADE1-097F-E70AC09C58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8E442-5754-FEE5-F77D-09C4C8CF5A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359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712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482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03EDF-5BD9-9AA4-69F3-96D2ED85D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3F43B8-B54D-1FD3-2296-860B944F00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41C0F0-D3AD-BA62-BEB5-E10E232072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B1AD7-C4C0-BC3A-65CB-9701CE7ACF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548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424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5218032"/>
            <a:ext cx="11460480" cy="78638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5972629"/>
            <a:ext cx="11460480" cy="48037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986425"/>
          </a:xfr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0FC0FA77-D157-35E3-0B4D-11C0F67E6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</p:spPr>
        <p:txBody>
          <a:bodyPr/>
          <a:lstStyle/>
          <a:p>
            <a:fld id="{175A1B29-DFBD-4673-8328-3ED6619AAB50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D55EDDF-CA01-E393-D8E9-0618A68B2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FD1BB6C-22F1-3135-9434-A294C25CC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352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0B3EB36B-144D-A648-1BD5-DBEDDC79D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8" b="16685"/>
          <a:stretch/>
        </p:blipFill>
        <p:spPr>
          <a:xfrm>
            <a:off x="0" y="2754087"/>
            <a:ext cx="4325917" cy="4103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2BD543F-D939-A8C7-FAFA-B555B276D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0428" y="990601"/>
            <a:ext cx="9145991" cy="3630384"/>
          </a:xfrm>
        </p:spPr>
        <p:txBody>
          <a:bodyPr anchor="b">
            <a:noAutofit/>
          </a:bodyPr>
          <a:lstStyle>
            <a:lvl1pPr algn="l">
              <a:defRPr sz="6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6DBE5D1-8623-4EBC-BE64-F118A957A6D2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126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B90D1FE6-C620-8AEA-8E16-817F8F300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5" b="19272"/>
          <a:stretch/>
        </p:blipFill>
        <p:spPr>
          <a:xfrm>
            <a:off x="7866083" y="2754085"/>
            <a:ext cx="4325917" cy="41039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64108"/>
            <a:ext cx="8467558" cy="155448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7" y="2333860"/>
            <a:ext cx="8467558" cy="3689909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/>
            </a:lvl1pPr>
            <a:lvl2pPr marL="685800" indent="-457200">
              <a:buFont typeface="+mj-lt"/>
              <a:buAutoNum type="arabicPeriod"/>
              <a:defRPr sz="2000"/>
            </a:lvl2pPr>
            <a:lvl3pPr marL="800100" indent="-342900">
              <a:buFont typeface="+mj-lt"/>
              <a:buAutoNum type="arabicPeriod"/>
              <a:defRPr sz="1800"/>
            </a:lvl3pPr>
            <a:lvl4pPr marL="1028700" indent="-342900">
              <a:buFont typeface="+mj-lt"/>
              <a:buAutoNum type="arabicPeriod"/>
              <a:defRPr sz="1600"/>
            </a:lvl4pPr>
            <a:lvl5pPr marL="12573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B75827B4-FD33-43BF-9F9D-5FEB6B504CD5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192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901" y="907302"/>
            <a:ext cx="4700219" cy="180846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76C507B-B242-4119-B1FF-3014636CAB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140" y="333756"/>
            <a:ext cx="5740908" cy="6190488"/>
          </a:xfrm>
          <a:custGeom>
            <a:avLst/>
            <a:gdLst>
              <a:gd name="connsiteX0" fmla="*/ 186643 w 5740908"/>
              <a:gd name="connsiteY0" fmla="*/ 0 h 6190488"/>
              <a:gd name="connsiteX1" fmla="*/ 5740908 w 5740908"/>
              <a:gd name="connsiteY1" fmla="*/ 0 h 6190488"/>
              <a:gd name="connsiteX2" fmla="*/ 5740908 w 5740908"/>
              <a:gd name="connsiteY2" fmla="*/ 6190488 h 6190488"/>
              <a:gd name="connsiteX3" fmla="*/ 186643 w 5740908"/>
              <a:gd name="connsiteY3" fmla="*/ 6190488 h 6190488"/>
              <a:gd name="connsiteX4" fmla="*/ 0 w 5740908"/>
              <a:gd name="connsiteY4" fmla="*/ 6003845 h 6190488"/>
              <a:gd name="connsiteX5" fmla="*/ 0 w 5740908"/>
              <a:gd name="connsiteY5" fmla="*/ 186643 h 6190488"/>
              <a:gd name="connsiteX6" fmla="*/ 186643 w 5740908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40908" h="6190488">
                <a:moveTo>
                  <a:pt x="186643" y="0"/>
                </a:moveTo>
                <a:lnTo>
                  <a:pt x="5740908" y="0"/>
                </a:lnTo>
                <a:lnTo>
                  <a:pt x="5740908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14901" y="2825496"/>
            <a:ext cx="4700219" cy="3125201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000"/>
            </a:lvl1pPr>
            <a:lvl2pPr marL="571500" indent="-342900">
              <a:buFont typeface="+mj-lt"/>
              <a:buAutoNum type="arabicPeriod"/>
              <a:defRPr sz="1800"/>
            </a:lvl2pPr>
            <a:lvl3pPr marL="800100" indent="-342900">
              <a:buFont typeface="+mj-lt"/>
              <a:buAutoNum type="arabicPeriod"/>
              <a:defRPr sz="1600"/>
            </a:lvl3pPr>
            <a:lvl4pPr marL="1028700" indent="-342900">
              <a:buFont typeface="+mj-lt"/>
              <a:buAutoNum type="arabicPeriod"/>
              <a:defRPr sz="1400"/>
            </a:lvl4pPr>
            <a:lvl5pPr>
              <a:buFont typeface="+mj-lt"/>
              <a:buAutoNum type="arabicPeriod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68DD83C-D23D-6D82-F95D-3B845F078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529914"/>
            <a:ext cx="1622776" cy="32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9B3D67F-5079-4349-A370-6203DAA40BB5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AE25BD38-48AE-AB7F-6C54-5CB028645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E6A02DBF-D88B-3129-23EF-1ECA54009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4855E23-77DB-A52C-BC0E-EF3C3F4A95C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724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3B13B15A-B652-48F5-A365-F1C590938A4C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59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1BA0B4E8-F389-4DD5-B3EC-37E88D1AD78F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329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37853"/>
            <a:ext cx="4145582" cy="46388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538288"/>
            <a:ext cx="5681662" cy="481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A942A636-76C4-4EB1-A2CC-2ABF54421FE3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24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7" y="877456"/>
            <a:ext cx="4142232" cy="49406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77456"/>
            <a:ext cx="6159500" cy="539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95B423A5-C243-487B-A652-39F00748165E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826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3" y="548639"/>
            <a:ext cx="3494314" cy="571963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549274"/>
            <a:ext cx="7315200" cy="5806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0430AD89-C002-420D-B2A6-406343AFF059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583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93" y="2367643"/>
            <a:ext cx="10465073" cy="35830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4BC6E8D4-25D1-4A44-BB87-23C6E7F03C94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705" y="927238"/>
            <a:ext cx="6024894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62C8996-C286-B245-2F06-E6E33F9907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4435746" cy="6190488"/>
          </a:xfrm>
          <a:custGeom>
            <a:avLst/>
            <a:gdLst>
              <a:gd name="connsiteX0" fmla="*/ 186643 w 4435746"/>
              <a:gd name="connsiteY0" fmla="*/ 0 h 6190488"/>
              <a:gd name="connsiteX1" fmla="*/ 4435746 w 4435746"/>
              <a:gd name="connsiteY1" fmla="*/ 0 h 6190488"/>
              <a:gd name="connsiteX2" fmla="*/ 4435746 w 4435746"/>
              <a:gd name="connsiteY2" fmla="*/ 6190488 h 6190488"/>
              <a:gd name="connsiteX3" fmla="*/ 186643 w 4435746"/>
              <a:gd name="connsiteY3" fmla="*/ 6190488 h 6190488"/>
              <a:gd name="connsiteX4" fmla="*/ 0 w 4435746"/>
              <a:gd name="connsiteY4" fmla="*/ 6003845 h 6190488"/>
              <a:gd name="connsiteX5" fmla="*/ 0 w 4435746"/>
              <a:gd name="connsiteY5" fmla="*/ 186643 h 6190488"/>
              <a:gd name="connsiteX6" fmla="*/ 186643 w 4435746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35746" h="6190488">
                <a:moveTo>
                  <a:pt x="186643" y="0"/>
                </a:moveTo>
                <a:lnTo>
                  <a:pt x="4435746" y="0"/>
                </a:lnTo>
                <a:lnTo>
                  <a:pt x="4435746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21704" y="2204566"/>
            <a:ext cx="6004263" cy="37660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321704" y="6529914"/>
            <a:ext cx="3554817" cy="328085"/>
          </a:xfrm>
          <a:prstGeom prst="rect">
            <a:avLst/>
          </a:prstGeom>
        </p:spPr>
        <p:txBody>
          <a:bodyPr/>
          <a:lstStyle/>
          <a:p>
            <a:fld id="{78F868A0-EF2B-4F3B-A196-0BED12045750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9886564-48A7-D356-B519-1753B487C993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843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64B1540E-CB71-48F2-BE70-F5CE056CFE1B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5D4B22-4D6B-3463-9517-CEFA7D2A6E7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774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5256"/>
            <a:ext cx="6037236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2202135"/>
            <a:ext cx="6037365" cy="37485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B0EB951-12A5-039B-D658-D0E726B238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333756"/>
            <a:ext cx="4433316" cy="6190488"/>
          </a:xfrm>
          <a:custGeom>
            <a:avLst/>
            <a:gdLst>
              <a:gd name="connsiteX0" fmla="*/ 0 w 4433316"/>
              <a:gd name="connsiteY0" fmla="*/ 0 h 6190488"/>
              <a:gd name="connsiteX1" fmla="*/ 4246673 w 4433316"/>
              <a:gd name="connsiteY1" fmla="*/ 0 h 6190488"/>
              <a:gd name="connsiteX2" fmla="*/ 4433316 w 4433316"/>
              <a:gd name="connsiteY2" fmla="*/ 186643 h 6190488"/>
              <a:gd name="connsiteX3" fmla="*/ 4433316 w 4433316"/>
              <a:gd name="connsiteY3" fmla="*/ 6003845 h 6190488"/>
              <a:gd name="connsiteX4" fmla="*/ 4246673 w 4433316"/>
              <a:gd name="connsiteY4" fmla="*/ 6190488 h 6190488"/>
              <a:gd name="connsiteX5" fmla="*/ 0 w 4433316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3316" h="6190488">
                <a:moveTo>
                  <a:pt x="0" y="0"/>
                </a:moveTo>
                <a:lnTo>
                  <a:pt x="4246673" y="0"/>
                </a:lnTo>
                <a:cubicBezTo>
                  <a:pt x="4349753" y="0"/>
                  <a:pt x="4433316" y="83563"/>
                  <a:pt x="4433316" y="186643"/>
                </a:cubicBezTo>
                <a:lnTo>
                  <a:pt x="4433316" y="6003845"/>
                </a:lnTo>
                <a:cubicBezTo>
                  <a:pt x="4433316" y="6106925"/>
                  <a:pt x="4349753" y="6190488"/>
                  <a:pt x="4246673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47132" y="6529916"/>
            <a:ext cx="3284341" cy="328085"/>
          </a:xfrm>
          <a:prstGeom prst="rect">
            <a:avLst/>
          </a:prstGeom>
        </p:spPr>
        <p:txBody>
          <a:bodyPr/>
          <a:lstStyle/>
          <a:p>
            <a:fld id="{3D127003-26EA-4E29-A915-6163B9A3B02A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50591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706232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8ED8B4C-3B70-7229-7BC1-2CA7F4228544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890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995" y="912388"/>
            <a:ext cx="6800971" cy="932688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D00EEA7-B56C-0FE1-DD57-6EA7683167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3665220" cy="6190488"/>
          </a:xfrm>
          <a:custGeom>
            <a:avLst/>
            <a:gdLst>
              <a:gd name="connsiteX0" fmla="*/ 186643 w 3665220"/>
              <a:gd name="connsiteY0" fmla="*/ 0 h 6190488"/>
              <a:gd name="connsiteX1" fmla="*/ 3665220 w 3665220"/>
              <a:gd name="connsiteY1" fmla="*/ 0 h 6190488"/>
              <a:gd name="connsiteX2" fmla="*/ 3665220 w 3665220"/>
              <a:gd name="connsiteY2" fmla="*/ 6190488 h 6190488"/>
              <a:gd name="connsiteX3" fmla="*/ 186643 w 3665220"/>
              <a:gd name="connsiteY3" fmla="*/ 6190488 h 6190488"/>
              <a:gd name="connsiteX4" fmla="*/ 0 w 3665220"/>
              <a:gd name="connsiteY4" fmla="*/ 6003845 h 6190488"/>
              <a:gd name="connsiteX5" fmla="*/ 0 w 3665220"/>
              <a:gd name="connsiteY5" fmla="*/ 186643 h 6190488"/>
              <a:gd name="connsiteX6" fmla="*/ 186643 w 3665220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5220" h="6190488">
                <a:moveTo>
                  <a:pt x="186643" y="0"/>
                </a:moveTo>
                <a:lnTo>
                  <a:pt x="3665220" y="0"/>
                </a:lnTo>
                <a:lnTo>
                  <a:pt x="3665220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24996" y="1997625"/>
            <a:ext cx="6800971" cy="3945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745736" y="6529916"/>
            <a:ext cx="3494314" cy="328084"/>
          </a:xfrm>
          <a:prstGeom prst="rect">
            <a:avLst/>
          </a:prstGeom>
        </p:spPr>
        <p:txBody>
          <a:bodyPr/>
          <a:lstStyle/>
          <a:p>
            <a:fld id="{FC8398B2-10D9-44F6-A6BD-93FBB0F2ED95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2F2155E-50E7-C260-4CB2-28DE7F08650E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824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799AA6AA-9FAC-AA42-597B-AAAAEDA9E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12388"/>
            <a:ext cx="6800971" cy="932688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5F8572EB-0F19-5157-1262-D70FB246A9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1997625"/>
            <a:ext cx="6800971" cy="3945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B842C4E-40FF-AB86-90DD-9230239CDA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91732" y="333756"/>
            <a:ext cx="3742128" cy="6190488"/>
          </a:xfrm>
          <a:custGeom>
            <a:avLst/>
            <a:gdLst>
              <a:gd name="connsiteX0" fmla="*/ 0 w 3742128"/>
              <a:gd name="connsiteY0" fmla="*/ 0 h 6190488"/>
              <a:gd name="connsiteX1" fmla="*/ 3555485 w 3742128"/>
              <a:gd name="connsiteY1" fmla="*/ 0 h 6190488"/>
              <a:gd name="connsiteX2" fmla="*/ 3742128 w 3742128"/>
              <a:gd name="connsiteY2" fmla="*/ 186643 h 6190488"/>
              <a:gd name="connsiteX3" fmla="*/ 3742128 w 3742128"/>
              <a:gd name="connsiteY3" fmla="*/ 6003845 h 6190488"/>
              <a:gd name="connsiteX4" fmla="*/ 3555485 w 3742128"/>
              <a:gd name="connsiteY4" fmla="*/ 6190488 h 6190488"/>
              <a:gd name="connsiteX5" fmla="*/ 0 w 3742128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2128" h="6190488">
                <a:moveTo>
                  <a:pt x="0" y="0"/>
                </a:moveTo>
                <a:lnTo>
                  <a:pt x="3555485" y="0"/>
                </a:lnTo>
                <a:cubicBezTo>
                  <a:pt x="3658565" y="0"/>
                  <a:pt x="3742128" y="83563"/>
                  <a:pt x="3742128" y="186643"/>
                </a:cubicBezTo>
                <a:lnTo>
                  <a:pt x="3742128" y="6003845"/>
                </a:lnTo>
                <a:cubicBezTo>
                  <a:pt x="3742128" y="6106925"/>
                  <a:pt x="3658565" y="6190488"/>
                  <a:pt x="3555485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CAE8F83-67FA-404A-B769-CAB4959C0FA7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8579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4144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5E0701-D961-E590-72A4-CFE60A942FB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5870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5B410A-8F1F-C41B-C2EA-3ADD36BB7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3972" y="907302"/>
            <a:ext cx="4361688" cy="1386965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75BA77-EBBB-9336-6E26-E6A278DEC6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6253369" cy="6190488"/>
          </a:xfrm>
          <a:custGeom>
            <a:avLst/>
            <a:gdLst>
              <a:gd name="connsiteX0" fmla="*/ 186643 w 6253369"/>
              <a:gd name="connsiteY0" fmla="*/ 0 h 6190488"/>
              <a:gd name="connsiteX1" fmla="*/ 6253369 w 6253369"/>
              <a:gd name="connsiteY1" fmla="*/ 0 h 6190488"/>
              <a:gd name="connsiteX2" fmla="*/ 6253369 w 6253369"/>
              <a:gd name="connsiteY2" fmla="*/ 6190488 h 6190488"/>
              <a:gd name="connsiteX3" fmla="*/ 186643 w 6253369"/>
              <a:gd name="connsiteY3" fmla="*/ 6190488 h 6190488"/>
              <a:gd name="connsiteX4" fmla="*/ 0 w 6253369"/>
              <a:gd name="connsiteY4" fmla="*/ 6003845 h 6190488"/>
              <a:gd name="connsiteX5" fmla="*/ 0 w 6253369"/>
              <a:gd name="connsiteY5" fmla="*/ 186643 h 6190488"/>
              <a:gd name="connsiteX6" fmla="*/ 186643 w 6253369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53369" h="6190488">
                <a:moveTo>
                  <a:pt x="186643" y="0"/>
                </a:moveTo>
                <a:lnTo>
                  <a:pt x="6253369" y="0"/>
                </a:lnTo>
                <a:lnTo>
                  <a:pt x="6253369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CFD057C1-E5F9-48C1-C100-98561B816AC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53972" y="2438545"/>
            <a:ext cx="4366917" cy="3512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529914"/>
            <a:ext cx="1622776" cy="32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9B3D67F-5079-4349-A370-6203DAA40BB5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9C6C39-F32F-7B92-4B04-DE603E8CAB22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419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7302"/>
            <a:ext cx="4361688" cy="1386965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2438545"/>
            <a:ext cx="4366917" cy="3512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89A950D-4E95-617D-73A8-2088AA91A8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9422" y="333756"/>
            <a:ext cx="6086539" cy="6190488"/>
          </a:xfrm>
          <a:custGeom>
            <a:avLst/>
            <a:gdLst>
              <a:gd name="connsiteX0" fmla="*/ 0 w 6086539"/>
              <a:gd name="connsiteY0" fmla="*/ 0 h 6181344"/>
              <a:gd name="connsiteX1" fmla="*/ 5900171 w 6086539"/>
              <a:gd name="connsiteY1" fmla="*/ 0 h 6181344"/>
              <a:gd name="connsiteX2" fmla="*/ 6086539 w 6086539"/>
              <a:gd name="connsiteY2" fmla="*/ 186368 h 6181344"/>
              <a:gd name="connsiteX3" fmla="*/ 6086539 w 6086539"/>
              <a:gd name="connsiteY3" fmla="*/ 5994976 h 6181344"/>
              <a:gd name="connsiteX4" fmla="*/ 5900171 w 6086539"/>
              <a:gd name="connsiteY4" fmla="*/ 6181344 h 6181344"/>
              <a:gd name="connsiteX5" fmla="*/ 0 w 6086539"/>
              <a:gd name="connsiteY5" fmla="*/ 6181344 h 618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6539" h="6181344">
                <a:moveTo>
                  <a:pt x="0" y="0"/>
                </a:moveTo>
                <a:lnTo>
                  <a:pt x="5900171" y="0"/>
                </a:lnTo>
                <a:cubicBezTo>
                  <a:pt x="6003099" y="0"/>
                  <a:pt x="6086539" y="83440"/>
                  <a:pt x="6086539" y="186368"/>
                </a:cubicBezTo>
                <a:lnTo>
                  <a:pt x="6086539" y="5994976"/>
                </a:lnTo>
                <a:cubicBezTo>
                  <a:pt x="6086539" y="6097904"/>
                  <a:pt x="6003099" y="6181344"/>
                  <a:pt x="5900171" y="6181344"/>
                </a:cubicBezTo>
                <a:lnTo>
                  <a:pt x="0" y="6181344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29916"/>
            <a:ext cx="2031073" cy="328084"/>
          </a:xfrm>
          <a:prstGeom prst="rect">
            <a:avLst/>
          </a:prstGeom>
        </p:spPr>
        <p:txBody>
          <a:bodyPr/>
          <a:lstStyle/>
          <a:p>
            <a:fld id="{D5E635FD-01E5-4F9B-B7E3-4E8E4D553502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6B2973-B39B-795B-C998-BD99945AC583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223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D06E528-2C9F-FF0A-C704-D5311E88B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554" y="905256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8AE6960-1685-F3C4-C297-F7D9C123BD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956" y="338328"/>
            <a:ext cx="6129344" cy="6181344"/>
          </a:xfrm>
          <a:custGeom>
            <a:avLst/>
            <a:gdLst>
              <a:gd name="connsiteX0" fmla="*/ 186368 w 6129344"/>
              <a:gd name="connsiteY0" fmla="*/ 0 h 6181344"/>
              <a:gd name="connsiteX1" fmla="*/ 6129344 w 6129344"/>
              <a:gd name="connsiteY1" fmla="*/ 0 h 6181344"/>
              <a:gd name="connsiteX2" fmla="*/ 6129344 w 6129344"/>
              <a:gd name="connsiteY2" fmla="*/ 6181344 h 6181344"/>
              <a:gd name="connsiteX3" fmla="*/ 186368 w 6129344"/>
              <a:gd name="connsiteY3" fmla="*/ 6181344 h 6181344"/>
              <a:gd name="connsiteX4" fmla="*/ 0 w 6129344"/>
              <a:gd name="connsiteY4" fmla="*/ 5994976 h 6181344"/>
              <a:gd name="connsiteX5" fmla="*/ 0 w 6129344"/>
              <a:gd name="connsiteY5" fmla="*/ 186368 h 6181344"/>
              <a:gd name="connsiteX6" fmla="*/ 186368 w 6129344"/>
              <a:gd name="connsiteY6" fmla="*/ 0 h 618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9344" h="6181344">
                <a:moveTo>
                  <a:pt x="186368" y="0"/>
                </a:moveTo>
                <a:lnTo>
                  <a:pt x="6129344" y="0"/>
                </a:lnTo>
                <a:lnTo>
                  <a:pt x="6129344" y="6181344"/>
                </a:lnTo>
                <a:lnTo>
                  <a:pt x="186368" y="6181344"/>
                </a:lnTo>
                <a:cubicBezTo>
                  <a:pt x="83440" y="6181344"/>
                  <a:pt x="0" y="6097904"/>
                  <a:pt x="0" y="5994976"/>
                </a:cubicBezTo>
                <a:lnTo>
                  <a:pt x="0" y="186368"/>
                </a:lnTo>
                <a:cubicBezTo>
                  <a:pt x="0" y="83440"/>
                  <a:pt x="83440" y="0"/>
                  <a:pt x="186368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F131C32E-547E-EA2F-5C03-0FE1064595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82554" y="1982048"/>
            <a:ext cx="4572000" cy="3968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4491" y="6529916"/>
            <a:ext cx="1772029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9DA120D7-D319-4C08-8AC1-3F29C25825B5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BCC467-E248-3764-B263-C14CD99457D8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32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5256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1982048"/>
            <a:ext cx="4572000" cy="3968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E3331A2-CF3B-E998-CF70-4A75C30A92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0" y="333756"/>
            <a:ext cx="5916140" cy="6190488"/>
          </a:xfrm>
          <a:custGeom>
            <a:avLst/>
            <a:gdLst>
              <a:gd name="connsiteX0" fmla="*/ 0 w 5916140"/>
              <a:gd name="connsiteY0" fmla="*/ 0 h 6190488"/>
              <a:gd name="connsiteX1" fmla="*/ 5729497 w 5916140"/>
              <a:gd name="connsiteY1" fmla="*/ 0 h 6190488"/>
              <a:gd name="connsiteX2" fmla="*/ 5916140 w 5916140"/>
              <a:gd name="connsiteY2" fmla="*/ 186643 h 6190488"/>
              <a:gd name="connsiteX3" fmla="*/ 5916140 w 5916140"/>
              <a:gd name="connsiteY3" fmla="*/ 6003845 h 6190488"/>
              <a:gd name="connsiteX4" fmla="*/ 5729497 w 5916140"/>
              <a:gd name="connsiteY4" fmla="*/ 6190488 h 6190488"/>
              <a:gd name="connsiteX5" fmla="*/ 0 w 5916140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16140" h="6190488">
                <a:moveTo>
                  <a:pt x="0" y="0"/>
                </a:moveTo>
                <a:lnTo>
                  <a:pt x="5729497" y="0"/>
                </a:lnTo>
                <a:cubicBezTo>
                  <a:pt x="5832577" y="0"/>
                  <a:pt x="5916140" y="83563"/>
                  <a:pt x="5916140" y="186643"/>
                </a:cubicBezTo>
                <a:lnTo>
                  <a:pt x="5916140" y="6003845"/>
                </a:lnTo>
                <a:cubicBezTo>
                  <a:pt x="5916140" y="6106925"/>
                  <a:pt x="5832577" y="6190488"/>
                  <a:pt x="5729497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3" y="6529916"/>
            <a:ext cx="2031073" cy="328084"/>
          </a:xfrm>
          <a:prstGeom prst="rect">
            <a:avLst/>
          </a:prstGeom>
        </p:spPr>
        <p:txBody>
          <a:bodyPr/>
          <a:lstStyle/>
          <a:p>
            <a:fld id="{EBEC7127-1401-4DC9-A2BE-769D7BC81B47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1A81A3-09AD-4886-CA58-1C5308FB34ED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9428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3044" y="907299"/>
            <a:ext cx="3222923" cy="1203162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6FC952-7E45-FC54-E540-F375172C0E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7226004" cy="6190488"/>
          </a:xfrm>
          <a:custGeom>
            <a:avLst/>
            <a:gdLst>
              <a:gd name="connsiteX0" fmla="*/ 186643 w 7226004"/>
              <a:gd name="connsiteY0" fmla="*/ 0 h 6190488"/>
              <a:gd name="connsiteX1" fmla="*/ 7226004 w 7226004"/>
              <a:gd name="connsiteY1" fmla="*/ 0 h 6190488"/>
              <a:gd name="connsiteX2" fmla="*/ 7226004 w 7226004"/>
              <a:gd name="connsiteY2" fmla="*/ 6190488 h 6190488"/>
              <a:gd name="connsiteX3" fmla="*/ 186643 w 7226004"/>
              <a:gd name="connsiteY3" fmla="*/ 6190488 h 6190488"/>
              <a:gd name="connsiteX4" fmla="*/ 0 w 7226004"/>
              <a:gd name="connsiteY4" fmla="*/ 6003845 h 6190488"/>
              <a:gd name="connsiteX5" fmla="*/ 0 w 7226004"/>
              <a:gd name="connsiteY5" fmla="*/ 186643 h 6190488"/>
              <a:gd name="connsiteX6" fmla="*/ 186643 w 7226004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26004" h="6190488">
                <a:moveTo>
                  <a:pt x="186643" y="0"/>
                </a:moveTo>
                <a:lnTo>
                  <a:pt x="7226004" y="0"/>
                </a:lnTo>
                <a:lnTo>
                  <a:pt x="7226004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03044" y="2240265"/>
            <a:ext cx="3222923" cy="371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103044" y="6529915"/>
            <a:ext cx="922372" cy="328084"/>
          </a:xfrm>
          <a:prstGeom prst="rect">
            <a:avLst/>
          </a:prstGeom>
        </p:spPr>
        <p:txBody>
          <a:bodyPr/>
          <a:lstStyle/>
          <a:p>
            <a:fld id="{16B7840A-2968-4A25-82F8-DF7BABF97BC1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025417" y="6529915"/>
            <a:ext cx="2390244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B9005A-8E92-C720-BABE-52545C043BA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472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7299"/>
            <a:ext cx="3351329" cy="120316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2244789"/>
            <a:ext cx="3351329" cy="37059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031C5B-201F-65FC-977A-E04E980A8D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333756"/>
            <a:ext cx="7072080" cy="6190488"/>
          </a:xfrm>
          <a:custGeom>
            <a:avLst/>
            <a:gdLst>
              <a:gd name="connsiteX0" fmla="*/ 0 w 7072080"/>
              <a:gd name="connsiteY0" fmla="*/ 0 h 6190488"/>
              <a:gd name="connsiteX1" fmla="*/ 6885437 w 7072080"/>
              <a:gd name="connsiteY1" fmla="*/ 0 h 6190488"/>
              <a:gd name="connsiteX2" fmla="*/ 7072080 w 7072080"/>
              <a:gd name="connsiteY2" fmla="*/ 186643 h 6190488"/>
              <a:gd name="connsiteX3" fmla="*/ 7072080 w 7072080"/>
              <a:gd name="connsiteY3" fmla="*/ 6003845 h 6190488"/>
              <a:gd name="connsiteX4" fmla="*/ 6885437 w 7072080"/>
              <a:gd name="connsiteY4" fmla="*/ 6190488 h 6190488"/>
              <a:gd name="connsiteX5" fmla="*/ 0 w 7072080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72080" h="6190488">
                <a:moveTo>
                  <a:pt x="0" y="0"/>
                </a:moveTo>
                <a:lnTo>
                  <a:pt x="6885437" y="0"/>
                </a:lnTo>
                <a:cubicBezTo>
                  <a:pt x="6988517" y="0"/>
                  <a:pt x="7072080" y="83563"/>
                  <a:pt x="7072080" y="186643"/>
                </a:cubicBezTo>
                <a:lnTo>
                  <a:pt x="7072080" y="6003845"/>
                </a:lnTo>
                <a:cubicBezTo>
                  <a:pt x="7072080" y="6106925"/>
                  <a:pt x="6988517" y="6190488"/>
                  <a:pt x="6885437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3" y="6529916"/>
            <a:ext cx="1067625" cy="328084"/>
          </a:xfrm>
          <a:prstGeom prst="rect">
            <a:avLst/>
          </a:prstGeom>
        </p:spPr>
        <p:txBody>
          <a:bodyPr/>
          <a:lstStyle/>
          <a:p>
            <a:fld id="{E2ABEC49-741E-472F-866C-AE933A56DB01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4785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0426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A9B769-FEAE-2962-E26F-2A44DC7B32A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2389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0265" y="907300"/>
            <a:ext cx="3025702" cy="2114466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58BC462-E794-03C0-9112-F7F3BCEED1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7423225" cy="6190488"/>
          </a:xfrm>
          <a:custGeom>
            <a:avLst/>
            <a:gdLst>
              <a:gd name="connsiteX0" fmla="*/ 186643 w 7423225"/>
              <a:gd name="connsiteY0" fmla="*/ 0 h 6190488"/>
              <a:gd name="connsiteX1" fmla="*/ 7423225 w 7423225"/>
              <a:gd name="connsiteY1" fmla="*/ 0 h 6190488"/>
              <a:gd name="connsiteX2" fmla="*/ 7423225 w 7423225"/>
              <a:gd name="connsiteY2" fmla="*/ 6190488 h 6190488"/>
              <a:gd name="connsiteX3" fmla="*/ 186643 w 7423225"/>
              <a:gd name="connsiteY3" fmla="*/ 6190488 h 6190488"/>
              <a:gd name="connsiteX4" fmla="*/ 0 w 7423225"/>
              <a:gd name="connsiteY4" fmla="*/ 6003845 h 6190488"/>
              <a:gd name="connsiteX5" fmla="*/ 0 w 7423225"/>
              <a:gd name="connsiteY5" fmla="*/ 186643 h 6190488"/>
              <a:gd name="connsiteX6" fmla="*/ 186643 w 7423225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23225" h="6190488">
                <a:moveTo>
                  <a:pt x="186643" y="0"/>
                </a:moveTo>
                <a:lnTo>
                  <a:pt x="7423225" y="0"/>
                </a:lnTo>
                <a:lnTo>
                  <a:pt x="7423225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00265" y="3156095"/>
            <a:ext cx="3025702" cy="279459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3102" y="6529915"/>
            <a:ext cx="1003659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B6BE5AC-BF33-4FE2-ADBE-F1A4AA52AA84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46761" y="6529915"/>
            <a:ext cx="2068899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CB8547-3131-E62F-78BD-1E2AB8979C91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644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3850" y="907302"/>
            <a:ext cx="4222117" cy="3697488"/>
          </a:xfrm>
        </p:spPr>
        <p:txBody>
          <a:bodyPr anchor="b">
            <a:normAutofit/>
          </a:bodyPr>
          <a:lstStyle>
            <a:lvl1pPr algn="l"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3850" y="4731335"/>
            <a:ext cx="4222117" cy="121936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E190545-F7D8-0D1C-1BCC-C670CFFE0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140" y="333756"/>
            <a:ext cx="6226810" cy="6190488"/>
          </a:xfrm>
          <a:custGeom>
            <a:avLst/>
            <a:gdLst>
              <a:gd name="connsiteX0" fmla="*/ 186643 w 6226810"/>
              <a:gd name="connsiteY0" fmla="*/ 0 h 6190488"/>
              <a:gd name="connsiteX1" fmla="*/ 6226810 w 6226810"/>
              <a:gd name="connsiteY1" fmla="*/ 0 h 6190488"/>
              <a:gd name="connsiteX2" fmla="*/ 6226810 w 6226810"/>
              <a:gd name="connsiteY2" fmla="*/ 6190488 h 6190488"/>
              <a:gd name="connsiteX3" fmla="*/ 186643 w 6226810"/>
              <a:gd name="connsiteY3" fmla="*/ 6190488 h 6190488"/>
              <a:gd name="connsiteX4" fmla="*/ 0 w 6226810"/>
              <a:gd name="connsiteY4" fmla="*/ 6003845 h 6190488"/>
              <a:gd name="connsiteX5" fmla="*/ 0 w 6226810"/>
              <a:gd name="connsiteY5" fmla="*/ 186643 h 6190488"/>
              <a:gd name="connsiteX6" fmla="*/ 186643 w 6226810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6810" h="6190488">
                <a:moveTo>
                  <a:pt x="186643" y="0"/>
                </a:moveTo>
                <a:lnTo>
                  <a:pt x="6226810" y="0"/>
                </a:lnTo>
                <a:lnTo>
                  <a:pt x="6226810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68895" y="6529916"/>
            <a:ext cx="170762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54E9985-91B3-42C8-B8D8-B565E04A5E57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5DF5215-34B8-BE6B-A816-58B2F37B1D55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16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012268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635132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5012267"/>
            <a:ext cx="6400800" cy="139033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851A88DF-44ED-436B-99D1-0B8CC5A92D9A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465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778270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BEC9FA1C-AA60-4CCE-B788-3849E413B634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975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59778"/>
            <a:ext cx="3494314" cy="365125"/>
          </a:xfrm>
          <a:prstGeom prst="rect">
            <a:avLst/>
          </a:prstGeom>
        </p:spPr>
        <p:txBody>
          <a:bodyPr/>
          <a:lstStyle/>
          <a:p>
            <a:fld id="{401AF4C7-240F-4AB8-A2FA-D99DF3F7CE1C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59778"/>
            <a:ext cx="2805405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59778"/>
            <a:ext cx="429207" cy="365125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079730"/>
            <a:ext cx="12192000" cy="3778270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664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707AF85-94F0-A688-031E-5C9B12E7D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46" y="1810322"/>
            <a:ext cx="4547183" cy="44441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603504"/>
            <a:ext cx="10972802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FEB7308-4C28-B462-9DD9-8D821D48BB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8331" y="2044501"/>
            <a:ext cx="3975817" cy="3975817"/>
          </a:xfrm>
          <a:custGeom>
            <a:avLst/>
            <a:gdLst>
              <a:gd name="connsiteX0" fmla="*/ 1987909 w 3975817"/>
              <a:gd name="connsiteY0" fmla="*/ 0 h 3975817"/>
              <a:gd name="connsiteX1" fmla="*/ 3975817 w 3975817"/>
              <a:gd name="connsiteY1" fmla="*/ 1987909 h 3975817"/>
              <a:gd name="connsiteX2" fmla="*/ 1987909 w 3975817"/>
              <a:gd name="connsiteY2" fmla="*/ 3975817 h 3975817"/>
              <a:gd name="connsiteX3" fmla="*/ 0 w 3975817"/>
              <a:gd name="connsiteY3" fmla="*/ 1987909 h 3975817"/>
              <a:gd name="connsiteX4" fmla="*/ 1987909 w 3975817"/>
              <a:gd name="connsiteY4" fmla="*/ 0 h 3975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5817" h="3975817">
                <a:moveTo>
                  <a:pt x="1987909" y="0"/>
                </a:moveTo>
                <a:cubicBezTo>
                  <a:pt x="3085800" y="0"/>
                  <a:pt x="3975817" y="890017"/>
                  <a:pt x="3975817" y="1987909"/>
                </a:cubicBezTo>
                <a:cubicBezTo>
                  <a:pt x="3975817" y="3085800"/>
                  <a:pt x="3085800" y="3975817"/>
                  <a:pt x="1987909" y="3975817"/>
                </a:cubicBezTo>
                <a:cubicBezTo>
                  <a:pt x="890017" y="3975817"/>
                  <a:pt x="0" y="3085800"/>
                  <a:pt x="0" y="1987909"/>
                </a:cubicBezTo>
                <a:cubicBezTo>
                  <a:pt x="0" y="890017"/>
                  <a:pt x="890017" y="0"/>
                  <a:pt x="1987909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828800"/>
            <a:ext cx="5483355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387AD299-DE61-4CBB-BC93-03EDAFFAD605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120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5BFD4E-5044-9769-5E8F-5BEC1C2A2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48" y="2271376"/>
            <a:ext cx="4155294" cy="40611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39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4DA44E7-3265-78D1-59E3-AEFDF6112D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710" y="2485372"/>
            <a:ext cx="3633170" cy="3633170"/>
          </a:xfrm>
          <a:custGeom>
            <a:avLst/>
            <a:gdLst>
              <a:gd name="connsiteX0" fmla="*/ 1816585 w 3633170"/>
              <a:gd name="connsiteY0" fmla="*/ 0 h 3633170"/>
              <a:gd name="connsiteX1" fmla="*/ 3633170 w 3633170"/>
              <a:gd name="connsiteY1" fmla="*/ 1816585 h 3633170"/>
              <a:gd name="connsiteX2" fmla="*/ 1816585 w 3633170"/>
              <a:gd name="connsiteY2" fmla="*/ 3633170 h 3633170"/>
              <a:gd name="connsiteX3" fmla="*/ 0 w 3633170"/>
              <a:gd name="connsiteY3" fmla="*/ 1816585 h 3633170"/>
              <a:gd name="connsiteX4" fmla="*/ 1816585 w 3633170"/>
              <a:gd name="connsiteY4" fmla="*/ 0 h 3633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170" h="3633170">
                <a:moveTo>
                  <a:pt x="1816585" y="0"/>
                </a:moveTo>
                <a:cubicBezTo>
                  <a:pt x="2819857" y="0"/>
                  <a:pt x="3633170" y="813313"/>
                  <a:pt x="3633170" y="1816585"/>
                </a:cubicBezTo>
                <a:cubicBezTo>
                  <a:pt x="3633170" y="2819857"/>
                  <a:pt x="2819857" y="3633170"/>
                  <a:pt x="1816585" y="3633170"/>
                </a:cubicBezTo>
                <a:cubicBezTo>
                  <a:pt x="813313" y="3633170"/>
                  <a:pt x="0" y="2819857"/>
                  <a:pt x="0" y="1816585"/>
                </a:cubicBezTo>
                <a:cubicBezTo>
                  <a:pt x="0" y="813313"/>
                  <a:pt x="813313" y="0"/>
                  <a:pt x="1816585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FB9632C8-AF7D-4924-8414-5F0F98946906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8291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B50B4B-78CB-E542-02D9-864CE61BF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715" y="2311121"/>
            <a:ext cx="4085820" cy="3993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550217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A5E0D2B-AF9D-6520-DEF7-6EF60AC466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4412" y="2521539"/>
            <a:ext cx="3572426" cy="3572426"/>
          </a:xfrm>
          <a:custGeom>
            <a:avLst/>
            <a:gdLst>
              <a:gd name="connsiteX0" fmla="*/ 1786213 w 3572426"/>
              <a:gd name="connsiteY0" fmla="*/ 0 h 3572426"/>
              <a:gd name="connsiteX1" fmla="*/ 3572426 w 3572426"/>
              <a:gd name="connsiteY1" fmla="*/ 1786213 h 3572426"/>
              <a:gd name="connsiteX2" fmla="*/ 1786213 w 3572426"/>
              <a:gd name="connsiteY2" fmla="*/ 3572426 h 3572426"/>
              <a:gd name="connsiteX3" fmla="*/ 0 w 3572426"/>
              <a:gd name="connsiteY3" fmla="*/ 1786213 h 3572426"/>
              <a:gd name="connsiteX4" fmla="*/ 1786213 w 3572426"/>
              <a:gd name="connsiteY4" fmla="*/ 0 h 357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2426" h="3572426">
                <a:moveTo>
                  <a:pt x="1786213" y="0"/>
                </a:moveTo>
                <a:cubicBezTo>
                  <a:pt x="2772711" y="0"/>
                  <a:pt x="3572426" y="799715"/>
                  <a:pt x="3572426" y="1786213"/>
                </a:cubicBezTo>
                <a:cubicBezTo>
                  <a:pt x="3572426" y="2772711"/>
                  <a:pt x="2772711" y="3572426"/>
                  <a:pt x="1786213" y="3572426"/>
                </a:cubicBezTo>
                <a:cubicBezTo>
                  <a:pt x="799715" y="3572426"/>
                  <a:pt x="0" y="2772711"/>
                  <a:pt x="0" y="1786213"/>
                </a:cubicBezTo>
                <a:cubicBezTo>
                  <a:pt x="0" y="799715"/>
                  <a:pt x="799715" y="0"/>
                  <a:pt x="1786213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16500" y="549275"/>
            <a:ext cx="6561138" cy="575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B60CA09-D196-4E75-A4BA-F561F149C1FC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6141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25626D2-80B1-31C0-8C4C-03AEBF6B4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5066" y="2105276"/>
            <a:ext cx="4085820" cy="399326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B8AD6A1-C215-DFF8-ECFA-D092D628B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907303"/>
            <a:ext cx="10966706" cy="113225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F6745D6-F853-FF75-28EF-2DD864956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7" y="2311121"/>
            <a:ext cx="6158266" cy="399326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66C839-A25F-2CB3-40B9-811BB4C751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91763" y="2315694"/>
            <a:ext cx="3572426" cy="3572426"/>
          </a:xfrm>
          <a:custGeom>
            <a:avLst/>
            <a:gdLst>
              <a:gd name="connsiteX0" fmla="*/ 1786213 w 3572426"/>
              <a:gd name="connsiteY0" fmla="*/ 0 h 3572426"/>
              <a:gd name="connsiteX1" fmla="*/ 3572426 w 3572426"/>
              <a:gd name="connsiteY1" fmla="*/ 1786213 h 3572426"/>
              <a:gd name="connsiteX2" fmla="*/ 1786213 w 3572426"/>
              <a:gd name="connsiteY2" fmla="*/ 3572426 h 3572426"/>
              <a:gd name="connsiteX3" fmla="*/ 0 w 3572426"/>
              <a:gd name="connsiteY3" fmla="*/ 1786213 h 3572426"/>
              <a:gd name="connsiteX4" fmla="*/ 1786213 w 3572426"/>
              <a:gd name="connsiteY4" fmla="*/ 0 h 357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2426" h="3572426">
                <a:moveTo>
                  <a:pt x="1786213" y="0"/>
                </a:moveTo>
                <a:cubicBezTo>
                  <a:pt x="2772711" y="0"/>
                  <a:pt x="3572426" y="799715"/>
                  <a:pt x="3572426" y="1786213"/>
                </a:cubicBezTo>
                <a:cubicBezTo>
                  <a:pt x="3572426" y="2772711"/>
                  <a:pt x="2772711" y="3572426"/>
                  <a:pt x="1786213" y="3572426"/>
                </a:cubicBezTo>
                <a:cubicBezTo>
                  <a:pt x="799715" y="3572426"/>
                  <a:pt x="0" y="2772711"/>
                  <a:pt x="0" y="1786213"/>
                </a:cubicBezTo>
                <a:cubicBezTo>
                  <a:pt x="0" y="799715"/>
                  <a:pt x="799715" y="0"/>
                  <a:pt x="1786213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E44CA941-2112-4108-B577-DDB22688A338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1375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C0B019-1F65-5FF3-EACC-1DBD4333A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0064" y="557784"/>
            <a:ext cx="5914085" cy="57801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763DD55-592C-903A-3F9C-A96924CFE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907302"/>
            <a:ext cx="4361688" cy="1649694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4361688" cy="3434638"/>
          </a:xfrm>
        </p:spPr>
        <p:txBody>
          <a:bodyPr anchor="b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51C0813-C057-2B90-9C5A-3AE995C897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71625" y="862357"/>
            <a:ext cx="5170964" cy="5170964"/>
          </a:xfrm>
          <a:custGeom>
            <a:avLst/>
            <a:gdLst>
              <a:gd name="connsiteX0" fmla="*/ 2585482 w 5170964"/>
              <a:gd name="connsiteY0" fmla="*/ 0 h 5170964"/>
              <a:gd name="connsiteX1" fmla="*/ 5170964 w 5170964"/>
              <a:gd name="connsiteY1" fmla="*/ 2585482 h 5170964"/>
              <a:gd name="connsiteX2" fmla="*/ 2585482 w 5170964"/>
              <a:gd name="connsiteY2" fmla="*/ 5170964 h 5170964"/>
              <a:gd name="connsiteX3" fmla="*/ 0 w 5170964"/>
              <a:gd name="connsiteY3" fmla="*/ 2585482 h 5170964"/>
              <a:gd name="connsiteX4" fmla="*/ 2585482 w 5170964"/>
              <a:gd name="connsiteY4" fmla="*/ 0 h 5170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964" h="5170964">
                <a:moveTo>
                  <a:pt x="2585482" y="0"/>
                </a:moveTo>
                <a:cubicBezTo>
                  <a:pt x="4013405" y="0"/>
                  <a:pt x="5170964" y="1157560"/>
                  <a:pt x="5170964" y="2585482"/>
                </a:cubicBezTo>
                <a:cubicBezTo>
                  <a:pt x="5170964" y="4013405"/>
                  <a:pt x="4013405" y="5170964"/>
                  <a:pt x="2585482" y="5170964"/>
                </a:cubicBezTo>
                <a:cubicBezTo>
                  <a:pt x="1157560" y="5170964"/>
                  <a:pt x="0" y="4013405"/>
                  <a:pt x="0" y="2585482"/>
                </a:cubicBezTo>
                <a:cubicBezTo>
                  <a:pt x="0" y="1157560"/>
                  <a:pt x="1157560" y="0"/>
                  <a:pt x="2585482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7D3302DA-6AFE-4F11-B5FB-C17B82EA8578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112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967907A-96CA-89D9-9FD8-C85BFFEA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316" y="4421770"/>
            <a:ext cx="10499656" cy="1528927"/>
          </a:xfrm>
        </p:spPr>
        <p:txBody>
          <a:bodyPr>
            <a:normAutofit/>
          </a:bodyPr>
          <a:lstStyle>
            <a:lvl1pPr algn="l">
              <a:lnSpc>
                <a:spcPct val="110000"/>
              </a:lnSpc>
              <a:defRPr sz="20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24A94E6-CFC2-45CB-1F4E-C00A6DA2F70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66336" y="1330310"/>
            <a:ext cx="10499656" cy="3273331"/>
          </a:xfr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21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3619648-D57F-48C1-8026-D656192BFCE5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A1F52FC-EB68-58F2-85B1-6235B55362A9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3877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804120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7688EBA-E81D-4EC6-8C2B-03A401A980DE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CAAB8A-DD1F-F240-8651-22FAC159B42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668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537" y="905256"/>
            <a:ext cx="4206240" cy="3739896"/>
          </a:xfrm>
        </p:spPr>
        <p:txBody>
          <a:bodyPr anchor="t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536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77B7186-FB14-CA62-FE96-5476125CC1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6128" y="333756"/>
            <a:ext cx="6237732" cy="6190488"/>
          </a:xfrm>
          <a:custGeom>
            <a:avLst/>
            <a:gdLst>
              <a:gd name="connsiteX0" fmla="*/ 0 w 6237732"/>
              <a:gd name="connsiteY0" fmla="*/ 0 h 6190488"/>
              <a:gd name="connsiteX1" fmla="*/ 6051089 w 6237732"/>
              <a:gd name="connsiteY1" fmla="*/ 0 h 6190488"/>
              <a:gd name="connsiteX2" fmla="*/ 6237732 w 6237732"/>
              <a:gd name="connsiteY2" fmla="*/ 186643 h 6190488"/>
              <a:gd name="connsiteX3" fmla="*/ 6237732 w 6237732"/>
              <a:gd name="connsiteY3" fmla="*/ 6003845 h 6190488"/>
              <a:gd name="connsiteX4" fmla="*/ 6051089 w 6237732"/>
              <a:gd name="connsiteY4" fmla="*/ 6190488 h 6190488"/>
              <a:gd name="connsiteX5" fmla="*/ 0 w 6237732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37732" h="6190488">
                <a:moveTo>
                  <a:pt x="0" y="0"/>
                </a:moveTo>
                <a:lnTo>
                  <a:pt x="6051089" y="0"/>
                </a:lnTo>
                <a:cubicBezTo>
                  <a:pt x="6154169" y="0"/>
                  <a:pt x="6237732" y="83563"/>
                  <a:pt x="6237732" y="186643"/>
                </a:cubicBezTo>
                <a:lnTo>
                  <a:pt x="6237732" y="6003845"/>
                </a:lnTo>
                <a:cubicBezTo>
                  <a:pt x="6237732" y="6106925"/>
                  <a:pt x="6154169" y="6190488"/>
                  <a:pt x="6051089" y="6190488"/>
                </a:cubicBezTo>
                <a:lnTo>
                  <a:pt x="0" y="6190488"/>
                </a:lnTo>
                <a:close/>
              </a:path>
            </a:pathLst>
          </a:custGeo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7133" y="6529916"/>
            <a:ext cx="1951777" cy="328084"/>
          </a:xfrm>
          <a:prstGeom prst="rect">
            <a:avLst/>
          </a:prstGeom>
        </p:spPr>
        <p:txBody>
          <a:bodyPr/>
          <a:lstStyle/>
          <a:p>
            <a:fld id="{B4AA5E08-0B46-4D4C-9A1D-1895CC169C50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80928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636569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AE6C76-D3EE-C74F-F49E-97F6141F5D15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066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421770"/>
            <a:ext cx="7525512" cy="1933310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0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1353387"/>
            <a:ext cx="10543032" cy="3273331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1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175A1B29-DFBD-4673-8328-3ED6619AAB50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2EF41C-4509-4150-C0F1-83BB756ACF5F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245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63662" y="561268"/>
            <a:ext cx="9264676" cy="5735465"/>
          </a:xfr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buNone/>
              <a:defRPr lang="en-US" sz="6600" b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28600" indent="0" algn="ctr">
              <a:lnSpc>
                <a:spcPct val="80000"/>
              </a:lnSpc>
              <a:buNone/>
              <a:defRPr lang="en-US" sz="6600" b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457200" indent="0" algn="ctr">
              <a:lnSpc>
                <a:spcPct val="80000"/>
              </a:lnSpc>
              <a:buNone/>
              <a:defRPr lang="en-US" sz="6600" b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685800" indent="0" algn="ctr">
              <a:lnSpc>
                <a:spcPct val="100000"/>
              </a:lnSpc>
              <a:buNone/>
              <a:defRPr lang="en-US" sz="8000" b="1" kern="1200" cap="all" baseline="0" dirty="0">
                <a:solidFill>
                  <a:schemeClr val="tx1"/>
                </a:solidFill>
                <a:latin typeface="Playfair Display Black" pitchFamily="2" charset="0"/>
                <a:ea typeface="+mj-ea"/>
                <a:cs typeface="+mj-cs"/>
              </a:defRPr>
            </a:lvl4pPr>
            <a:lvl5pPr marL="914400" indent="0" algn="ctr">
              <a:lnSpc>
                <a:spcPct val="100000"/>
              </a:lnSpc>
              <a:buNone/>
              <a:defRPr lang="en-US" sz="8000" b="1" kern="1200" cap="all" baseline="0" dirty="0">
                <a:solidFill>
                  <a:schemeClr val="tx1"/>
                </a:solidFill>
                <a:latin typeface="Playfair Display Black" pitchFamily="2" charset="0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E7C9592F-4A0D-4D12-B47E-4A7D843B26AD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4775AE-F67F-CB44-1D87-AB4D287818A5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764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929384"/>
            <a:ext cx="8266176" cy="414223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290F78A7-ED9B-4802-8C3B-8810C7632A95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4D2A7D-7433-3BD7-B540-CAF81289672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3692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24F266F9-F826-45A4-93B2-4F421185E715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6FAFB8-6136-DD3A-86C3-855ED940D6F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681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34321655-180C-E5FF-5EBA-CB7C8C900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/>
          <a:stretch/>
        </p:blipFill>
        <p:spPr>
          <a:xfrm>
            <a:off x="492638" y="0"/>
            <a:ext cx="4471248" cy="4191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0322" y="5137616"/>
            <a:ext cx="8054173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93371" y="1188720"/>
            <a:ext cx="8593017" cy="2174966"/>
          </a:xfrm>
        </p:spPr>
        <p:txBody>
          <a:bodyPr anchor="b">
            <a:normAutofit/>
          </a:bodyPr>
          <a:lstStyle>
            <a:lvl1pPr marL="0" indent="-457200" defTabSz="914400">
              <a:lnSpc>
                <a:spcPct val="8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B6CF73C-93E7-489E-AE2B-E246A7DB6D93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59926F-2327-8B2D-085E-499F8F38779A}"/>
              </a:ext>
            </a:extLst>
          </p:cNvPr>
          <p:cNvCxnSpPr/>
          <p:nvPr/>
        </p:nvCxnSpPr>
        <p:spPr>
          <a:xfrm>
            <a:off x="1551214" y="3477986"/>
            <a:ext cx="0" cy="199208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9773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7009" y="5349240"/>
            <a:ext cx="9043416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80000"/>
              </a:lnSpc>
              <a:spcBef>
                <a:spcPts val="0"/>
              </a:spcBef>
              <a:buNone/>
              <a:defRPr sz="4000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A15AF2BE-7E3A-4323-8AD1-6D4FF44FD8E1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F5A24BE-62EC-1D31-CC8C-91D6C09F8228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71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41" y="5669280"/>
            <a:ext cx="8805672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097280"/>
            <a:ext cx="8961120" cy="347472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80000"/>
              </a:lnSpc>
              <a:spcBef>
                <a:spcPts val="0"/>
              </a:spcBef>
              <a:buNone/>
              <a:defRPr sz="4200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B8FD7DB-FD7D-41C7-A7D0-5BAC7B3F1054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C92CDB-3DCC-F547-8EEC-BE14157A4259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1823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63BBBA-62F7-DBEC-F9CF-7226CF222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70C6923B-FF9D-B437-5588-878AF0F8A0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0892" y="2268121"/>
            <a:ext cx="5040809" cy="398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2312870-557C-564C-3520-F00CB9BF52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5157" y="2268121"/>
            <a:ext cx="5040809" cy="398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7586B0B4-0F2D-499F-B46F-F681523A05A0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15031E-7D6B-5DB2-0949-3226C3A6B5E9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9083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4C7CB3-8309-EE97-00D8-73D90094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0893" y="2268121"/>
            <a:ext cx="504080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CF4B8FC-8114-F896-19E9-61BFDBF1E79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5158" y="2268121"/>
            <a:ext cx="504080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0892" y="2969987"/>
            <a:ext cx="5040809" cy="3278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A05586D-8745-CB79-26DE-BB05CF6BF8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5157" y="2969987"/>
            <a:ext cx="5040809" cy="3278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01266551-E982-43FB-8EB6-73FB0E4FDF12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69FD757-76AB-74D2-BF21-512AF236806B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431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CF8608-BD7F-FDF6-C9FE-359BAFBCC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6F57FA73-4BE2-4237-90E8-28123CE1B9FA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4ABFCC-D627-9493-2426-A6E5682EEBD4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819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703F4AEB-E597-882F-3A69-A923B8DED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7"/>
          <a:stretch/>
        </p:blipFill>
        <p:spPr>
          <a:xfrm>
            <a:off x="398705" y="0"/>
            <a:ext cx="5697291" cy="50217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548642"/>
            <a:ext cx="7478991" cy="3635797"/>
          </a:xfrm>
        </p:spPr>
        <p:txBody>
          <a:bodyPr anchor="b">
            <a:normAutofit/>
          </a:bodyPr>
          <a:lstStyle>
            <a:lvl1pPr algn="l">
              <a:defRPr sz="7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9017" y="4349578"/>
            <a:ext cx="6821182" cy="1384726"/>
          </a:xfrm>
        </p:spPr>
        <p:txBody>
          <a:bodyPr anchor="b">
            <a:norm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804512D9-A095-4355-9551-356CB2C0D09E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5621C6-56CB-3166-B017-50A927415F64}"/>
              </a:ext>
            </a:extLst>
          </p:cNvPr>
          <p:cNvCxnSpPr>
            <a:cxnSpLocks/>
          </p:cNvCxnSpPr>
          <p:nvPr/>
        </p:nvCxnSpPr>
        <p:spPr>
          <a:xfrm>
            <a:off x="637839" y="4236969"/>
            <a:ext cx="0" cy="13847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972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68BA1E88-22B3-4091-902C-19D6AD2267FE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4126D0-8C62-BE14-DAD7-1281C05B8DCA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0693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595634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5"/>
            <a:ext cx="6440258" cy="57551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82EFC53A-E163-43E4-9309-C62B24E59229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7596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1847088"/>
            <a:ext cx="7342307" cy="1133856"/>
          </a:xfrm>
        </p:spPr>
        <p:txBody>
          <a:bodyPr anchor="b">
            <a:noAutofit/>
          </a:bodyPr>
          <a:lstStyle>
            <a:lvl1pPr>
              <a:defRPr sz="6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9536" y="3594099"/>
            <a:ext cx="10472928" cy="27432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F57D2C4C-3CEB-4A3F-A850-2A701BAB5B4F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F630EC-9C35-9636-5C2F-9B305B2CCE3F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847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515E74ED-2A6E-80D7-2247-FD12F2612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00"/>
          <a:stretch/>
        </p:blipFill>
        <p:spPr>
          <a:xfrm>
            <a:off x="462641" y="0"/>
            <a:ext cx="8989429" cy="47554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857" y="3603170"/>
            <a:ext cx="7014009" cy="1507672"/>
          </a:xfrm>
        </p:spPr>
        <p:txBody>
          <a:bodyPr anchor="b">
            <a:noAutofit/>
          </a:bodyPr>
          <a:lstStyle>
            <a:lvl1pPr>
              <a:defRPr sz="4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4133" y="5480958"/>
            <a:ext cx="6360733" cy="744158"/>
          </a:xfrm>
        </p:spPr>
        <p:txBody>
          <a:bodyPr anchor="b">
            <a:no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228600" indent="0">
              <a:lnSpc>
                <a:spcPct val="110000"/>
              </a:lnSpc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1ABC5762-7F5E-4C8D-B27D-8990A68BB18F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055BD5-F132-7EB0-787E-04988310DC8B}"/>
              </a:ext>
            </a:extLst>
          </p:cNvPr>
          <p:cNvCxnSpPr>
            <a:cxnSpLocks/>
          </p:cNvCxnSpPr>
          <p:nvPr/>
        </p:nvCxnSpPr>
        <p:spPr>
          <a:xfrm>
            <a:off x="4985657" y="5238749"/>
            <a:ext cx="0" cy="88274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963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02AE2374-EA36-E826-C9F3-73CD3978F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8" b="47295"/>
          <a:stretch/>
        </p:blipFill>
        <p:spPr>
          <a:xfrm>
            <a:off x="3701142" y="2068286"/>
            <a:ext cx="8490855" cy="4789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008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0323" y="4617138"/>
            <a:ext cx="6853511" cy="101498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AED07DE6-50D5-4B21-9405-DD62C0D4DC65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2B0C21-F380-74EA-96A8-0858FD0075A4}"/>
              </a:ext>
            </a:extLst>
          </p:cNvPr>
          <p:cNvCxnSpPr>
            <a:cxnSpLocks/>
          </p:cNvCxnSpPr>
          <p:nvPr/>
        </p:nvCxnSpPr>
        <p:spPr>
          <a:xfrm>
            <a:off x="755780" y="4492300"/>
            <a:ext cx="0" cy="11293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124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717639-19C5-F877-6AAE-FF488C793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2615" y="905615"/>
            <a:ext cx="5046770" cy="50467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3888" y="1427162"/>
            <a:ext cx="9484224" cy="2621154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148507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8E66873-82AB-4D6B-96C7-8222581A9F4D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536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7D4B28D-BD47-8092-F202-DCD18D1BA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425" y="1198517"/>
            <a:ext cx="4438650" cy="4438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D4D61D-AA1D-D414-2D63-F3B4B0760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708" y="2801929"/>
            <a:ext cx="8686801" cy="2565902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1B0EE02-7A0B-46A0-5F6E-CFBC94BDF5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6090" y="1726269"/>
            <a:ext cx="3024899" cy="54790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67AE0A-CAE3-D199-2942-E05831D340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BE4564F8-E916-4EFF-887D-D1E1BBF6454B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DFBF0A-E355-74AD-4A6E-8FD2BD7A6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71D965-1C87-6430-A8A7-B6EB43D86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236231-7728-F430-19B7-A4956EAFC196}"/>
              </a:ext>
            </a:extLst>
          </p:cNvPr>
          <p:cNvCxnSpPr/>
          <p:nvPr/>
        </p:nvCxnSpPr>
        <p:spPr>
          <a:xfrm>
            <a:off x="1450428" y="2522483"/>
            <a:ext cx="0" cy="26249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876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9ECA965F-086A-7B72-BC9F-EA4CF32BC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2"/>
          <a:stretch/>
        </p:blipFill>
        <p:spPr>
          <a:xfrm>
            <a:off x="421566" y="1836225"/>
            <a:ext cx="5674434" cy="5021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0428" y="990601"/>
            <a:ext cx="9145991" cy="3630384"/>
          </a:xfrm>
        </p:spPr>
        <p:txBody>
          <a:bodyPr anchor="b">
            <a:noAutofit/>
          </a:bodyPr>
          <a:lstStyle>
            <a:lvl1pPr algn="l"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69ADDC-FB37-4BD0-807F-2EC90205924B}" type="datetime1">
              <a:rPr lang="en-US" smtClean="0"/>
              <a:pPr/>
              <a:t>4/15/2026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9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65DFBE8-81F4-46A1-BB38-C49D79C4F68D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75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  <p:sldLayoutId id="2147483847" r:id="rId21"/>
    <p:sldLayoutId id="2147483848" r:id="rId22"/>
    <p:sldLayoutId id="2147483849" r:id="rId23"/>
    <p:sldLayoutId id="2147483850" r:id="rId24"/>
    <p:sldLayoutId id="2147483851" r:id="rId25"/>
    <p:sldLayoutId id="2147483852" r:id="rId26"/>
    <p:sldLayoutId id="2147483853" r:id="rId27"/>
    <p:sldLayoutId id="2147483854" r:id="rId28"/>
    <p:sldLayoutId id="2147483855" r:id="rId29"/>
    <p:sldLayoutId id="2147483856" r:id="rId30"/>
    <p:sldLayoutId id="2147483857" r:id="rId31"/>
    <p:sldLayoutId id="2147483858" r:id="rId32"/>
    <p:sldLayoutId id="2147483859" r:id="rId33"/>
    <p:sldLayoutId id="2147483860" r:id="rId34"/>
    <p:sldLayoutId id="2147483861" r:id="rId35"/>
    <p:sldLayoutId id="2147483862" r:id="rId36"/>
    <p:sldLayoutId id="2147483877" r:id="rId37"/>
    <p:sldLayoutId id="2147483863" r:id="rId38"/>
    <p:sldLayoutId id="2147483864" r:id="rId39"/>
    <p:sldLayoutId id="2147483865" r:id="rId40"/>
    <p:sldLayoutId id="2147483866" r:id="rId41"/>
    <p:sldLayoutId id="2147483867" r:id="rId42"/>
    <p:sldLayoutId id="2147483868" r:id="rId43"/>
    <p:sldLayoutId id="2147483869" r:id="rId44"/>
    <p:sldLayoutId id="2147483870" r:id="rId45"/>
    <p:sldLayoutId id="2147483871" r:id="rId46"/>
    <p:sldLayoutId id="2147483872" r:id="rId47"/>
    <p:sldLayoutId id="2147483873" r:id="rId48"/>
    <p:sldLayoutId id="2147483874" r:id="rId49"/>
    <p:sldLayoutId id="2147483875" r:id="rId50"/>
    <p:sldLayoutId id="2147483876" r:id="rId51"/>
    <p:sldLayoutId id="2147483878" r:id="rId52"/>
    <p:sldLayoutId id="2147483879" r:id="rId53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500" b="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4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pxhere.com/de/photo/495505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xfuel.com/en/free-photo-qcfbm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www.medicaleconomics.com/view/new-study-proves-it-primary-care-physicians-have-more-work-than-time-in-the-day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nam.edu/wp-content/uploads/2023/12/Hayden-Kepley_NAM-Dec-4-Slides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www.pexels.com/photo/statue-of-liberty-66709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190/3431-G6T7-37M8-P224" TargetMode="External"/><Relationship Id="rId7" Type="http://schemas.openxmlformats.org/officeDocument/2006/relationships/hyperlink" Target="https://doi.org/10.1370/afm.2308" TargetMode="External"/><Relationship Id="rId2" Type="http://schemas.openxmlformats.org/officeDocument/2006/relationships/hyperlink" Target="https://doi.org/10.1111/j.1468-0009.2005.00409.x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doi.org/10.1377/hlthaff.w4.184" TargetMode="External"/><Relationship Id="rId5" Type="http://schemas.openxmlformats.org/officeDocument/2006/relationships/hyperlink" Target="https://doi.org/10.6064/2012/432892" TargetMode="External"/><Relationship Id="rId4" Type="http://schemas.openxmlformats.org/officeDocument/2006/relationships/hyperlink" Target="https://doi.org/10.1177/016059760903300105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7989-07E4-B482-9F2A-EBF670F7F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225" y="1906579"/>
            <a:ext cx="11725275" cy="2565902"/>
          </a:xfrm>
        </p:spPr>
        <p:txBody>
          <a:bodyPr>
            <a:normAutofit/>
          </a:bodyPr>
          <a:lstStyle/>
          <a:p>
            <a:r>
              <a:rPr lang="en-US" sz="6000" dirty="0"/>
              <a:t>WHY primary care could save the world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3CF5F8-0028-8636-5006-5D5C52B32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6090" y="1726269"/>
            <a:ext cx="3024899" cy="54790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Heather Bittner Fagan, MD MPH </a:t>
            </a:r>
          </a:p>
        </p:txBody>
      </p:sp>
      <p:pic>
        <p:nvPicPr>
          <p:cNvPr id="5" name="Graphic 4" descr="Hero Female with solid fill">
            <a:extLst>
              <a:ext uri="{FF2B5EF4-FFF2-40B4-BE49-F238E27FC236}">
                <a16:creationId xmlns:a16="http://schemas.microsoft.com/office/drawing/2014/main" id="{99B195B0-E122-0A49-7BFF-862C22DCD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86750" y="4667743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31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76E2C-040E-4D92-F9F7-F61C47F4F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125" y="3603170"/>
            <a:ext cx="10082741" cy="1507672"/>
          </a:xfrm>
        </p:spPr>
        <p:txBody>
          <a:bodyPr/>
          <a:lstStyle/>
          <a:p>
            <a:r>
              <a:rPr lang="en-US" dirty="0"/>
              <a:t>Physician Recommendation </a:t>
            </a:r>
            <a:r>
              <a:rPr lang="en-US" sz="2800" i="1" dirty="0"/>
              <a:t>is a very powerful predictor of screening adherence </a:t>
            </a:r>
            <a:r>
              <a:rPr lang="en-US" dirty="0"/>
              <a:t>but not alone sufficient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EE18F-CF72-C06C-3020-B9FA4DEAB72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72150" y="5686424"/>
            <a:ext cx="6072716" cy="538691"/>
          </a:xfrm>
        </p:spPr>
        <p:txBody>
          <a:bodyPr/>
          <a:lstStyle/>
          <a:p>
            <a:r>
              <a:rPr lang="en-US" dirty="0"/>
              <a:t>https://pubmed.ncbi.nlm.nih.gov/27687535/</a:t>
            </a:r>
          </a:p>
        </p:txBody>
      </p:sp>
    </p:spTree>
    <p:extLst>
      <p:ext uri="{BB962C8B-B14F-4D97-AF65-F5344CB8AC3E}">
        <p14:creationId xmlns:p14="http://schemas.microsoft.com/office/powerpoint/2010/main" val="2236553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7D714-254A-470A-65FF-BC18C3D80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705" y="927238"/>
            <a:ext cx="6024894" cy="1143000"/>
          </a:xfrm>
        </p:spPr>
        <p:txBody>
          <a:bodyPr anchor="b">
            <a:normAutofit/>
          </a:bodyPr>
          <a:lstStyle/>
          <a:p>
            <a:r>
              <a:rPr lang="en-US" sz="3500"/>
              <a:t>Time, complexity and completing priorities </a:t>
            </a:r>
          </a:p>
        </p:txBody>
      </p:sp>
      <p:pic>
        <p:nvPicPr>
          <p:cNvPr id="6" name="Picture Placeholder 5" descr="A close-up of a purple flower">
            <a:extLst>
              <a:ext uri="{FF2B5EF4-FFF2-40B4-BE49-F238E27FC236}">
                <a16:creationId xmlns:a16="http://schemas.microsoft.com/office/drawing/2014/main" id="{80786AAD-3E41-76F7-5711-077DFC8719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8543" r="43627" b="-2"/>
          <a:stretch>
            <a:fillRect/>
          </a:stretch>
        </p:blipFill>
        <p:spPr>
          <a:xfrm>
            <a:off x="358140" y="333756"/>
            <a:ext cx="4435746" cy="6190488"/>
          </a:xfr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64B72-264E-8AE9-0911-5918E3B03EC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21704" y="2204566"/>
            <a:ext cx="6004263" cy="3766065"/>
          </a:xfrm>
        </p:spPr>
        <p:txBody>
          <a:bodyPr>
            <a:normAutofit/>
          </a:bodyPr>
          <a:lstStyle/>
          <a:p>
            <a:r>
              <a:rPr lang="en-US" sz="2000" b="1" dirty="0"/>
              <a:t>There are 5 “screen-able” cancers </a:t>
            </a:r>
          </a:p>
          <a:p>
            <a:pPr lvl="1"/>
            <a:r>
              <a:rPr lang="en-US" sz="1400" b="1" dirty="0"/>
              <a:t>Lung, Colon, Breast, Prostate, Cervical </a:t>
            </a:r>
          </a:p>
          <a:p>
            <a:r>
              <a:rPr lang="en-US" sz="2000" b="1" dirty="0"/>
              <a:t>The patient may have other plans</a:t>
            </a:r>
          </a:p>
          <a:p>
            <a:pPr lvl="1"/>
            <a:r>
              <a:rPr lang="en-US" sz="1400" b="1" dirty="0"/>
              <a:t>Health Maintenance is not the most common reason someone comes to the PCP</a:t>
            </a:r>
          </a:p>
          <a:p>
            <a:r>
              <a:rPr lang="en-US" sz="2000" b="1" dirty="0"/>
              <a:t>The patient may not come in </a:t>
            </a:r>
          </a:p>
          <a:p>
            <a:pPr lvl="1"/>
            <a:r>
              <a:rPr lang="en-US" sz="1400" b="1" dirty="0"/>
              <a:t>About 67% of adults 40-65 ​saw their PCP for a check up last year</a:t>
            </a:r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100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9201E7-42AE-1E25-B9BE-8EAF1E320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“the 28-hour workday”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2511D8-B335-F919-0932-CAC639CE9F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Taking the average panel size of patients, and calculating the time needed for USPSTF A &amp; B recommendations, along with guideline-based care for acute and chronic conditions, along with documentation and response to messages, the average provider would need 26.7 hours per day </a:t>
            </a:r>
          </a:p>
        </p:txBody>
      </p:sp>
      <p:pic>
        <p:nvPicPr>
          <p:cNvPr id="9" name="Picture Placeholder 8" descr="A statue of a person carrying a large ball on his back&#10;&#10;AI-generated content may be incorrect.">
            <a:extLst>
              <a:ext uri="{FF2B5EF4-FFF2-40B4-BE49-F238E27FC236}">
                <a16:creationId xmlns:a16="http://schemas.microsoft.com/office/drawing/2014/main" id="{A955DD52-C9AD-B920-0C76-EFA8CDCC268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3577" b="23577"/>
          <a:stretch>
            <a:fillRect/>
          </a:stretch>
        </p:blipFill>
        <p:spPr/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4C45F70-3A15-33F5-F6FC-8A8DE06E66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474023"/>
              </p:ext>
            </p:extLst>
          </p:nvPr>
        </p:nvGraphicFramePr>
        <p:xfrm>
          <a:off x="1238250" y="4062919"/>
          <a:ext cx="5381625" cy="1220327"/>
        </p:xfrm>
        <a:graphic>
          <a:graphicData uri="http://schemas.openxmlformats.org/drawingml/2006/table">
            <a:tbl>
              <a:tblPr/>
              <a:tblGrid>
                <a:gridCol w="5381625">
                  <a:extLst>
                    <a:ext uri="{9D8B030D-6E8A-4147-A177-3AD203B41FA5}">
                      <a16:colId xmlns:a16="http://schemas.microsoft.com/office/drawing/2014/main" val="3982825592"/>
                    </a:ext>
                  </a:extLst>
                </a:gridCol>
              </a:tblGrid>
              <a:tr h="641653">
                <a:tc>
                  <a:txBody>
                    <a:bodyPr/>
                    <a:lstStyle/>
                    <a:p>
                      <a:pPr algn="l" fontAlgn="t">
                        <a:lnSpc>
                          <a:spcPts val="1500"/>
                        </a:lnSpc>
                        <a:buNone/>
                      </a:pPr>
                      <a:r>
                        <a:rPr lang="en-US" sz="1600" b="1" i="0" u="none" strike="noStrike" dirty="0">
                          <a:effectLst/>
                          <a:latin typeface="Segoe UI" panose="020B0502040204020203" pitchFamily="34" charset="0"/>
                        </a:rPr>
                        <a:t>Journal of General Internal Medicine, July 2022</a:t>
                      </a:r>
                      <a:br>
                        <a:rPr lang="en-US" sz="1600" b="0" i="0" u="none" strike="noStrike" dirty="0">
                          <a:effectLst/>
                          <a:latin typeface="Segoe UI" panose="020B0502040204020203" pitchFamily="34" charset="0"/>
                        </a:rPr>
                      </a:br>
                      <a:br>
                        <a:rPr lang="en-US" sz="1600" b="0" i="0" u="none" strike="noStrike" dirty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464FEB"/>
                          </a:solidFill>
                          <a:effectLst/>
                          <a:latin typeface="Segoe UI" panose="020B0502040204020203" pitchFamily="34" charset="0"/>
                          <a:hlinkClick r:id="rId4"/>
                        </a:rPr>
                        <a:t>[medicaleconomics.com]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246" marR="127246" marT="63623" marB="63623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917291"/>
                  </a:ext>
                </a:extLst>
              </a:tr>
              <a:tr h="45797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246" marR="127246" marT="63623" marB="63623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1622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8326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66960-6EB7-5543-D7E2-21C56C333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/>
          <a:p>
            <a:r>
              <a:rPr lang="en-US" dirty="0"/>
              <a:t>Get out of the black box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68657C0-C197-A2A7-D920-9F65184176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9253159"/>
              </p:ext>
            </p:extLst>
          </p:nvPr>
        </p:nvGraphicFramePr>
        <p:xfrm>
          <a:off x="860425" y="2366963"/>
          <a:ext cx="10464801" cy="35829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8375">
                  <a:extLst>
                    <a:ext uri="{9D8B030D-6E8A-4147-A177-3AD203B41FA5}">
                      <a16:colId xmlns:a16="http://schemas.microsoft.com/office/drawing/2014/main" val="1015653664"/>
                    </a:ext>
                  </a:extLst>
                </a:gridCol>
                <a:gridCol w="3993213">
                  <a:extLst>
                    <a:ext uri="{9D8B030D-6E8A-4147-A177-3AD203B41FA5}">
                      <a16:colId xmlns:a16="http://schemas.microsoft.com/office/drawing/2014/main" val="642826378"/>
                    </a:ext>
                  </a:extLst>
                </a:gridCol>
                <a:gridCol w="3993213">
                  <a:extLst>
                    <a:ext uri="{9D8B030D-6E8A-4147-A177-3AD203B41FA5}">
                      <a16:colId xmlns:a16="http://schemas.microsoft.com/office/drawing/2014/main" val="94216053"/>
                    </a:ext>
                  </a:extLst>
                </a:gridCol>
              </a:tblGrid>
              <a:tr h="895747">
                <a:tc>
                  <a:txBody>
                    <a:bodyPr/>
                    <a:lstStyle/>
                    <a:p>
                      <a:r>
                        <a:rPr lang="en-US" sz="1400" b="1" cap="all" baseline="0" dirty="0">
                          <a:latin typeface="+mn-lt"/>
                        </a:rPr>
                        <a:t>Before the visit 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r>
                        <a:rPr lang="en-US" sz="1400" b="1" cap="all" baseline="0" dirty="0">
                          <a:latin typeface="+mn-lt"/>
                        </a:rPr>
                        <a:t>Maximizing the visit 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r>
                        <a:rPr lang="en-US" sz="1400" b="1" cap="all" baseline="0" dirty="0">
                          <a:latin typeface="+mn-lt"/>
                        </a:rPr>
                        <a:t>After the visit </a:t>
                      </a: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179652336"/>
                  </a:ext>
                </a:extLst>
              </a:tr>
              <a:tr h="895747">
                <a:tc>
                  <a:txBody>
                    <a:bodyPr/>
                    <a:lstStyle/>
                    <a:p>
                      <a:r>
                        <a:rPr lang="en-US" sz="1400" dirty="0"/>
                        <a:t>Access/Workforce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Working at the top of your license 	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Navigation, navigation, navigation </a:t>
                      </a: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4244066008"/>
                  </a:ext>
                </a:extLst>
              </a:tr>
              <a:tr h="895747">
                <a:tc>
                  <a:txBody>
                    <a:bodyPr/>
                    <a:lstStyle/>
                    <a:p>
                      <a:r>
                        <a:rPr lang="en-US" sz="1400" dirty="0"/>
                        <a:t>Education 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EMR, AI and Point of Care tools 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Other teachable moments </a:t>
                      </a: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2112537045"/>
                  </a:ext>
                </a:extLst>
              </a:tr>
              <a:tr h="895747">
                <a:tc>
                  <a:txBody>
                    <a:bodyPr/>
                    <a:lstStyle/>
                    <a:p>
                      <a:r>
                        <a:rPr lang="en-US" sz="1400" dirty="0"/>
                        <a:t>Outreach 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Teach back, cultural appropriateness, avoiding stigma 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Data, tracking and feedback </a:t>
                      </a: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4293267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3826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DF54F-BA67-E871-CF42-8A3591281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F854D-CF29-8492-4479-AC7E90937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012268"/>
            <a:ext cx="3739896" cy="1390330"/>
          </a:xfrm>
        </p:spPr>
        <p:txBody>
          <a:bodyPr anchor="t">
            <a:normAutofit/>
          </a:bodyPr>
          <a:lstStyle/>
          <a:p>
            <a:r>
              <a:rPr lang="en-US"/>
              <a:t>How do we navigate?</a:t>
            </a:r>
          </a:p>
        </p:txBody>
      </p:sp>
      <p:pic>
        <p:nvPicPr>
          <p:cNvPr id="6" name="Picture Placeholder 5" descr="Elephant standing on grass">
            <a:extLst>
              <a:ext uri="{FF2B5EF4-FFF2-40B4-BE49-F238E27FC236}">
                <a16:creationId xmlns:a16="http://schemas.microsoft.com/office/drawing/2014/main" id="{2424D2D7-3303-2786-4D0F-D44613831B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2" b="21522"/>
          <a:stretch>
            <a:fillRect/>
          </a:stretch>
        </p:blipFill>
        <p:spPr>
          <a:xfrm>
            <a:off x="-1" y="10"/>
            <a:ext cx="12192000" cy="4635122"/>
          </a:xfr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1E63E-114F-E6D2-A4DD-81D5B067AAA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69277" y="5012267"/>
            <a:ext cx="7080763" cy="1390330"/>
          </a:xfrm>
        </p:spPr>
        <p:txBody>
          <a:bodyPr>
            <a:normAutofit/>
          </a:bodyPr>
          <a:lstStyle/>
          <a:p>
            <a:r>
              <a:rPr lang="en-US" b="1" dirty="0"/>
              <a:t>Complex problems rarely fixed by a single, simple solution.  One step at a time with a focus on the human being in front of you.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298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74AB3-FA8C-0573-3348-E9775A011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3850" y="907302"/>
            <a:ext cx="4222117" cy="3697488"/>
          </a:xfrm>
        </p:spPr>
        <p:txBody>
          <a:bodyPr anchor="b">
            <a:normAutofit/>
          </a:bodyPr>
          <a:lstStyle/>
          <a:p>
            <a:r>
              <a:rPr lang="en-US" dirty="0"/>
              <a:t>Thank you and questions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26EE5-08CD-DE31-243D-32348EEF1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3850" y="4731335"/>
            <a:ext cx="4222117" cy="1219362"/>
          </a:xfrm>
        </p:spPr>
        <p:txBody>
          <a:bodyPr anchor="t"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1700" dirty="0"/>
              <a:t>Heather Bittner Fagan, MD MPH </a:t>
            </a:r>
          </a:p>
          <a:p>
            <a:pPr>
              <a:lnSpc>
                <a:spcPct val="130000"/>
              </a:lnSpc>
            </a:pPr>
            <a:r>
              <a:rPr lang="en-US" sz="1700" dirty="0"/>
              <a:t>hbittner-Fagan@christianacare.org</a:t>
            </a:r>
          </a:p>
        </p:txBody>
      </p:sp>
      <p:pic>
        <p:nvPicPr>
          <p:cNvPr id="6" name="Picture Placeholder 5" descr="Quizzical burrowing owl looking forward">
            <a:extLst>
              <a:ext uri="{FF2B5EF4-FFF2-40B4-BE49-F238E27FC236}">
                <a16:creationId xmlns:a16="http://schemas.microsoft.com/office/drawing/2014/main" id="{6EE0D991-DAAC-D83D-34AD-FB00FA9AEF5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92"/>
          <a:stretch>
            <a:fillRect/>
          </a:stretch>
        </p:blipFill>
        <p:spPr>
          <a:xfrm>
            <a:off x="358140" y="333756"/>
            <a:ext cx="6226810" cy="6190488"/>
          </a:xfrm>
          <a:noFill/>
        </p:spPr>
      </p:pic>
    </p:spTree>
    <p:extLst>
      <p:ext uri="{BB962C8B-B14F-4D97-AF65-F5344CB8AC3E}">
        <p14:creationId xmlns:p14="http://schemas.microsoft.com/office/powerpoint/2010/main" val="4226061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577F2-258A-E257-5568-046066964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Hour Glass with red sand">
            <a:extLst>
              <a:ext uri="{FF2B5EF4-FFF2-40B4-BE49-F238E27FC236}">
                <a16:creationId xmlns:a16="http://schemas.microsoft.com/office/drawing/2014/main" id="{9F0F4EE2-9AD7-EE84-C288-1EEB79A9DB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1" r="13331"/>
          <a:stretch>
            <a:fillRect/>
          </a:stretch>
        </p:blipFill>
        <p:spPr>
          <a:xfrm>
            <a:off x="545656" y="1581150"/>
            <a:ext cx="3082153" cy="35623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28AC9E-ECC2-D452-B19B-54E23517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507443"/>
            <a:ext cx="8798814" cy="1386965"/>
          </a:xfrm>
        </p:spPr>
        <p:txBody>
          <a:bodyPr/>
          <a:lstStyle/>
          <a:p>
            <a:r>
              <a:rPr lang="en-US" dirty="0"/>
              <a:t>History of Primary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D808D-B3DE-6236-F1F2-8FC3EA441B7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27810" y="1343705"/>
            <a:ext cx="8307016" cy="5142820"/>
          </a:xfrm>
        </p:spPr>
        <p:txBody>
          <a:bodyPr>
            <a:normAutofit fontScale="25000" lnSpcReduction="20000"/>
          </a:bodyPr>
          <a:lstStyle/>
          <a:p>
            <a:r>
              <a:rPr lang="en-US" sz="9600" dirty="0"/>
              <a:t>In 1930, more than 90% of doctors were generalists</a:t>
            </a:r>
          </a:p>
          <a:p>
            <a:r>
              <a:rPr lang="en-US" sz="9600" dirty="0"/>
              <a:t>By 1960, medical advancements led to specialization &amp; generalists to less than 20% in 1960</a:t>
            </a:r>
          </a:p>
          <a:p>
            <a:r>
              <a:rPr lang="en-US" sz="9600" dirty="0"/>
              <a:t>In 1969, Family Medicine is established as a specialty and in 1970 first primary care focused internal medicine residency</a:t>
            </a:r>
          </a:p>
          <a:p>
            <a:r>
              <a:rPr lang="en-US" sz="9600" dirty="0"/>
              <a:t>Currently, about 30% of the physician workforce</a:t>
            </a:r>
          </a:p>
          <a:p>
            <a:r>
              <a:rPr lang="en-US" sz="9600" dirty="0"/>
              <a:t>HRSA projects a shortage of over 68,000 in 2036 </a:t>
            </a:r>
            <a:endParaRPr lang="en-US" sz="7200" dirty="0"/>
          </a:p>
          <a:p>
            <a:pPr marL="0" indent="0">
              <a:buNone/>
            </a:pPr>
            <a:r>
              <a:rPr lang="en-US" sz="2400" dirty="0"/>
              <a:t> 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BEF0B8-FB2B-7B60-FDEB-8720EFBCCEBD}"/>
              </a:ext>
            </a:extLst>
          </p:cNvPr>
          <p:cNvSpPr txBox="1"/>
          <p:nvPr/>
        </p:nvSpPr>
        <p:spPr>
          <a:xfrm>
            <a:off x="8287866" y="5375795"/>
            <a:ext cx="3264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4"/>
              </a:rPr>
              <a:t>Hayden-Kepley_NAM-Dec-4-Slides.pdf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8187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statue of liberty with a crown with Statue of Liberty in the background&#10;&#10;AI-generated content may be incorrect.">
            <a:extLst>
              <a:ext uri="{FF2B5EF4-FFF2-40B4-BE49-F238E27FC236}">
                <a16:creationId xmlns:a16="http://schemas.microsoft.com/office/drawing/2014/main" id="{DC3C8278-E05C-BC45-FBD6-51ECB57218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7231" r="17231"/>
          <a:stretch>
            <a:fillRect/>
          </a:stretch>
        </p:blipFill>
        <p:spPr>
          <a:xfrm>
            <a:off x="8344851" y="358688"/>
            <a:ext cx="3530628" cy="359092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1FB56E-1A01-8D29-F217-638F3BEF6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7302"/>
            <a:ext cx="7828380" cy="1386965"/>
          </a:xfrm>
        </p:spPr>
        <p:txBody>
          <a:bodyPr/>
          <a:lstStyle/>
          <a:p>
            <a:r>
              <a:rPr lang="en-US" dirty="0"/>
              <a:t>Primary care defined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9521F-CC42-235E-F804-B826A36205D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5" y="1628775"/>
            <a:ext cx="7627239" cy="4438650"/>
          </a:xfrm>
        </p:spPr>
        <p:txBody>
          <a:bodyPr>
            <a:normAutofit/>
          </a:bodyPr>
          <a:lstStyle/>
          <a:p>
            <a:r>
              <a:rPr lang="en-US" sz="2400" dirty="0"/>
              <a:t>first contact and continuing care for the “undifferentiated” patient</a:t>
            </a:r>
          </a:p>
          <a:p>
            <a:r>
              <a:rPr lang="en-US" sz="2400" dirty="0"/>
              <a:t>not limited by problem origin, organ system, or diagnosis</a:t>
            </a:r>
          </a:p>
          <a:p>
            <a:r>
              <a:rPr lang="en-US" sz="2400" dirty="0"/>
              <a:t>includes health promotion, disease prevention, health maintenance, counseling, patient education, diagnosis and treatment of acute and chronic illnesses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235CA-42BA-4B91-9D53-8F219EFD8FDB}"/>
              </a:ext>
            </a:extLst>
          </p:cNvPr>
          <p:cNvSpPr txBox="1"/>
          <p:nvPr/>
        </p:nvSpPr>
        <p:spPr>
          <a:xfrm>
            <a:off x="8276757" y="5604961"/>
            <a:ext cx="31527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https://www.aafp.org/about/policies/all/primary-care.html</a:t>
            </a:r>
          </a:p>
        </p:txBody>
      </p:sp>
    </p:spTree>
    <p:extLst>
      <p:ext uri="{BB962C8B-B14F-4D97-AF65-F5344CB8AC3E}">
        <p14:creationId xmlns:p14="http://schemas.microsoft.com/office/powerpoint/2010/main" val="2002021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B1AFE-209C-E4F8-92B7-B162E0972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B479C-44B3-8E3C-2EC6-5D2073540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0409" y="907302"/>
            <a:ext cx="5614711" cy="989592"/>
          </a:xfrm>
        </p:spPr>
        <p:txBody>
          <a:bodyPr anchor="b">
            <a:normAutofit/>
          </a:bodyPr>
          <a:lstStyle/>
          <a:p>
            <a:r>
              <a:rPr lang="en-US" dirty="0"/>
              <a:t>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C67C6-41C6-E49A-5448-EF86431AB1F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26477" y="2091448"/>
            <a:ext cx="6707383" cy="4124526"/>
          </a:xfrm>
        </p:spPr>
        <p:txBody>
          <a:bodyPr>
            <a:normAutofit/>
          </a:bodyPr>
          <a:lstStyle/>
          <a:p>
            <a:r>
              <a:rPr lang="en-US" sz="2400" b="1" dirty="0"/>
              <a:t>Relationship-centered </a:t>
            </a:r>
          </a:p>
          <a:p>
            <a:r>
              <a:rPr lang="en-US" sz="2400" b="1" dirty="0"/>
              <a:t>Person-centered </a:t>
            </a:r>
          </a:p>
          <a:p>
            <a:r>
              <a:rPr lang="en-US" sz="2400" b="1" dirty="0"/>
              <a:t>Focal point, collaborative, team-based</a:t>
            </a:r>
          </a:p>
          <a:p>
            <a:r>
              <a:rPr lang="en-US" sz="2400" b="1" dirty="0"/>
              <a:t>Coordinated and comprehensive</a:t>
            </a:r>
          </a:p>
          <a:p>
            <a:r>
              <a:rPr lang="en-US" sz="2400" b="1" dirty="0"/>
              <a:t>Continuous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7B7E89-07A8-3A5C-68AC-3BC5AF346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80" y="1404433"/>
            <a:ext cx="3701091" cy="376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92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FE551-0E09-36EF-5B09-70E16C3CB6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5217" y="990601"/>
            <a:ext cx="10622603" cy="3630384"/>
          </a:xfrm>
        </p:spPr>
        <p:txBody>
          <a:bodyPr anchor="b">
            <a:normAutofit fontScale="90000"/>
          </a:bodyPr>
          <a:lstStyle/>
          <a:p>
            <a:br>
              <a:rPr lang="en-US" sz="1600" b="1" cap="none" dirty="0"/>
            </a:br>
            <a:br>
              <a:rPr lang="en-US" sz="1600" b="1" cap="none" dirty="0"/>
            </a:br>
            <a:br>
              <a:rPr lang="en-US" sz="1600" b="1" cap="none" dirty="0"/>
            </a:br>
            <a:br>
              <a:rPr lang="en-US" sz="3100" b="1" cap="none" dirty="0"/>
            </a:br>
            <a:r>
              <a:rPr lang="en-US" sz="3100" b="1" cap="none" dirty="0"/>
              <a:t>More primary care physicians = better health outcomes </a:t>
            </a:r>
            <a:br>
              <a:rPr lang="en-US" sz="3100" b="1" cap="none" dirty="0"/>
            </a:br>
            <a:br>
              <a:rPr lang="en-US" sz="3100" b="1" cap="none" dirty="0"/>
            </a:br>
            <a:r>
              <a:rPr lang="en-US" sz="3100" b="1" cap="none" dirty="0"/>
              <a:t>Primary care lowers mortality </a:t>
            </a:r>
            <a:br>
              <a:rPr lang="en-US" sz="3100" b="1" cap="none" dirty="0"/>
            </a:br>
            <a:br>
              <a:rPr lang="en-US" sz="3100" b="1" cap="none" dirty="0"/>
            </a:br>
            <a:r>
              <a:rPr lang="en-US" sz="3100" b="1" cap="none" dirty="0"/>
              <a:t>Primary care reduces disparities </a:t>
            </a:r>
            <a:br>
              <a:rPr lang="en-US" sz="3100" b="1" cap="none" dirty="0"/>
            </a:br>
            <a:br>
              <a:rPr lang="en-US" sz="3100" b="1" cap="none" dirty="0"/>
            </a:br>
            <a:r>
              <a:rPr lang="en-US" sz="3100" b="1" cap="none" dirty="0"/>
              <a:t>Primary care lowers costs </a:t>
            </a:r>
            <a:br>
              <a:rPr lang="en-US" sz="1600" b="1" cap="none" dirty="0"/>
            </a:br>
            <a:br>
              <a:rPr lang="en-US" sz="1600" b="1" cap="none" dirty="0"/>
            </a:br>
            <a:br>
              <a:rPr lang="en-US" sz="1600" b="1" cap="none" dirty="0"/>
            </a:br>
            <a:br>
              <a:rPr lang="en-US" sz="1600" b="1" cap="none" dirty="0"/>
            </a:br>
            <a:br>
              <a:rPr lang="en-US" sz="1600" b="1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25625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7ED93-369C-DFF3-ED30-958860921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5" y="609600"/>
            <a:ext cx="10848975" cy="942975"/>
          </a:xfrm>
        </p:spPr>
        <p:txBody>
          <a:bodyPr/>
          <a:lstStyle/>
          <a:p>
            <a:r>
              <a:rPr lang="en-US" sz="3600" dirty="0"/>
              <a:t>Brief bibliography on outcomes in primary care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25876-C308-29AC-185C-310BAADCF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18" y="1722370"/>
            <a:ext cx="10760348" cy="4449829"/>
          </a:xfrm>
        </p:spPr>
        <p:txBody>
          <a:bodyPr>
            <a:normAutofit fontScale="47500" lnSpcReduction="20000"/>
          </a:bodyPr>
          <a:lstStyle/>
          <a:p>
            <a:r>
              <a:rPr lang="en-US" sz="2800" dirty="0"/>
              <a:t>National Academies of Sciences, Engineering and Medicine. </a:t>
            </a:r>
            <a:r>
              <a:rPr lang="en-US" sz="2800" i="1" dirty="0"/>
              <a:t>Implementing High-Quality Primary Care: Rebuilding the Foundation of Health Care</a:t>
            </a:r>
            <a:r>
              <a:rPr lang="en-US" sz="2800" dirty="0"/>
              <a:t>. The National Academies Press; 2021.</a:t>
            </a:r>
          </a:p>
          <a:p>
            <a:r>
              <a:rPr lang="en-US" sz="2800" dirty="0"/>
              <a:t>Starfield B, Shi LY, </a:t>
            </a:r>
            <a:r>
              <a:rPr lang="en-US" sz="2800" dirty="0" err="1"/>
              <a:t>Macinko</a:t>
            </a:r>
            <a:r>
              <a:rPr lang="en-US" sz="2800" dirty="0"/>
              <a:t> J. Contribution of primary care to health systems and health. </a:t>
            </a:r>
            <a:r>
              <a:rPr lang="en-US" sz="2800" i="1" dirty="0"/>
              <a:t>Milbank Q</a:t>
            </a:r>
            <a:r>
              <a:rPr lang="en-US" sz="2800" dirty="0"/>
              <a:t>. 2005; </a:t>
            </a:r>
            <a:r>
              <a:rPr lang="en-US" sz="2800" b="1" dirty="0"/>
              <a:t>83</a:t>
            </a:r>
            <a:r>
              <a:rPr lang="en-US" sz="2800" dirty="0"/>
              <a:t>(3): 457-502. </a:t>
            </a:r>
            <a:r>
              <a:rPr lang="en-US" sz="2800" b="1" dirty="0">
                <a:hlinkClick r:id="rId2"/>
              </a:rPr>
              <a:t>https://doi.org/10.1111/j.1468-0009.2005.00409.x</a:t>
            </a:r>
            <a:endParaRPr lang="en-US" sz="2800" dirty="0"/>
          </a:p>
          <a:p>
            <a:r>
              <a:rPr lang="en-US" sz="2800" dirty="0" err="1"/>
              <a:t>Macinko</a:t>
            </a:r>
            <a:r>
              <a:rPr lang="en-US" sz="2800" dirty="0"/>
              <a:t> J, Starfield B, Shi L. Quantifying the health benefits of primary care physician supply in the United States. </a:t>
            </a:r>
            <a:r>
              <a:rPr lang="en-US" sz="2800" i="1" dirty="0"/>
              <a:t>Int J Health Serv</a:t>
            </a:r>
            <a:r>
              <a:rPr lang="en-US" sz="2800" dirty="0"/>
              <a:t>. 2007; </a:t>
            </a:r>
            <a:r>
              <a:rPr lang="en-US" sz="2800" b="1" dirty="0"/>
              <a:t>37</a:t>
            </a:r>
            <a:r>
              <a:rPr lang="en-US" sz="2800" dirty="0"/>
              <a:t>(1): 111-26. </a:t>
            </a:r>
            <a:r>
              <a:rPr lang="en-US" sz="2800" b="1" dirty="0">
                <a:hlinkClick r:id="rId3"/>
              </a:rPr>
              <a:t>https://doi.org/10.2190/3431-G6T7-37M8-P224</a:t>
            </a:r>
            <a:endParaRPr lang="en-US" sz="2800" dirty="0"/>
          </a:p>
          <a:p>
            <a:r>
              <a:rPr lang="en-US" sz="2800" dirty="0"/>
              <a:t>Starfield B. Primary care and equity in health: the importance to effectiveness and equity of responsiveness to people's needs. </a:t>
            </a:r>
            <a:r>
              <a:rPr lang="en-US" sz="2800" i="1" dirty="0"/>
              <a:t>Humanity Soc</a:t>
            </a:r>
            <a:r>
              <a:rPr lang="en-US" sz="2800" dirty="0"/>
              <a:t>. 2009; </a:t>
            </a:r>
            <a:r>
              <a:rPr lang="en-US" sz="2800" b="1" dirty="0"/>
              <a:t>33</a:t>
            </a:r>
            <a:r>
              <a:rPr lang="en-US" sz="2800" dirty="0"/>
              <a:t>(1/2): 56-73. </a:t>
            </a:r>
            <a:r>
              <a:rPr lang="en-US" sz="2800" b="1" dirty="0">
                <a:hlinkClick r:id="rId4"/>
              </a:rPr>
              <a:t>https://doi.org/10.1177/016059760903300105</a:t>
            </a:r>
            <a:endParaRPr lang="en-US" sz="2800" dirty="0"/>
          </a:p>
          <a:p>
            <a:r>
              <a:rPr lang="en-US" sz="2800" dirty="0"/>
              <a:t>Shi L. The impact of primary care: a focused review. </a:t>
            </a:r>
            <a:r>
              <a:rPr lang="en-US" sz="2800" i="1" dirty="0" err="1"/>
              <a:t>Scientifica</a:t>
            </a:r>
            <a:r>
              <a:rPr lang="en-US" sz="2800" dirty="0"/>
              <a:t>. 2012; </a:t>
            </a:r>
            <a:r>
              <a:rPr lang="en-US" sz="2800" b="1" dirty="0"/>
              <a:t>2012</a:t>
            </a:r>
            <a:r>
              <a:rPr lang="en-US" sz="2800" dirty="0"/>
              <a:t>:432892. </a:t>
            </a:r>
            <a:r>
              <a:rPr lang="en-US" sz="2800" b="1" dirty="0">
                <a:hlinkClick r:id="rId5"/>
              </a:rPr>
              <a:t>https://doi.org/10.6064/2012/432892</a:t>
            </a:r>
            <a:endParaRPr lang="en-US" sz="2800" dirty="0"/>
          </a:p>
          <a:p>
            <a:r>
              <a:rPr lang="en-US" sz="2800" dirty="0"/>
              <a:t>Baicker K, Chandra A. Medicare spending, the physician workforce, and beneficiaries’ quality of care. </a:t>
            </a:r>
            <a:r>
              <a:rPr lang="en-US" sz="2800" i="1" dirty="0"/>
              <a:t>Health Aff (Millwood)</a:t>
            </a:r>
            <a:r>
              <a:rPr lang="en-US" sz="2800" dirty="0"/>
              <a:t>. 2004;Suppl Web Exclusives: W184-197. </a:t>
            </a:r>
            <a:r>
              <a:rPr lang="en-US" sz="2800" b="1" dirty="0">
                <a:hlinkClick r:id="rId6"/>
              </a:rPr>
              <a:t>https://doi.org/10.1377/hlthaff.w4.184</a:t>
            </a:r>
            <a:endParaRPr lang="en-US" sz="2800" dirty="0"/>
          </a:p>
          <a:p>
            <a:r>
              <a:rPr lang="en-US" sz="2800" dirty="0"/>
              <a:t>Starfield B. Primary care and health: a cross-national comparison. </a:t>
            </a:r>
            <a:r>
              <a:rPr lang="en-US" sz="2800" i="1" dirty="0"/>
              <a:t>JAMA</a:t>
            </a:r>
            <a:r>
              <a:rPr lang="en-US" sz="2800" dirty="0"/>
              <a:t>. 1991; </a:t>
            </a:r>
            <a:r>
              <a:rPr lang="en-US" sz="2800" b="1" dirty="0"/>
              <a:t>266</a:t>
            </a:r>
            <a:r>
              <a:rPr lang="en-US" sz="2800" dirty="0"/>
              <a:t>(16): 2268-2271.</a:t>
            </a:r>
          </a:p>
          <a:p>
            <a:r>
              <a:rPr lang="en-US" sz="2800" dirty="0"/>
              <a:t>Bazemore A, Petterson S, Peterson LE, Bruno R, Chung Y, Phillips RL, Jr. Higher primary care physician continuity is associated with lower costs and hospitalizations. </a:t>
            </a:r>
            <a:r>
              <a:rPr lang="en-US" sz="2800" i="1" dirty="0"/>
              <a:t>Ann Fam Med</a:t>
            </a:r>
            <a:r>
              <a:rPr lang="en-US" sz="2800" dirty="0"/>
              <a:t>. 2018; </a:t>
            </a:r>
            <a:r>
              <a:rPr lang="en-US" sz="2800" b="1" dirty="0"/>
              <a:t>16</a:t>
            </a:r>
            <a:r>
              <a:rPr lang="en-US" sz="2800" dirty="0"/>
              <a:t>(6): 492-497. </a:t>
            </a:r>
            <a:r>
              <a:rPr lang="en-US" sz="2800" b="1" dirty="0">
                <a:hlinkClick r:id="rId7"/>
              </a:rPr>
              <a:t>https://doi.org/10.1370/afm.2308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395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Title 1">
            <a:extLst>
              <a:ext uri="{FF2B5EF4-FFF2-40B4-BE49-F238E27FC236}">
                <a16:creationId xmlns:a16="http://schemas.microsoft.com/office/drawing/2014/main" id="{27C9CA58-9A6B-C1AF-DF8B-1ADD334BD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1002178" cy="861774"/>
          </a:xfrm>
        </p:spPr>
        <p:txBody>
          <a:bodyPr/>
          <a:lstStyle/>
          <a:p>
            <a:r>
              <a:rPr lang="en-US" dirty="0"/>
              <a:t>in a typical month </a:t>
            </a:r>
          </a:p>
        </p:txBody>
      </p:sp>
      <p:pic>
        <p:nvPicPr>
          <p:cNvPr id="4098" name="Picture 2" descr="The Contemporary Ecology of U.S. Medical Care Confirms the Importance of  Primary Care">
            <a:extLst>
              <a:ext uri="{FF2B5EF4-FFF2-40B4-BE49-F238E27FC236}">
                <a16:creationId xmlns:a16="http://schemas.microsoft.com/office/drawing/2014/main" id="{7DA517AF-022E-4B35-FFD1-5D02CC53D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0998" y="1099226"/>
            <a:ext cx="8074928" cy="521013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400E73-D45B-D2D7-C6E6-98749F5B849F}"/>
              </a:ext>
            </a:extLst>
          </p:cNvPr>
          <p:cNvSpPr txBox="1"/>
          <p:nvPr/>
        </p:nvSpPr>
        <p:spPr>
          <a:xfrm>
            <a:off x="5389123" y="6193683"/>
            <a:ext cx="4922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7030A0"/>
                </a:solidFill>
              </a:rPr>
              <a:t>https://www.graham-center.org/publications-reports/publications/one-pagers/contemporary-ecology-2001.html</a:t>
            </a:r>
          </a:p>
        </p:txBody>
      </p:sp>
    </p:spTree>
    <p:extLst>
      <p:ext uri="{BB962C8B-B14F-4D97-AF65-F5344CB8AC3E}">
        <p14:creationId xmlns:p14="http://schemas.microsoft.com/office/powerpoint/2010/main" val="4265678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796F2-BB55-14A0-3873-0ECB3A5B9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FC8B6-56D2-5C4C-D037-D39C9170A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125" y="3603170"/>
            <a:ext cx="10082741" cy="1507672"/>
          </a:xfrm>
        </p:spPr>
        <p:txBody>
          <a:bodyPr/>
          <a:lstStyle/>
          <a:p>
            <a:r>
              <a:rPr lang="en-US" dirty="0"/>
              <a:t>Physician Recommendation is a very powerful predictor of screening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8030E-8BA5-CC4B-ABB8-82AAA62979F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72150" y="5686424"/>
            <a:ext cx="6072716" cy="538691"/>
          </a:xfrm>
        </p:spPr>
        <p:txBody>
          <a:bodyPr/>
          <a:lstStyle/>
          <a:p>
            <a:r>
              <a:rPr lang="en-US" dirty="0"/>
              <a:t>https://pubmed.ncbi.nlm.nih.gov/27687535/</a:t>
            </a:r>
          </a:p>
        </p:txBody>
      </p:sp>
    </p:spTree>
    <p:extLst>
      <p:ext uri="{BB962C8B-B14F-4D97-AF65-F5344CB8AC3E}">
        <p14:creationId xmlns:p14="http://schemas.microsoft.com/office/powerpoint/2010/main" val="225278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2B897C-9D62-36E3-5DC1-154478A93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0428" y="990601"/>
            <a:ext cx="9145991" cy="3630384"/>
          </a:xfrm>
        </p:spPr>
        <p:txBody>
          <a:bodyPr anchor="b">
            <a:normAutofit/>
          </a:bodyPr>
          <a:lstStyle/>
          <a:p>
            <a:r>
              <a:rPr lang="en-US" dirty="0"/>
              <a:t>So why don’t you just get people screened?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751BC45-CAED-BB43-A297-009708D51D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 dirty="0"/>
              <a:t>Quote</a:t>
            </a:r>
          </a:p>
        </p:txBody>
      </p:sp>
    </p:spTree>
    <p:extLst>
      <p:ext uri="{BB962C8B-B14F-4D97-AF65-F5344CB8AC3E}">
        <p14:creationId xmlns:p14="http://schemas.microsoft.com/office/powerpoint/2010/main" val="2949280008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 Circle">
  <a:themeElements>
    <a:clrScheme name="Custom 2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F0D4DB"/>
      </a:accent1>
      <a:accent2>
        <a:srgbClr val="DBE7F5"/>
      </a:accent2>
      <a:accent3>
        <a:srgbClr val="C9E2D6"/>
      </a:accent3>
      <a:accent4>
        <a:srgbClr val="BABAD6"/>
      </a:accent4>
      <a:accent5>
        <a:srgbClr val="F0D2BF"/>
      </a:accent5>
      <a:accent6>
        <a:srgbClr val="F3E49A"/>
      </a:accent6>
      <a:hlink>
        <a:srgbClr val="7030A0"/>
      </a:hlink>
      <a:folHlink>
        <a:srgbClr val="107573"/>
      </a:folHlink>
    </a:clrScheme>
    <a:fontScheme name="Custom 10">
      <a:majorFont>
        <a:latin typeface="Lora"/>
        <a:ea typeface=""/>
        <a:cs typeface=""/>
      </a:majorFont>
      <a:minorFont>
        <a:latin typeface="Poppi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 Circle_Keynote Presentation_win32_LW_V6" id="{670309C8-2C38-4CFF-82BA-AF197439C521}" vid="{43F42362-DC95-4CBA-A0A2-5C03B532E6C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3A9C388-2C06-4AF2-857C-74055069A2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76F8FCD-0A1F-4F6A-8F55-15E9E87E2E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782DA7-86C0-4A84-A860-11A1E6E3FB6B}">
  <ds:schemaRefs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71af3243-3dd4-4a8d-8c0d-dd76da1f02a5"/>
    <ds:schemaRef ds:uri="http://schemas.microsoft.com/sharepoint/v3"/>
    <ds:schemaRef ds:uri="http://schemas.microsoft.com/office/2006/metadata/properties"/>
    <ds:schemaRef ds:uri="http://schemas.openxmlformats.org/package/2006/metadata/core-properties"/>
    <ds:schemaRef ds:uri="230e9df3-be65-4c73-a93b-d1236ebd677e"/>
    <ds:schemaRef ds:uri="16c05727-aa75-4e4a-9b5f-8a80a1165891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{89DA0FCA-9249-4609-8183-35EA0BCB0405}f4c2fa09-5552-4190-875c-1979579583e2-TFc553d604-a3b6-4c52-b2ed-3a769335c0fd_win32</Template>
  <TotalTime>550</TotalTime>
  <Words>826</Words>
  <Application>Microsoft Office PowerPoint</Application>
  <PresentationFormat>Widescreen</PresentationFormat>
  <Paragraphs>74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Arial</vt:lpstr>
      <vt:lpstr>Lora</vt:lpstr>
      <vt:lpstr>Playfair Display Black</vt:lpstr>
      <vt:lpstr>Poppins Light</vt:lpstr>
      <vt:lpstr>Segoe UI</vt:lpstr>
      <vt:lpstr>Gradient Circle</vt:lpstr>
      <vt:lpstr>WHY primary care could save the world</vt:lpstr>
      <vt:lpstr>History of Primary care</vt:lpstr>
      <vt:lpstr>Primary care defined</vt:lpstr>
      <vt:lpstr>Principles </vt:lpstr>
      <vt:lpstr>    More primary care physicians = better health outcomes   Primary care lowers mortality   Primary care reduces disparities   Primary care lowers costs      </vt:lpstr>
      <vt:lpstr>Brief bibliography on outcomes in primary care </vt:lpstr>
      <vt:lpstr>in a typical month </vt:lpstr>
      <vt:lpstr>Physician Recommendation is a very powerful predictor of screening</vt:lpstr>
      <vt:lpstr>So why don’t you just get people screened? </vt:lpstr>
      <vt:lpstr>Physician Recommendation is a very powerful predictor of screening adherence but not alone sufficient</vt:lpstr>
      <vt:lpstr>Time, complexity and completing priorities </vt:lpstr>
      <vt:lpstr>“the 28-hour workday” </vt:lpstr>
      <vt:lpstr>Get out of the black box</vt:lpstr>
      <vt:lpstr>How do we navigate?</vt:lpstr>
      <vt:lpstr>Thank you and questions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Bittner Fagan, Heather</dc:creator>
  <cp:lastModifiedBy>Bittner Fagan, Heather</cp:lastModifiedBy>
  <cp:revision>6</cp:revision>
  <dcterms:created xsi:type="dcterms:W3CDTF">2026-02-13T19:15:31Z</dcterms:created>
  <dcterms:modified xsi:type="dcterms:W3CDTF">2026-04-15T14:57:30Z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