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handoutMasterIdLst>
    <p:handoutMasterId r:id="rId52"/>
  </p:handoutMasterIdLst>
  <p:sldIdLst>
    <p:sldId id="256" r:id="rId2"/>
    <p:sldId id="257" r:id="rId3"/>
    <p:sldId id="258" r:id="rId4"/>
    <p:sldId id="259" r:id="rId5"/>
    <p:sldId id="260" r:id="rId6"/>
    <p:sldId id="261" r:id="rId7"/>
    <p:sldId id="262" r:id="rId8"/>
    <p:sldId id="263" r:id="rId9"/>
    <p:sldId id="271" r:id="rId10"/>
    <p:sldId id="265" r:id="rId11"/>
    <p:sldId id="266" r:id="rId12"/>
    <p:sldId id="267" r:id="rId13"/>
    <p:sldId id="268" r:id="rId14"/>
    <p:sldId id="269" r:id="rId15"/>
    <p:sldId id="270"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93" r:id="rId32"/>
    <p:sldId id="287" r:id="rId33"/>
    <p:sldId id="288" r:id="rId34"/>
    <p:sldId id="289" r:id="rId35"/>
    <p:sldId id="290" r:id="rId36"/>
    <p:sldId id="291" r:id="rId37"/>
    <p:sldId id="292"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243E"/>
    <a:srgbClr val="380D1A"/>
    <a:srgbClr val="5A1C2E"/>
    <a:srgbClr val="6FCCDC"/>
    <a:srgbClr val="419DAA"/>
    <a:srgbClr val="2E6E7F"/>
    <a:srgbClr val="757575"/>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18"/>
    <p:restoredTop sz="84507"/>
  </p:normalViewPr>
  <p:slideViewPr>
    <p:cSldViewPr snapToGrid="0" snapToObjects="1" showGuides="1">
      <p:cViewPr varScale="1">
        <p:scale>
          <a:sx n="143" d="100"/>
          <a:sy n="143" d="100"/>
        </p:scale>
        <p:origin x="352" y="208"/>
      </p:cViewPr>
      <p:guideLst>
        <p:guide orient="horz" pos="2160"/>
        <p:guide pos="3840"/>
      </p:guideLst>
    </p:cSldViewPr>
  </p:slideViewPr>
  <p:notesTextViewPr>
    <p:cViewPr>
      <p:scale>
        <a:sx n="1" d="1"/>
        <a:sy n="1" d="1"/>
      </p:scale>
      <p:origin x="0" y="0"/>
    </p:cViewPr>
  </p:notesTextViewPr>
  <p:notesViewPr>
    <p:cSldViewPr snapToGrid="0" snapToObjects="1" showGuides="1">
      <p:cViewPr varScale="1">
        <p:scale>
          <a:sx n="137" d="100"/>
          <a:sy n="137" d="100"/>
        </p:scale>
        <p:origin x="5776"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6F150C-9DE6-DB42-9BC4-4A7E1DA186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1D6D949C-254E-1147-BA22-B24B6D3BF6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4A67514-41B5-BD4B-B28A-E7A794679F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D68F74-DD8E-7D40-9B09-32A4CBE1E6F3}" type="slidenum">
              <a:rPr lang="en-US" smtClean="0"/>
              <a:t>‹#›</a:t>
            </a:fld>
            <a:endParaRPr lang="en-US"/>
          </a:p>
        </p:txBody>
      </p:sp>
      <p:sp>
        <p:nvSpPr>
          <p:cNvPr id="6" name="Date Placeholder 5">
            <a:extLst>
              <a:ext uri="{FF2B5EF4-FFF2-40B4-BE49-F238E27FC236}">
                <a16:creationId xmlns:a16="http://schemas.microsoft.com/office/drawing/2014/main" id="{5887F69C-E2CA-9541-B03C-1664712F0E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82A0DE-1097-E649-9572-0F9EF073ECD7}" type="datetimeFigureOut">
              <a:rPr lang="en-US" smtClean="0"/>
              <a:t>3/10/20</a:t>
            </a:fld>
            <a:endParaRPr lang="en-US"/>
          </a:p>
        </p:txBody>
      </p:sp>
    </p:spTree>
    <p:extLst>
      <p:ext uri="{BB962C8B-B14F-4D97-AF65-F5344CB8AC3E}">
        <p14:creationId xmlns:p14="http://schemas.microsoft.com/office/powerpoint/2010/main" val="12862922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CF393D-C64D-1D44-9178-DD543954F47F}" type="datetimeFigureOut">
              <a:rPr lang="en-US" smtClean="0"/>
              <a:t>3/10/20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17F8C8-B409-DA4B-BD4E-710E45282E38}" type="slidenum">
              <a:rPr lang="en-US" smtClean="0"/>
              <a:t>‹#›</a:t>
            </a:fld>
            <a:endParaRPr lang="en-US"/>
          </a:p>
        </p:txBody>
      </p:sp>
    </p:spTree>
    <p:extLst>
      <p:ext uri="{BB962C8B-B14F-4D97-AF65-F5344CB8AC3E}">
        <p14:creationId xmlns:p14="http://schemas.microsoft.com/office/powerpoint/2010/main" val="3571926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Today we are going to talk about the e-cigarette epidemic that is plaguing middle schools and high schools across the state of Delaware. </a:t>
            </a:r>
          </a:p>
        </p:txBody>
      </p:sp>
      <p:sp>
        <p:nvSpPr>
          <p:cNvPr id="4" name="Slide Number Placeholder 3"/>
          <p:cNvSpPr>
            <a:spLocks noGrp="1"/>
          </p:cNvSpPr>
          <p:nvPr>
            <p:ph type="sldNum" sz="quarter" idx="5"/>
          </p:nvPr>
        </p:nvSpPr>
        <p:spPr/>
        <p:txBody>
          <a:bodyPr/>
          <a:lstStyle/>
          <a:p>
            <a:fld id="{A817F8C8-B409-DA4B-BD4E-710E45282E38}" type="slidenum">
              <a:rPr lang="en-US" smtClean="0"/>
              <a:t>1</a:t>
            </a:fld>
            <a:endParaRPr lang="en-US" dirty="0"/>
          </a:p>
        </p:txBody>
      </p:sp>
    </p:spTree>
    <p:extLst>
      <p:ext uri="{BB962C8B-B14F-4D97-AF65-F5344CB8AC3E}">
        <p14:creationId xmlns:p14="http://schemas.microsoft.com/office/powerpoint/2010/main" val="1379314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Here you see the dictionary’s definition of nicotine. We don’t expect you to know what all these descriptive words mean, but it’s important to have a basic understanding of what nicotine is before you can understand why using an e-cigarette is risky for young people.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Nicotine is a drug found in tobacco plants. It’s the drug that makes tobacco addictive. It’s also frequently used in insecticides to kill bugs. What young person </a:t>
            </a:r>
            <a:r>
              <a:rPr lang="en-US" sz="1200" i="1" kern="1200">
                <a:solidFill>
                  <a:schemeClr val="tx1"/>
                </a:solidFill>
                <a:effectLst/>
                <a:latin typeface="+mn-lt"/>
                <a:ea typeface="+mn-ea"/>
                <a:cs typeface="+mn-cs"/>
              </a:rPr>
              <a:t>wants</a:t>
            </a:r>
            <a:r>
              <a:rPr lang="en-US" sz="1200" kern="1200">
                <a:solidFill>
                  <a:schemeClr val="tx1"/>
                </a:solidFill>
                <a:effectLst/>
                <a:latin typeface="+mn-lt"/>
                <a:ea typeface="+mn-ea"/>
                <a:cs typeface="+mn-cs"/>
              </a:rPr>
              <a:t> to take a puff of insecticide? If they </a:t>
            </a:r>
            <a:r>
              <a:rPr lang="en-US" sz="1200" i="1" kern="1200">
                <a:solidFill>
                  <a:schemeClr val="tx1"/>
                </a:solidFill>
                <a:effectLst/>
                <a:latin typeface="+mn-lt"/>
                <a:ea typeface="+mn-ea"/>
                <a:cs typeface="+mn-cs"/>
              </a:rPr>
              <a:t>knew</a:t>
            </a:r>
            <a:r>
              <a:rPr lang="en-US" sz="1200" kern="1200">
                <a:solidFill>
                  <a:schemeClr val="tx1"/>
                </a:solidFill>
                <a:effectLst/>
                <a:latin typeface="+mn-lt"/>
                <a:ea typeface="+mn-ea"/>
                <a:cs typeface="+mn-cs"/>
              </a:rPr>
              <a:t>, they wouldn’t. But, according to </a:t>
            </a:r>
            <a:r>
              <a:rPr lang="en-US" sz="1200" kern="1200" err="1">
                <a:solidFill>
                  <a:schemeClr val="tx1"/>
                </a:solidFill>
                <a:effectLst/>
                <a:latin typeface="+mn-lt"/>
                <a:ea typeface="+mn-ea"/>
                <a:cs typeface="+mn-cs"/>
              </a:rPr>
              <a:t>truthinitiative.org</a:t>
            </a:r>
            <a:r>
              <a:rPr lang="en-US" sz="1200" kern="1200">
                <a:solidFill>
                  <a:schemeClr val="tx1"/>
                </a:solidFill>
                <a:effectLst/>
                <a:latin typeface="+mn-lt"/>
                <a:ea typeface="+mn-ea"/>
                <a:cs typeface="+mn-cs"/>
              </a:rPr>
              <a:t>, </a:t>
            </a:r>
            <a:r>
              <a:rPr lang="en-US" sz="1200" i="1" kern="1200">
                <a:solidFill>
                  <a:schemeClr val="tx1"/>
                </a:solidFill>
                <a:effectLst/>
                <a:latin typeface="+mn-lt"/>
                <a:ea typeface="+mn-ea"/>
                <a:cs typeface="+mn-cs"/>
              </a:rPr>
              <a:t>63%</a:t>
            </a:r>
            <a:r>
              <a:rPr lang="en-US" sz="1200" kern="1200">
                <a:solidFill>
                  <a:schemeClr val="tx1"/>
                </a:solidFill>
                <a:effectLst/>
                <a:latin typeface="+mn-lt"/>
                <a:ea typeface="+mn-ea"/>
                <a:cs typeface="+mn-cs"/>
              </a:rPr>
              <a:t> of youth nationwide do </a:t>
            </a:r>
            <a:r>
              <a:rPr lang="en-US" sz="1200" i="1" kern="1200">
                <a:solidFill>
                  <a:schemeClr val="tx1"/>
                </a:solidFill>
                <a:effectLst/>
                <a:latin typeface="+mn-lt"/>
                <a:ea typeface="+mn-ea"/>
                <a:cs typeface="+mn-cs"/>
              </a:rPr>
              <a:t>not </a:t>
            </a:r>
            <a:r>
              <a:rPr lang="en-US" sz="1200" kern="1200">
                <a:solidFill>
                  <a:schemeClr val="tx1"/>
                </a:solidFill>
                <a:effectLst/>
                <a:latin typeface="+mn-lt"/>
                <a:ea typeface="+mn-ea"/>
                <a:cs typeface="+mn-cs"/>
              </a:rPr>
              <a:t>know that e-cigarettes like </a:t>
            </a:r>
            <a:r>
              <a:rPr lang="en-US" sz="1200" kern="1200" err="1">
                <a:solidFill>
                  <a:schemeClr val="tx1"/>
                </a:solidFill>
                <a:effectLst/>
                <a:latin typeface="+mn-lt"/>
                <a:ea typeface="+mn-ea"/>
                <a:cs typeface="+mn-cs"/>
              </a:rPr>
              <a:t>Juul</a:t>
            </a:r>
            <a:r>
              <a:rPr lang="en-US" sz="1200" kern="1200">
                <a:solidFill>
                  <a:schemeClr val="tx1"/>
                </a:solidFill>
                <a:effectLst/>
                <a:latin typeface="+mn-lt"/>
                <a:ea typeface="+mn-ea"/>
                <a:cs typeface="+mn-cs"/>
              </a:rPr>
              <a:t> </a:t>
            </a:r>
            <a:r>
              <a:rPr lang="en-US" sz="1200" i="1" kern="1200">
                <a:solidFill>
                  <a:schemeClr val="tx1"/>
                </a:solidFill>
                <a:effectLst/>
                <a:latin typeface="+mn-lt"/>
                <a:ea typeface="+mn-ea"/>
                <a:cs typeface="+mn-cs"/>
              </a:rPr>
              <a:t>always </a:t>
            </a:r>
            <a:r>
              <a:rPr lang="en-US" sz="1200" kern="1200">
                <a:solidFill>
                  <a:schemeClr val="tx1"/>
                </a:solidFill>
                <a:effectLst/>
                <a:latin typeface="+mn-lt"/>
                <a:ea typeface="+mn-ea"/>
                <a:cs typeface="+mn-cs"/>
              </a:rPr>
              <a:t>contain nicotine.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When someone uses an e-cigarette, nicotine is quickly absorbed into the body and goes directly to the brain. Nicotine activates areas of the brain that make tobacco and e-cigarette users feel satisfied and happy. But nicotine is dangerously addictive and can prime the brain for other tobacco products — even harder drugs like cocaine, heroin, and methamphetamine.</a:t>
            </a:r>
          </a:p>
          <a:p>
            <a:endParaRPr lang="en-US"/>
          </a:p>
        </p:txBody>
      </p:sp>
      <p:sp>
        <p:nvSpPr>
          <p:cNvPr id="4" name="Slide Number Placeholder 3"/>
          <p:cNvSpPr>
            <a:spLocks noGrp="1"/>
          </p:cNvSpPr>
          <p:nvPr>
            <p:ph type="sldNum" sz="quarter" idx="5"/>
          </p:nvPr>
        </p:nvSpPr>
        <p:spPr/>
        <p:txBody>
          <a:bodyPr/>
          <a:lstStyle/>
          <a:p>
            <a:fld id="{A817F8C8-B409-DA4B-BD4E-710E45282E38}" type="slidenum">
              <a:rPr lang="en-US" smtClean="0"/>
              <a:t>10</a:t>
            </a:fld>
            <a:endParaRPr lang="en-US"/>
          </a:p>
        </p:txBody>
      </p:sp>
    </p:spTree>
    <p:extLst>
      <p:ext uri="{BB962C8B-B14F-4D97-AF65-F5344CB8AC3E}">
        <p14:creationId xmlns:p14="http://schemas.microsoft.com/office/powerpoint/2010/main" val="3016478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So we’ve told you what nicotine </a:t>
            </a:r>
            <a:r>
              <a:rPr lang="en-US" sz="1200" i="1" kern="1200">
                <a:solidFill>
                  <a:schemeClr val="tx1"/>
                </a:solidFill>
                <a:effectLst/>
                <a:latin typeface="+mn-lt"/>
                <a:ea typeface="+mn-ea"/>
                <a:cs typeface="+mn-cs"/>
              </a:rPr>
              <a:t>is</a:t>
            </a:r>
            <a:r>
              <a:rPr lang="en-US" sz="1200" kern="1200">
                <a:solidFill>
                  <a:schemeClr val="tx1"/>
                </a:solidFill>
                <a:effectLst/>
                <a:latin typeface="+mn-lt"/>
                <a:ea typeface="+mn-ea"/>
                <a:cs typeface="+mn-cs"/>
              </a:rPr>
              <a:t>, but did you know there are different types of nicotine?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Some of you may understand chemistry or may have heard about the pH scale, which measures what chemicals are in liquids, such as in a swimming pool or hot tub.</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So, why are we showing you this? Well, pH matters when it comes to how harsh nicotine is on the body, particularly a person’s throat when they inhale.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Most nicotine in regular cigarettes and e-cigarettes is what we call free-base nicotine, which means it’s very blue on the pH scale. The more blue on the scale, the more volatile or crazy it’s going to be, which means that it will be </a:t>
            </a:r>
            <a:r>
              <a:rPr lang="en-US" sz="1200" i="1" kern="1200">
                <a:solidFill>
                  <a:schemeClr val="tx1"/>
                </a:solidFill>
                <a:effectLst/>
                <a:latin typeface="+mn-lt"/>
                <a:ea typeface="+mn-ea"/>
                <a:cs typeface="+mn-cs"/>
              </a:rPr>
              <a:t>harsher </a:t>
            </a:r>
            <a:r>
              <a:rPr lang="en-US" sz="1200" kern="1200">
                <a:solidFill>
                  <a:schemeClr val="tx1"/>
                </a:solidFill>
                <a:effectLst/>
                <a:latin typeface="+mn-lt"/>
                <a:ea typeface="+mn-ea"/>
                <a:cs typeface="+mn-cs"/>
              </a:rPr>
              <a:t>on your throat.</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Nicotine salts are easier on your throat. This is of particular concern for young people, because it allows for nicotine to be used more easily, which increases the likelihood of trying an e-cigarette and getting hooked.</a:t>
            </a:r>
          </a:p>
          <a:p>
            <a:r>
              <a:rPr lang="en-US" sz="1200" kern="1200">
                <a:solidFill>
                  <a:schemeClr val="tx1"/>
                </a:solidFill>
                <a:effectLst/>
                <a:latin typeface="+mn-lt"/>
                <a:ea typeface="+mn-ea"/>
                <a:cs typeface="+mn-cs"/>
              </a:rPr>
              <a:t> </a:t>
            </a:r>
          </a:p>
          <a:p>
            <a:r>
              <a:rPr lang="en-US" sz="1200" kern="1200" err="1">
                <a:solidFill>
                  <a:schemeClr val="tx1"/>
                </a:solidFill>
                <a:effectLst/>
                <a:latin typeface="+mn-lt"/>
                <a:ea typeface="+mn-ea"/>
                <a:cs typeface="+mn-cs"/>
              </a:rPr>
              <a:t>Juul’s</a:t>
            </a:r>
            <a:r>
              <a:rPr lang="en-US" sz="1200" kern="1200">
                <a:solidFill>
                  <a:schemeClr val="tx1"/>
                </a:solidFill>
                <a:effectLst/>
                <a:latin typeface="+mn-lt"/>
                <a:ea typeface="+mn-ea"/>
                <a:cs typeface="+mn-cs"/>
              </a:rPr>
              <a:t> nicotine salt formulation also increases the rate and amount of nicotine delivered into the blood, compared with other formulations. The manufacturer of </a:t>
            </a:r>
            <a:r>
              <a:rPr lang="en-US" sz="1200" kern="1200" err="1">
                <a:solidFill>
                  <a:schemeClr val="tx1"/>
                </a:solidFill>
                <a:effectLst/>
                <a:latin typeface="+mn-lt"/>
                <a:ea typeface="+mn-ea"/>
                <a:cs typeface="+mn-cs"/>
              </a:rPr>
              <a:t>Juul</a:t>
            </a:r>
            <a:r>
              <a:rPr lang="en-US" sz="1200" kern="1200">
                <a:solidFill>
                  <a:schemeClr val="tx1"/>
                </a:solidFill>
                <a:effectLst/>
                <a:latin typeface="+mn-lt"/>
                <a:ea typeface="+mn-ea"/>
                <a:cs typeface="+mn-cs"/>
              </a:rPr>
              <a:t> claims it delivers nicotine up to 2.7 times </a:t>
            </a:r>
            <a:r>
              <a:rPr lang="en-US" sz="1200" i="1" kern="1200">
                <a:solidFill>
                  <a:schemeClr val="tx1"/>
                </a:solidFill>
                <a:effectLst/>
                <a:latin typeface="+mn-lt"/>
                <a:ea typeface="+mn-ea"/>
                <a:cs typeface="+mn-cs"/>
              </a:rPr>
              <a:t>faster </a:t>
            </a:r>
            <a:r>
              <a:rPr lang="en-US" sz="1200" kern="1200">
                <a:solidFill>
                  <a:schemeClr val="tx1"/>
                </a:solidFill>
                <a:effectLst/>
                <a:latin typeface="+mn-lt"/>
                <a:ea typeface="+mn-ea"/>
                <a:cs typeface="+mn-cs"/>
              </a:rPr>
              <a:t>than other e-cigarettes.</a:t>
            </a:r>
            <a:r>
              <a:rPr lang="en-US">
                <a:effectLst/>
              </a:rPr>
              <a:t> </a:t>
            </a:r>
            <a:endParaRPr lang="en-US"/>
          </a:p>
        </p:txBody>
      </p:sp>
      <p:sp>
        <p:nvSpPr>
          <p:cNvPr id="4" name="Slide Number Placeholder 3"/>
          <p:cNvSpPr>
            <a:spLocks noGrp="1"/>
          </p:cNvSpPr>
          <p:nvPr>
            <p:ph type="sldNum" sz="quarter" idx="5"/>
          </p:nvPr>
        </p:nvSpPr>
        <p:spPr/>
        <p:txBody>
          <a:bodyPr/>
          <a:lstStyle/>
          <a:p>
            <a:fld id="{A817F8C8-B409-DA4B-BD4E-710E45282E38}" type="slidenum">
              <a:rPr lang="en-US" smtClean="0"/>
              <a:t>11</a:t>
            </a:fld>
            <a:endParaRPr lang="en-US"/>
          </a:p>
        </p:txBody>
      </p:sp>
    </p:spTree>
    <p:extLst>
      <p:ext uri="{BB962C8B-B14F-4D97-AF65-F5344CB8AC3E}">
        <p14:creationId xmlns:p14="http://schemas.microsoft.com/office/powerpoint/2010/main" val="4160322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All </a:t>
            </a:r>
            <a:r>
              <a:rPr lang="en-US" sz="1200" kern="1200" err="1">
                <a:solidFill>
                  <a:schemeClr val="tx1"/>
                </a:solidFill>
                <a:effectLst/>
                <a:latin typeface="+mn-lt"/>
                <a:ea typeface="+mn-ea"/>
                <a:cs typeface="+mn-cs"/>
              </a:rPr>
              <a:t>Juul</a:t>
            </a:r>
            <a:r>
              <a:rPr lang="en-US" sz="1200" kern="1200">
                <a:solidFill>
                  <a:schemeClr val="tx1"/>
                </a:solidFill>
                <a:effectLst/>
                <a:latin typeface="+mn-lt"/>
                <a:ea typeface="+mn-ea"/>
                <a:cs typeface="+mn-cs"/>
              </a:rPr>
              <a:t> e-cigarettes have a high level of nicotine — among the highest of all e-cigarettes on the market. When </a:t>
            </a:r>
            <a:r>
              <a:rPr lang="en-US" sz="1200" kern="1200" err="1">
                <a:solidFill>
                  <a:schemeClr val="tx1"/>
                </a:solidFill>
                <a:effectLst/>
                <a:latin typeface="+mn-lt"/>
                <a:ea typeface="+mn-ea"/>
                <a:cs typeface="+mn-cs"/>
              </a:rPr>
              <a:t>Juul</a:t>
            </a:r>
            <a:r>
              <a:rPr lang="en-US" sz="1200" kern="1200">
                <a:solidFill>
                  <a:schemeClr val="tx1"/>
                </a:solidFill>
                <a:effectLst/>
                <a:latin typeface="+mn-lt"/>
                <a:ea typeface="+mn-ea"/>
                <a:cs typeface="+mn-cs"/>
              </a:rPr>
              <a:t> was introduced in 2015, other e-cigarettes contained nicotine strengths of roughly 1% to 2.5%. </a:t>
            </a:r>
            <a:r>
              <a:rPr lang="en-US" sz="1200" kern="1200" err="1">
                <a:solidFill>
                  <a:schemeClr val="tx1"/>
                </a:solidFill>
                <a:effectLst/>
                <a:latin typeface="+mn-lt"/>
                <a:ea typeface="+mn-ea"/>
                <a:cs typeface="+mn-cs"/>
              </a:rPr>
              <a:t>Juul</a:t>
            </a:r>
            <a:r>
              <a:rPr lang="en-US" sz="1200" kern="1200">
                <a:solidFill>
                  <a:schemeClr val="tx1"/>
                </a:solidFill>
                <a:effectLst/>
                <a:latin typeface="+mn-lt"/>
                <a:ea typeface="+mn-ea"/>
                <a:cs typeface="+mn-cs"/>
              </a:rPr>
              <a:t> pods contain 5% nicotine strength</a:t>
            </a:r>
            <a:r>
              <a:rPr lang="en-US" sz="1200" i="1" kern="1200">
                <a:solidFill>
                  <a:schemeClr val="tx1"/>
                </a:solidFill>
                <a:effectLst/>
                <a:latin typeface="+mn-lt"/>
                <a:ea typeface="+mn-ea"/>
                <a:cs typeface="+mn-cs"/>
              </a:rPr>
              <a:t> — double </a:t>
            </a:r>
            <a:r>
              <a:rPr lang="en-US" sz="1200" kern="1200">
                <a:solidFill>
                  <a:schemeClr val="tx1"/>
                </a:solidFill>
                <a:effectLst/>
                <a:latin typeface="+mn-lt"/>
                <a:ea typeface="+mn-ea"/>
                <a:cs typeface="+mn-cs"/>
              </a:rPr>
              <a:t>the strength.</a:t>
            </a:r>
          </a:p>
          <a:p>
            <a:r>
              <a:rPr lang="en-US" sz="1200" kern="1200">
                <a:solidFill>
                  <a:schemeClr val="tx1"/>
                </a:solidFill>
                <a:effectLst/>
                <a:latin typeface="+mn-lt"/>
                <a:ea typeface="+mn-ea"/>
                <a:cs typeface="+mn-cs"/>
              </a:rPr>
              <a:t> </a:t>
            </a:r>
          </a:p>
          <a:p>
            <a:r>
              <a:rPr lang="en-US" sz="1200" kern="1200" err="1">
                <a:solidFill>
                  <a:schemeClr val="tx1"/>
                </a:solidFill>
                <a:effectLst/>
                <a:latin typeface="+mn-lt"/>
                <a:ea typeface="+mn-ea"/>
                <a:cs typeface="+mn-cs"/>
              </a:rPr>
              <a:t>Juul’s</a:t>
            </a:r>
            <a:r>
              <a:rPr lang="en-US" sz="1200" kern="1200">
                <a:solidFill>
                  <a:schemeClr val="tx1"/>
                </a:solidFill>
                <a:effectLst/>
                <a:latin typeface="+mn-lt"/>
                <a:ea typeface="+mn-ea"/>
                <a:cs typeface="+mn-cs"/>
              </a:rPr>
              <a:t> nicotine liquid refills are called pods. A single </a:t>
            </a:r>
            <a:r>
              <a:rPr lang="en-US" sz="1200" kern="1200" err="1">
                <a:solidFill>
                  <a:schemeClr val="tx1"/>
                </a:solidFill>
                <a:effectLst/>
                <a:latin typeface="+mn-lt"/>
                <a:ea typeface="+mn-ea"/>
                <a:cs typeface="+mn-cs"/>
              </a:rPr>
              <a:t>Juul</a:t>
            </a:r>
            <a:r>
              <a:rPr lang="en-US" sz="1200" kern="1200">
                <a:solidFill>
                  <a:schemeClr val="tx1"/>
                </a:solidFill>
                <a:effectLst/>
                <a:latin typeface="+mn-lt"/>
                <a:ea typeface="+mn-ea"/>
                <a:cs typeface="+mn-cs"/>
              </a:rPr>
              <a:t> pod contains at least as much nicotine as a pack of 20 regular cigarettes. Some other brands contain even</a:t>
            </a:r>
            <a:r>
              <a:rPr lang="en-US" sz="1200" i="1" kern="1200">
                <a:solidFill>
                  <a:schemeClr val="tx1"/>
                </a:solidFill>
                <a:effectLst/>
                <a:latin typeface="+mn-lt"/>
                <a:ea typeface="+mn-ea"/>
                <a:cs typeface="+mn-cs"/>
              </a:rPr>
              <a:t> more</a:t>
            </a:r>
            <a:r>
              <a:rPr lang="en-US" sz="1200" kern="1200">
                <a:solidFill>
                  <a:schemeClr val="tx1"/>
                </a:solidFill>
                <a:effectLst/>
                <a:latin typeface="+mn-lt"/>
                <a:ea typeface="+mn-ea"/>
                <a:cs typeface="+mn-cs"/>
              </a:rPr>
              <a:t> nicotine.</a:t>
            </a:r>
          </a:p>
        </p:txBody>
      </p:sp>
      <p:sp>
        <p:nvSpPr>
          <p:cNvPr id="4" name="Slide Number Placeholder 3"/>
          <p:cNvSpPr>
            <a:spLocks noGrp="1"/>
          </p:cNvSpPr>
          <p:nvPr>
            <p:ph type="sldNum" sz="quarter" idx="5"/>
          </p:nvPr>
        </p:nvSpPr>
        <p:spPr/>
        <p:txBody>
          <a:bodyPr/>
          <a:lstStyle/>
          <a:p>
            <a:fld id="{A817F8C8-B409-DA4B-BD4E-710E45282E38}" type="slidenum">
              <a:rPr lang="en-US" smtClean="0"/>
              <a:t>12</a:t>
            </a:fld>
            <a:endParaRPr lang="en-US"/>
          </a:p>
        </p:txBody>
      </p:sp>
    </p:spTree>
    <p:extLst>
      <p:ext uri="{BB962C8B-B14F-4D97-AF65-F5344CB8AC3E}">
        <p14:creationId xmlns:p14="http://schemas.microsoft.com/office/powerpoint/2010/main" val="753160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Now that we’ve learned about the risks of nicotine, let’s talk about why that matters to a young person’s health.</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In this section, we’ll talk about a variety of risks from e-cigarette use. </a:t>
            </a:r>
            <a:br>
              <a:rPr lang="en-US" sz="1200" kern="1200">
                <a:solidFill>
                  <a:schemeClr val="tx1"/>
                </a:solidFill>
                <a:effectLst/>
                <a:latin typeface="+mn-lt"/>
                <a:ea typeface="+mn-ea"/>
                <a:cs typeface="+mn-cs"/>
              </a:rPr>
            </a:b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Let’s start with the brain.</a:t>
            </a:r>
          </a:p>
          <a:p>
            <a:r>
              <a:rPr lang="en-US" sz="1200" kern="1200">
                <a:solidFill>
                  <a:schemeClr val="tx1"/>
                </a:solidFill>
                <a:effectLst/>
                <a:latin typeface="+mn-lt"/>
                <a:ea typeface="+mn-ea"/>
                <a:cs typeface="+mn-cs"/>
              </a:rPr>
              <a:t>True or false? Nicotine harms brain development.</a:t>
            </a:r>
          </a:p>
        </p:txBody>
      </p:sp>
      <p:sp>
        <p:nvSpPr>
          <p:cNvPr id="4" name="Slide Number Placeholder 3"/>
          <p:cNvSpPr>
            <a:spLocks noGrp="1"/>
          </p:cNvSpPr>
          <p:nvPr>
            <p:ph type="sldNum" sz="quarter" idx="5"/>
          </p:nvPr>
        </p:nvSpPr>
        <p:spPr/>
        <p:txBody>
          <a:bodyPr/>
          <a:lstStyle/>
          <a:p>
            <a:fld id="{A817F8C8-B409-DA4B-BD4E-710E45282E38}" type="slidenum">
              <a:rPr lang="en-US" smtClean="0"/>
              <a:t>13</a:t>
            </a:fld>
            <a:endParaRPr lang="en-US"/>
          </a:p>
        </p:txBody>
      </p:sp>
    </p:spTree>
    <p:extLst>
      <p:ext uri="{BB962C8B-B14F-4D97-AF65-F5344CB8AC3E}">
        <p14:creationId xmlns:p14="http://schemas.microsoft.com/office/powerpoint/2010/main" val="3336953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answer is </a:t>
            </a:r>
            <a:r>
              <a:rPr lang="en-US" sz="1200" i="1" kern="1200">
                <a:solidFill>
                  <a:schemeClr val="tx1"/>
                </a:solidFill>
                <a:effectLst/>
                <a:latin typeface="+mn-lt"/>
                <a:ea typeface="+mn-ea"/>
                <a:cs typeface="+mn-cs"/>
              </a:rPr>
              <a:t>true</a:t>
            </a:r>
            <a:r>
              <a:rPr lang="en-US" sz="1200" kern="1200">
                <a:solidFill>
                  <a:schemeClr val="tx1"/>
                </a:solidFill>
                <a:effectLst/>
                <a:latin typeface="+mn-lt"/>
                <a:ea typeface="+mn-ea"/>
                <a:cs typeface="+mn-cs"/>
              </a:rPr>
              <a:t>. Remember, most e-cigarettes contain nicotine, which is highly addictive and can harm brain development.</a:t>
            </a:r>
          </a:p>
        </p:txBody>
      </p:sp>
      <p:sp>
        <p:nvSpPr>
          <p:cNvPr id="4" name="Slide Number Placeholder 3"/>
          <p:cNvSpPr>
            <a:spLocks noGrp="1"/>
          </p:cNvSpPr>
          <p:nvPr>
            <p:ph type="sldNum" sz="quarter" idx="5"/>
          </p:nvPr>
        </p:nvSpPr>
        <p:spPr/>
        <p:txBody>
          <a:bodyPr/>
          <a:lstStyle/>
          <a:p>
            <a:fld id="{A817F8C8-B409-DA4B-BD4E-710E45282E38}" type="slidenum">
              <a:rPr lang="en-US" smtClean="0"/>
              <a:t>14</a:t>
            </a:fld>
            <a:endParaRPr lang="en-US"/>
          </a:p>
        </p:txBody>
      </p:sp>
    </p:spTree>
    <p:extLst>
      <p:ext uri="{BB962C8B-B14F-4D97-AF65-F5344CB8AC3E}">
        <p14:creationId xmlns:p14="http://schemas.microsoft.com/office/powerpoint/2010/main" val="4017822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Important growth happens continually in the adolescent brain from birth until about age 25. The brain is actually the</a:t>
            </a:r>
            <a:r>
              <a:rPr lang="en-US" sz="1200" i="1" kern="1200">
                <a:solidFill>
                  <a:schemeClr val="tx1"/>
                </a:solidFill>
                <a:effectLst/>
                <a:latin typeface="+mn-lt"/>
                <a:ea typeface="+mn-ea"/>
                <a:cs typeface="+mn-cs"/>
              </a:rPr>
              <a:t> last</a:t>
            </a:r>
            <a:r>
              <a:rPr lang="en-US" sz="1200" kern="1200">
                <a:solidFill>
                  <a:schemeClr val="tx1"/>
                </a:solidFill>
                <a:effectLst/>
                <a:latin typeface="+mn-lt"/>
                <a:ea typeface="+mn-ea"/>
                <a:cs typeface="+mn-cs"/>
              </a:rPr>
              <a:t> organ in the human body to develop fully. Exposing a young brain to nicotine during its development phase can harm the brain and result in addiction.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Why? Think about it like this: Each time a new memory is created or a new skill is learned, stronger connections — or synapses — are built between brain cells. Nicotine changes the way these connections, or synapses, are formed, which can harm the parts of the brain that control attention and learning.</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Although adults may use nicotine products such as e-cigarettes to quit smoking, for youth, any exposure to nicotine is unsafe. Additionally, e-cigarettes and vaping devices are not approved by the FDA as smoking cessation devices.</a:t>
            </a:r>
          </a:p>
        </p:txBody>
      </p:sp>
      <p:sp>
        <p:nvSpPr>
          <p:cNvPr id="4" name="Slide Number Placeholder 3"/>
          <p:cNvSpPr>
            <a:spLocks noGrp="1"/>
          </p:cNvSpPr>
          <p:nvPr>
            <p:ph type="sldNum" sz="quarter" idx="5"/>
          </p:nvPr>
        </p:nvSpPr>
        <p:spPr/>
        <p:txBody>
          <a:bodyPr/>
          <a:lstStyle/>
          <a:p>
            <a:fld id="{A817F8C8-B409-DA4B-BD4E-710E45282E38}" type="slidenum">
              <a:rPr lang="en-US" smtClean="0"/>
              <a:t>15</a:t>
            </a:fld>
            <a:endParaRPr lang="en-US"/>
          </a:p>
        </p:txBody>
      </p:sp>
    </p:spTree>
    <p:extLst>
      <p:ext uri="{BB962C8B-B14F-4D97-AF65-F5344CB8AC3E}">
        <p14:creationId xmlns:p14="http://schemas.microsoft.com/office/powerpoint/2010/main" val="3575291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 let’s talk</a:t>
            </a:r>
            <a:r>
              <a:rPr lang="en-US" baseline="0"/>
              <a:t> about addiction.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Because addiction is a form of learning, young people can get addicted more easily than adults.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nicotine in e-cigarettes and other tobacco products can also prime your brain for addiction to other drugs, such as cocaine.</a:t>
            </a:r>
            <a:r>
              <a:rPr lang="en-US" baseline="0"/>
              <a:t> </a:t>
            </a:r>
            <a:endParaRPr lang="en-US" b="0"/>
          </a:p>
          <a:p>
            <a:endParaRPr lang="en-US"/>
          </a:p>
          <a:p>
            <a:r>
              <a:rPr lang="en-US"/>
              <a:t>And</a:t>
            </a:r>
            <a:r>
              <a:rPr lang="en-US" baseline="0"/>
              <a:t> as the ad here says, it’s not like you can just go out and buy a new brain, protect the one you have.</a:t>
            </a:r>
            <a:endParaRPr lang="en-US"/>
          </a:p>
        </p:txBody>
      </p:sp>
      <p:sp>
        <p:nvSpPr>
          <p:cNvPr id="4" name="Slide Number Placeholder 3"/>
          <p:cNvSpPr>
            <a:spLocks noGrp="1"/>
          </p:cNvSpPr>
          <p:nvPr>
            <p:ph type="sldNum" sz="quarter" idx="5"/>
          </p:nvPr>
        </p:nvSpPr>
        <p:spPr/>
        <p:txBody>
          <a:bodyPr/>
          <a:lstStyle/>
          <a:p>
            <a:fld id="{A817F8C8-B409-DA4B-BD4E-710E45282E38}" type="slidenum">
              <a:rPr lang="en-US" smtClean="0"/>
              <a:t>16</a:t>
            </a:fld>
            <a:endParaRPr lang="en-US"/>
          </a:p>
        </p:txBody>
      </p:sp>
    </p:spTree>
    <p:extLst>
      <p:ext uri="{BB962C8B-B14F-4D97-AF65-F5344CB8AC3E}">
        <p14:creationId xmlns:p14="http://schemas.microsoft.com/office/powerpoint/2010/main" val="2138496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Another risk for young e-cigarette users is that they are more likely to go on to smoke cigarettes, even if they think they never will.</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Use of two or more tobacco products is common among middle and high school students. Many young people who use e-cigarettes also smoke cigarettes.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So the best thing to do to protect young people’s health is to convince them to not use any tobacco products at all. No matter how it’s delivered — whether via an e-cigarette or a cigarette — nicotine is harmful to the health of young people.</a:t>
            </a:r>
          </a:p>
        </p:txBody>
      </p:sp>
      <p:sp>
        <p:nvSpPr>
          <p:cNvPr id="4" name="Slide Number Placeholder 3"/>
          <p:cNvSpPr>
            <a:spLocks noGrp="1"/>
          </p:cNvSpPr>
          <p:nvPr>
            <p:ph type="sldNum" sz="quarter" idx="5"/>
          </p:nvPr>
        </p:nvSpPr>
        <p:spPr/>
        <p:txBody>
          <a:bodyPr/>
          <a:lstStyle/>
          <a:p>
            <a:fld id="{A817F8C8-B409-DA4B-BD4E-710E45282E38}" type="slidenum">
              <a:rPr lang="en-US" smtClean="0"/>
              <a:t>17</a:t>
            </a:fld>
            <a:endParaRPr lang="en-US"/>
          </a:p>
        </p:txBody>
      </p:sp>
    </p:spTree>
    <p:extLst>
      <p:ext uri="{BB962C8B-B14F-4D97-AF65-F5344CB8AC3E}">
        <p14:creationId xmlns:p14="http://schemas.microsoft.com/office/powerpoint/2010/main" val="1529573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Let’s do another knowledge check. </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True or false? E-cigarettes create a harmless water vapor.</a:t>
            </a:r>
          </a:p>
        </p:txBody>
      </p:sp>
      <p:sp>
        <p:nvSpPr>
          <p:cNvPr id="4" name="Slide Number Placeholder 3"/>
          <p:cNvSpPr>
            <a:spLocks noGrp="1"/>
          </p:cNvSpPr>
          <p:nvPr>
            <p:ph type="sldNum" sz="quarter" idx="5"/>
          </p:nvPr>
        </p:nvSpPr>
        <p:spPr/>
        <p:txBody>
          <a:bodyPr/>
          <a:lstStyle/>
          <a:p>
            <a:fld id="{A817F8C8-B409-DA4B-BD4E-710E45282E38}" type="slidenum">
              <a:rPr lang="en-US" smtClean="0"/>
              <a:t>18</a:t>
            </a:fld>
            <a:endParaRPr lang="en-US"/>
          </a:p>
        </p:txBody>
      </p:sp>
    </p:spTree>
    <p:extLst>
      <p:ext uri="{BB962C8B-B14F-4D97-AF65-F5344CB8AC3E}">
        <p14:creationId xmlns:p14="http://schemas.microsoft.com/office/powerpoint/2010/main" val="1122469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answer is </a:t>
            </a:r>
            <a:r>
              <a:rPr lang="en-US" sz="1200" i="1" kern="1200">
                <a:solidFill>
                  <a:schemeClr val="tx1"/>
                </a:solidFill>
                <a:effectLst/>
                <a:latin typeface="+mn-lt"/>
                <a:ea typeface="+mn-ea"/>
                <a:cs typeface="+mn-cs"/>
              </a:rPr>
              <a:t>false.</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E-cigarettes allow the user to exhale clouds that may appear to be “harmless water vapor.” The tobacco industry prefers the word “vapor,” which implies that it’s harmless. But it is </a:t>
            </a:r>
            <a:r>
              <a:rPr lang="en-US" sz="1200" i="1" kern="1200">
                <a:solidFill>
                  <a:schemeClr val="tx1"/>
                </a:solidFill>
                <a:effectLst/>
                <a:latin typeface="+mn-lt"/>
                <a:ea typeface="+mn-ea"/>
                <a:cs typeface="+mn-cs"/>
              </a:rPr>
              <a:t>not</a:t>
            </a:r>
            <a:r>
              <a:rPr lang="en-US" sz="1200" kern="1200">
                <a:solidFill>
                  <a:schemeClr val="tx1"/>
                </a:solidFill>
                <a:effectLst/>
                <a:latin typeface="+mn-lt"/>
                <a:ea typeface="+mn-ea"/>
                <a:cs typeface="+mn-cs"/>
              </a:rPr>
              <a:t> harmless.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E-cigarettes create an </a:t>
            </a:r>
            <a:r>
              <a:rPr lang="en-US" sz="1200" i="1" kern="1200">
                <a:solidFill>
                  <a:schemeClr val="tx1"/>
                </a:solidFill>
                <a:effectLst/>
                <a:latin typeface="+mn-lt"/>
                <a:ea typeface="+mn-ea"/>
                <a:cs typeface="+mn-cs"/>
              </a:rPr>
              <a:t>aerosol</a:t>
            </a:r>
            <a:r>
              <a:rPr lang="en-US" sz="1200" kern="1200">
                <a:solidFill>
                  <a:schemeClr val="tx1"/>
                </a:solidFill>
                <a:effectLst/>
                <a:latin typeface="+mn-lt"/>
                <a:ea typeface="+mn-ea"/>
                <a:cs typeface="+mn-cs"/>
              </a:rPr>
              <a:t>, which is a mixture of particles in the air that </a:t>
            </a:r>
            <a:r>
              <a:rPr lang="en-US" sz="1200" i="1" kern="1200">
                <a:solidFill>
                  <a:schemeClr val="tx1"/>
                </a:solidFill>
                <a:effectLst/>
                <a:latin typeface="+mn-lt"/>
                <a:ea typeface="+mn-ea"/>
                <a:cs typeface="+mn-cs"/>
              </a:rPr>
              <a:t>can</a:t>
            </a:r>
            <a:r>
              <a:rPr lang="en-US" sz="1200" kern="1200">
                <a:solidFill>
                  <a:schemeClr val="tx1"/>
                </a:solidFill>
                <a:effectLst/>
                <a:latin typeface="+mn-lt"/>
                <a:ea typeface="+mn-ea"/>
                <a:cs typeface="+mn-cs"/>
              </a:rPr>
              <a:t> be harmful to young people’s health.</a:t>
            </a:r>
          </a:p>
        </p:txBody>
      </p:sp>
      <p:sp>
        <p:nvSpPr>
          <p:cNvPr id="4" name="Slide Number Placeholder 3"/>
          <p:cNvSpPr>
            <a:spLocks noGrp="1"/>
          </p:cNvSpPr>
          <p:nvPr>
            <p:ph type="sldNum" sz="quarter" idx="5"/>
          </p:nvPr>
        </p:nvSpPr>
        <p:spPr/>
        <p:txBody>
          <a:bodyPr/>
          <a:lstStyle/>
          <a:p>
            <a:fld id="{A817F8C8-B409-DA4B-BD4E-710E45282E38}" type="slidenum">
              <a:rPr lang="en-US" smtClean="0"/>
              <a:t>19</a:t>
            </a:fld>
            <a:endParaRPr lang="en-US"/>
          </a:p>
        </p:txBody>
      </p:sp>
    </p:spTree>
    <p:extLst>
      <p:ext uri="{BB962C8B-B14F-4D97-AF65-F5344CB8AC3E}">
        <p14:creationId xmlns:p14="http://schemas.microsoft.com/office/powerpoint/2010/main" val="3341025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First, let’s get a sense of what you already know about e-cigarettes.</a:t>
            </a:r>
          </a:p>
          <a:p>
            <a:r>
              <a:rPr lang="en-US" sz="1200" kern="1200" dirty="0">
                <a:solidFill>
                  <a:schemeClr val="tx1"/>
                </a:solidFill>
                <a:effectLst/>
                <a:latin typeface="+mn-lt"/>
                <a:ea typeface="+mn-ea"/>
                <a:cs typeface="+mn-cs"/>
              </a:rPr>
              <a:t>True or false? Some e-cigarettes are safe for youth.</a:t>
            </a:r>
          </a:p>
        </p:txBody>
      </p:sp>
      <p:sp>
        <p:nvSpPr>
          <p:cNvPr id="4" name="Slide Number Placeholder 3"/>
          <p:cNvSpPr>
            <a:spLocks noGrp="1"/>
          </p:cNvSpPr>
          <p:nvPr>
            <p:ph type="sldNum" sz="quarter" idx="5"/>
          </p:nvPr>
        </p:nvSpPr>
        <p:spPr/>
        <p:txBody>
          <a:bodyPr/>
          <a:lstStyle/>
          <a:p>
            <a:fld id="{A817F8C8-B409-DA4B-BD4E-710E45282E38}" type="slidenum">
              <a:rPr lang="en-US" smtClean="0"/>
              <a:t>2</a:t>
            </a:fld>
            <a:endParaRPr lang="en-US" dirty="0"/>
          </a:p>
        </p:txBody>
      </p:sp>
    </p:spTree>
    <p:extLst>
      <p:ext uri="{BB962C8B-B14F-4D97-AF65-F5344CB8AC3E}">
        <p14:creationId xmlns:p14="http://schemas.microsoft.com/office/powerpoint/2010/main" val="2591911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Do you know what gets inhaled into the body when someone uses an e-cigarette?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Besides nicotine, e-cigarette aerosol can contain cancer-causing chemicals, heavy metals, and ultrafine particles that can be inhaled deeply into the lungs and can harm the body.</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And even though e-cigarette aerosol generally contains fewer harmful chemicals than regular cigarettes, safer doesn’t mean safe. This applies to both e-cigarette users and those who may be exposed to secondhand aerosol from others’ e-cigarettes.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By the way, those flavorings in e-cigarettes aren’t necessarily safe either. A person’s gut can handle a lot more than their lungs, and flavorings in e-liquids or pods may not be safe when inhaled.</a:t>
            </a:r>
          </a:p>
        </p:txBody>
      </p:sp>
      <p:sp>
        <p:nvSpPr>
          <p:cNvPr id="4" name="Slide Number Placeholder 3"/>
          <p:cNvSpPr>
            <a:spLocks noGrp="1"/>
          </p:cNvSpPr>
          <p:nvPr>
            <p:ph type="sldNum" sz="quarter" idx="5"/>
          </p:nvPr>
        </p:nvSpPr>
        <p:spPr/>
        <p:txBody>
          <a:bodyPr/>
          <a:lstStyle/>
          <a:p>
            <a:fld id="{A817F8C8-B409-DA4B-BD4E-710E45282E38}" type="slidenum">
              <a:rPr lang="en-US" smtClean="0"/>
              <a:t>20</a:t>
            </a:fld>
            <a:endParaRPr lang="en-US"/>
          </a:p>
        </p:txBody>
      </p:sp>
    </p:spTree>
    <p:extLst>
      <p:ext uri="{BB962C8B-B14F-4D97-AF65-F5344CB8AC3E}">
        <p14:creationId xmlns:p14="http://schemas.microsoft.com/office/powerpoint/2010/main" val="3264298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People’s lungs are paying the price of vaping. As of December 27, 2019, the CDC reported 2,561 cases of lung illness hospitalizations in 50 states, including </a:t>
            </a:r>
            <a:r>
              <a:rPr lang="en-US" sz="1200" i="1" kern="1200">
                <a:solidFill>
                  <a:schemeClr val="tx1"/>
                </a:solidFill>
                <a:effectLst/>
                <a:latin typeface="+mn-lt"/>
                <a:ea typeface="+mn-ea"/>
                <a:cs typeface="+mn-cs"/>
              </a:rPr>
              <a:t>20 cases in Delaware.</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817F8C8-B409-DA4B-BD4E-710E45282E38}" type="slidenum">
              <a:rPr lang="en-US" smtClean="0"/>
              <a:t>21</a:t>
            </a:fld>
            <a:endParaRPr lang="en-US"/>
          </a:p>
        </p:txBody>
      </p:sp>
    </p:spTree>
    <p:extLst>
      <p:ext uri="{BB962C8B-B14F-4D97-AF65-F5344CB8AC3E}">
        <p14:creationId xmlns:p14="http://schemas.microsoft.com/office/powerpoint/2010/main" val="3368586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People are also </a:t>
            </a:r>
            <a:r>
              <a:rPr lang="en-US" sz="1200" i="1" kern="1200">
                <a:solidFill>
                  <a:schemeClr val="tx1"/>
                </a:solidFill>
                <a:effectLst/>
                <a:latin typeface="+mn-lt"/>
                <a:ea typeface="+mn-ea"/>
                <a:cs typeface="+mn-cs"/>
              </a:rPr>
              <a:t>dying</a:t>
            </a:r>
            <a:r>
              <a:rPr lang="en-US" sz="1200" kern="1200">
                <a:solidFill>
                  <a:schemeClr val="tx1"/>
                </a:solidFill>
                <a:effectLst/>
                <a:latin typeface="+mn-lt"/>
                <a:ea typeface="+mn-ea"/>
                <a:cs typeface="+mn-cs"/>
              </a:rPr>
              <a:t> from vaping. CDC findings suggest that THC-containing e-cigarettes are the root cause of 55 deaths nationwide, including one death in Delaware, as of December 27, 2019. But evidence is not yet sufficient to rule out other e-cigarette chemicals as contributors.</a:t>
            </a:r>
            <a:r>
              <a:rPr lang="en-US">
                <a:effectLst/>
              </a:rPr>
              <a:t> </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817F8C8-B409-DA4B-BD4E-710E45282E38}" type="slidenum">
              <a:rPr lang="en-US" smtClean="0"/>
              <a:t>22</a:t>
            </a:fld>
            <a:endParaRPr lang="en-US"/>
          </a:p>
        </p:txBody>
      </p:sp>
    </p:spTree>
    <p:extLst>
      <p:ext uri="{BB962C8B-B14F-4D97-AF65-F5344CB8AC3E}">
        <p14:creationId xmlns:p14="http://schemas.microsoft.com/office/powerpoint/2010/main" val="3099687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Now that you know the truth about the high levels of nicotine in e-cigarettes, and the </a:t>
            </a:r>
            <a:r>
              <a:rPr lang="en-US" sz="1200" i="1" kern="1200">
                <a:solidFill>
                  <a:schemeClr val="tx1"/>
                </a:solidFill>
                <a:effectLst/>
                <a:latin typeface="+mn-lt"/>
                <a:ea typeface="+mn-ea"/>
                <a:cs typeface="+mn-cs"/>
              </a:rPr>
              <a:t>additional</a:t>
            </a:r>
            <a:r>
              <a:rPr lang="en-US" sz="1200" kern="1200">
                <a:solidFill>
                  <a:schemeClr val="tx1"/>
                </a:solidFill>
                <a:effectLst/>
                <a:latin typeface="+mn-lt"/>
                <a:ea typeface="+mn-ea"/>
                <a:cs typeface="+mn-cs"/>
              </a:rPr>
              <a:t> danger of THC-containing e-cigarettes, here’s what you should say to young people who vape or are considering starting.</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First, do not use THC-containing e-cigarettes or vaping products. Second, don’t buy </a:t>
            </a:r>
            <a:r>
              <a:rPr lang="en-US" sz="1200" i="1" kern="1200">
                <a:solidFill>
                  <a:schemeClr val="tx1"/>
                </a:solidFill>
                <a:effectLst/>
                <a:latin typeface="+mn-lt"/>
                <a:ea typeface="+mn-ea"/>
                <a:cs typeface="+mn-cs"/>
              </a:rPr>
              <a:t>any </a:t>
            </a:r>
            <a:r>
              <a:rPr lang="en-US" sz="1200" kern="1200">
                <a:solidFill>
                  <a:schemeClr val="tx1"/>
                </a:solidFill>
                <a:effectLst/>
                <a:latin typeface="+mn-lt"/>
                <a:ea typeface="+mn-ea"/>
                <a:cs typeface="+mn-cs"/>
              </a:rPr>
              <a:t>e-cigs, especially those containing THC, from friends, family, or in-person or online dealers. And finally, do not modify or add any substance to e-cigarettes or vaping products that was</a:t>
            </a:r>
            <a:r>
              <a:rPr lang="en-US" sz="1200" i="1" kern="1200">
                <a:solidFill>
                  <a:schemeClr val="tx1"/>
                </a:solidFill>
                <a:effectLst/>
                <a:latin typeface="+mn-lt"/>
                <a:ea typeface="+mn-ea"/>
                <a:cs typeface="+mn-cs"/>
              </a:rPr>
              <a:t> not</a:t>
            </a:r>
            <a:r>
              <a:rPr lang="en-US" sz="1200" kern="1200">
                <a:solidFill>
                  <a:schemeClr val="tx1"/>
                </a:solidFill>
                <a:effectLst/>
                <a:latin typeface="+mn-lt"/>
                <a:ea typeface="+mn-ea"/>
                <a:cs typeface="+mn-cs"/>
              </a:rPr>
              <a:t> intended by the manufacturer.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Bottom line, </a:t>
            </a:r>
            <a:r>
              <a:rPr lang="en-US" sz="1200" i="1" kern="1200">
                <a:solidFill>
                  <a:schemeClr val="tx1"/>
                </a:solidFill>
                <a:effectLst/>
                <a:latin typeface="+mn-lt"/>
                <a:ea typeface="+mn-ea"/>
                <a:cs typeface="+mn-cs"/>
              </a:rPr>
              <a:t>no</a:t>
            </a:r>
            <a:r>
              <a:rPr lang="en-US" sz="1200" kern="1200">
                <a:solidFill>
                  <a:schemeClr val="tx1"/>
                </a:solidFill>
                <a:effectLst/>
                <a:latin typeface="+mn-lt"/>
                <a:ea typeface="+mn-ea"/>
                <a:cs typeface="+mn-cs"/>
              </a:rPr>
              <a:t> e-cigarette or vaping device of</a:t>
            </a:r>
            <a:r>
              <a:rPr lang="en-US" sz="1200" i="1" kern="1200">
                <a:solidFill>
                  <a:schemeClr val="tx1"/>
                </a:solidFill>
                <a:effectLst/>
                <a:latin typeface="+mn-lt"/>
                <a:ea typeface="+mn-ea"/>
                <a:cs typeface="+mn-cs"/>
              </a:rPr>
              <a:t> any</a:t>
            </a:r>
            <a:r>
              <a:rPr lang="en-US" sz="1200" kern="1200">
                <a:solidFill>
                  <a:schemeClr val="tx1"/>
                </a:solidFill>
                <a:effectLst/>
                <a:latin typeface="+mn-lt"/>
                <a:ea typeface="+mn-ea"/>
                <a:cs typeface="+mn-cs"/>
              </a:rPr>
              <a:t> kind is safe for use by young people, under </a:t>
            </a:r>
            <a:r>
              <a:rPr lang="en-US" sz="1200" i="1" kern="1200">
                <a:solidFill>
                  <a:schemeClr val="tx1"/>
                </a:solidFill>
                <a:effectLst/>
                <a:latin typeface="+mn-lt"/>
                <a:ea typeface="+mn-ea"/>
                <a:cs typeface="+mn-cs"/>
              </a:rPr>
              <a:t>any </a:t>
            </a:r>
            <a:r>
              <a:rPr lang="en-US" sz="1200" kern="1200">
                <a:solidFill>
                  <a:schemeClr val="tx1"/>
                </a:solidFill>
                <a:effectLst/>
                <a:latin typeface="+mn-lt"/>
                <a:ea typeface="+mn-ea"/>
                <a:cs typeface="+mn-cs"/>
              </a:rPr>
              <a:t>circumstances. </a:t>
            </a:r>
          </a:p>
        </p:txBody>
      </p:sp>
      <p:sp>
        <p:nvSpPr>
          <p:cNvPr id="4" name="Slide Number Placeholder 3"/>
          <p:cNvSpPr>
            <a:spLocks noGrp="1"/>
          </p:cNvSpPr>
          <p:nvPr>
            <p:ph type="sldNum" sz="quarter" idx="5"/>
          </p:nvPr>
        </p:nvSpPr>
        <p:spPr/>
        <p:txBody>
          <a:bodyPr/>
          <a:lstStyle/>
          <a:p>
            <a:fld id="{A817F8C8-B409-DA4B-BD4E-710E45282E38}" type="slidenum">
              <a:rPr lang="en-US" smtClean="0"/>
              <a:t>23</a:t>
            </a:fld>
            <a:endParaRPr lang="en-US"/>
          </a:p>
        </p:txBody>
      </p:sp>
    </p:spTree>
    <p:extLst>
      <p:ext uri="{BB962C8B-B14F-4D97-AF65-F5344CB8AC3E}">
        <p14:creationId xmlns:p14="http://schemas.microsoft.com/office/powerpoint/2010/main" val="42911710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Our website, thedirtytruth.com, was created to help children, teens, and parents learn the facts about e-cigarettes — from the toxic chemicals and ingredients contained in e-liquids to the effects of nicotine addiction and more.</a:t>
            </a:r>
            <a:r>
              <a:rPr lang="en-US">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817F8C8-B409-DA4B-BD4E-710E45282E38}" type="slidenum">
              <a:rPr lang="en-US" smtClean="0"/>
              <a:t>24</a:t>
            </a:fld>
            <a:endParaRPr lang="en-US"/>
          </a:p>
        </p:txBody>
      </p:sp>
    </p:spTree>
    <p:extLst>
      <p:ext uri="{BB962C8B-B14F-4D97-AF65-F5344CB8AC3E}">
        <p14:creationId xmlns:p14="http://schemas.microsoft.com/office/powerpoint/2010/main" val="572189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And if that’s not scary enough, children and adults have been poisoned by swallowing, breathing, or absorbing e-cigarette liquid through their skin or eyes.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Just look at the increase in calls to poison control centers across the country, where people call for help when they’ve been exposed to poisons or other harmful things. There are nearly 4,000 calls per year from e-cigarettes alone! And it’s increased over time.</a:t>
            </a:r>
          </a:p>
          <a:p>
            <a:endParaRPr lang="en-US"/>
          </a:p>
        </p:txBody>
      </p:sp>
      <p:sp>
        <p:nvSpPr>
          <p:cNvPr id="4" name="Slide Number Placeholder 3"/>
          <p:cNvSpPr>
            <a:spLocks noGrp="1"/>
          </p:cNvSpPr>
          <p:nvPr>
            <p:ph type="sldNum" sz="quarter" idx="5"/>
          </p:nvPr>
        </p:nvSpPr>
        <p:spPr/>
        <p:txBody>
          <a:bodyPr/>
          <a:lstStyle/>
          <a:p>
            <a:fld id="{A817F8C8-B409-DA4B-BD4E-710E45282E38}" type="slidenum">
              <a:rPr lang="en-US" smtClean="0"/>
              <a:t>25</a:t>
            </a:fld>
            <a:endParaRPr lang="en-US"/>
          </a:p>
        </p:txBody>
      </p:sp>
    </p:spTree>
    <p:extLst>
      <p:ext uri="{BB962C8B-B14F-4D97-AF65-F5344CB8AC3E}">
        <p14:creationId xmlns:p14="http://schemas.microsoft.com/office/powerpoint/2010/main" val="1533422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In addition to potential poisoning from e-cigarettes, defective e-cigarette batteries have caused fires and explosions, some of which have resulted in serious injury. Most explosions happen when e-cigarette batteries are being charged.</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Here are some real-life examples. Don’t assume</a:t>
            </a:r>
            <a:r>
              <a:rPr lang="en-US" sz="1200" i="1" kern="1200">
                <a:solidFill>
                  <a:schemeClr val="tx1"/>
                </a:solidFill>
                <a:effectLst/>
                <a:latin typeface="+mn-lt"/>
                <a:ea typeface="+mn-ea"/>
                <a:cs typeface="+mn-cs"/>
              </a:rPr>
              <a:t> any</a:t>
            </a:r>
            <a:r>
              <a:rPr lang="en-US" sz="1200" kern="1200">
                <a:solidFill>
                  <a:schemeClr val="tx1"/>
                </a:solidFill>
                <a:effectLst/>
                <a:latin typeface="+mn-lt"/>
                <a:ea typeface="+mn-ea"/>
                <a:cs typeface="+mn-cs"/>
              </a:rPr>
              <a:t> e-cigarette device is safe.</a:t>
            </a:r>
          </a:p>
        </p:txBody>
      </p:sp>
      <p:sp>
        <p:nvSpPr>
          <p:cNvPr id="4" name="Slide Number Placeholder 3"/>
          <p:cNvSpPr>
            <a:spLocks noGrp="1"/>
          </p:cNvSpPr>
          <p:nvPr>
            <p:ph type="sldNum" sz="quarter" idx="5"/>
          </p:nvPr>
        </p:nvSpPr>
        <p:spPr/>
        <p:txBody>
          <a:bodyPr/>
          <a:lstStyle/>
          <a:p>
            <a:fld id="{A817F8C8-B409-DA4B-BD4E-710E45282E38}" type="slidenum">
              <a:rPr lang="en-US" smtClean="0"/>
              <a:t>26</a:t>
            </a:fld>
            <a:endParaRPr lang="en-US"/>
          </a:p>
        </p:txBody>
      </p:sp>
    </p:spTree>
    <p:extLst>
      <p:ext uri="{BB962C8B-B14F-4D97-AF65-F5344CB8AC3E}">
        <p14:creationId xmlns:p14="http://schemas.microsoft.com/office/powerpoint/2010/main" val="18681125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So, what leads to e-cigarette use among youth?</a:t>
            </a:r>
          </a:p>
        </p:txBody>
      </p:sp>
      <p:sp>
        <p:nvSpPr>
          <p:cNvPr id="4" name="Slide Number Placeholder 3"/>
          <p:cNvSpPr>
            <a:spLocks noGrp="1"/>
          </p:cNvSpPr>
          <p:nvPr>
            <p:ph type="sldNum" sz="quarter" idx="5"/>
          </p:nvPr>
        </p:nvSpPr>
        <p:spPr/>
        <p:txBody>
          <a:bodyPr/>
          <a:lstStyle/>
          <a:p>
            <a:fld id="{A817F8C8-B409-DA4B-BD4E-710E45282E38}" type="slidenum">
              <a:rPr lang="en-US" smtClean="0"/>
              <a:t>27</a:t>
            </a:fld>
            <a:endParaRPr lang="en-US"/>
          </a:p>
        </p:txBody>
      </p:sp>
    </p:spTree>
    <p:extLst>
      <p:ext uri="{BB962C8B-B14F-4D97-AF65-F5344CB8AC3E}">
        <p14:creationId xmlns:p14="http://schemas.microsoft.com/office/powerpoint/2010/main" val="1845416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We know that e-cigarette use has risen among youth, particularly in the past few years. Since 2014, e-cigarettes have been the most commonly used tobacco product among youth.</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In the United States, youth are about seven times more likely to use e-cigarettes than adults!</a:t>
            </a:r>
          </a:p>
        </p:txBody>
      </p:sp>
      <p:sp>
        <p:nvSpPr>
          <p:cNvPr id="4" name="Slide Number Placeholder 3"/>
          <p:cNvSpPr>
            <a:spLocks noGrp="1"/>
          </p:cNvSpPr>
          <p:nvPr>
            <p:ph type="sldNum" sz="quarter" idx="5"/>
          </p:nvPr>
        </p:nvSpPr>
        <p:spPr/>
        <p:txBody>
          <a:bodyPr/>
          <a:lstStyle/>
          <a:p>
            <a:fld id="{A817F8C8-B409-DA4B-BD4E-710E45282E38}" type="slidenum">
              <a:rPr lang="en-US" smtClean="0"/>
              <a:t>28</a:t>
            </a:fld>
            <a:endParaRPr lang="en-US"/>
          </a:p>
        </p:txBody>
      </p:sp>
    </p:spTree>
    <p:extLst>
      <p:ext uri="{BB962C8B-B14F-4D97-AF65-F5344CB8AC3E}">
        <p14:creationId xmlns:p14="http://schemas.microsoft.com/office/powerpoint/2010/main" val="42605741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According to the results of Delaware’s 2017 Youth Risk Behavior Survey, 13.6% of our school students reported vaping regularly, and a whopping 37.9% reported having tried an e-cigarette in the last 30 days. And we expect to see these numbers increase when the 2019 survey comes out.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But </a:t>
            </a:r>
            <a:r>
              <a:rPr lang="en-US" sz="1200" i="1" kern="1200">
                <a:solidFill>
                  <a:schemeClr val="tx1"/>
                </a:solidFill>
                <a:effectLst/>
                <a:latin typeface="+mn-lt"/>
                <a:ea typeface="+mn-ea"/>
                <a:cs typeface="+mn-cs"/>
              </a:rPr>
              <a:t>why</a:t>
            </a:r>
            <a:r>
              <a:rPr lang="en-US" sz="1200" kern="1200">
                <a:solidFill>
                  <a:schemeClr val="tx1"/>
                </a:solidFill>
                <a:effectLst/>
                <a:latin typeface="+mn-lt"/>
                <a:ea typeface="+mn-ea"/>
                <a:cs typeface="+mn-cs"/>
              </a:rPr>
              <a:t> is this happening?</a:t>
            </a:r>
          </a:p>
        </p:txBody>
      </p:sp>
      <p:sp>
        <p:nvSpPr>
          <p:cNvPr id="4" name="Slide Number Placeholder 3"/>
          <p:cNvSpPr>
            <a:spLocks noGrp="1"/>
          </p:cNvSpPr>
          <p:nvPr>
            <p:ph type="sldNum" sz="quarter" idx="5"/>
          </p:nvPr>
        </p:nvSpPr>
        <p:spPr/>
        <p:txBody>
          <a:bodyPr/>
          <a:lstStyle/>
          <a:p>
            <a:fld id="{A817F8C8-B409-DA4B-BD4E-710E45282E38}" type="slidenum">
              <a:rPr lang="en-US" smtClean="0"/>
              <a:t>29</a:t>
            </a:fld>
            <a:endParaRPr lang="en-US"/>
          </a:p>
        </p:txBody>
      </p:sp>
    </p:spTree>
    <p:extLst>
      <p:ext uri="{BB962C8B-B14F-4D97-AF65-F5344CB8AC3E}">
        <p14:creationId xmlns:p14="http://schemas.microsoft.com/office/powerpoint/2010/main" val="4008723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False</a:t>
            </a:r>
            <a:r>
              <a:rPr lang="en-US" b="0" dirty="0"/>
              <a:t>. All e-cigarettes</a:t>
            </a:r>
            <a:r>
              <a:rPr lang="en-US" b="0" baseline="0" dirty="0"/>
              <a:t> are unsafe for youth. We’ll talk about why today. </a:t>
            </a:r>
          </a:p>
        </p:txBody>
      </p:sp>
      <p:sp>
        <p:nvSpPr>
          <p:cNvPr id="4" name="Slide Number Placeholder 3"/>
          <p:cNvSpPr>
            <a:spLocks noGrp="1"/>
          </p:cNvSpPr>
          <p:nvPr>
            <p:ph type="sldNum" sz="quarter" idx="5"/>
          </p:nvPr>
        </p:nvSpPr>
        <p:spPr/>
        <p:txBody>
          <a:bodyPr/>
          <a:lstStyle/>
          <a:p>
            <a:fld id="{A817F8C8-B409-DA4B-BD4E-710E45282E38}" type="slidenum">
              <a:rPr lang="en-US" smtClean="0"/>
              <a:t>3</a:t>
            </a:fld>
            <a:endParaRPr lang="en-US" dirty="0"/>
          </a:p>
        </p:txBody>
      </p:sp>
    </p:spTree>
    <p:extLst>
      <p:ext uri="{BB962C8B-B14F-4D97-AF65-F5344CB8AC3E}">
        <p14:creationId xmlns:p14="http://schemas.microsoft.com/office/powerpoint/2010/main" val="37944336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Youth exposure to e-cigarette marketing in increasing. One of the main reasons is advertising.</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And these messages come in many different forms — store signs, television ads, movies, the internet, social media ads, magazines with cool images, newspapers. It’s all around us.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E-cigarette ads reach nearly 4 in 5 middle and high school students, and youth exposure to these ads has increased in recent years.</a:t>
            </a:r>
          </a:p>
        </p:txBody>
      </p:sp>
      <p:sp>
        <p:nvSpPr>
          <p:cNvPr id="4" name="Slide Number Placeholder 3"/>
          <p:cNvSpPr>
            <a:spLocks noGrp="1"/>
          </p:cNvSpPr>
          <p:nvPr>
            <p:ph type="sldNum" sz="quarter" idx="5"/>
          </p:nvPr>
        </p:nvSpPr>
        <p:spPr/>
        <p:txBody>
          <a:bodyPr/>
          <a:lstStyle/>
          <a:p>
            <a:fld id="{A817F8C8-B409-DA4B-BD4E-710E45282E38}" type="slidenum">
              <a:rPr lang="en-US" smtClean="0"/>
              <a:t>30</a:t>
            </a:fld>
            <a:endParaRPr lang="en-US"/>
          </a:p>
        </p:txBody>
      </p:sp>
    </p:spTree>
    <p:extLst>
      <p:ext uri="{BB962C8B-B14F-4D97-AF65-F5344CB8AC3E}">
        <p14:creationId xmlns:p14="http://schemas.microsoft.com/office/powerpoint/2010/main" val="7455548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a few examples of how they’re doing it.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E-cigarette ads are using themes that include sexual content, independence, and rebellion, as well as celebrity figures, to appeal to youth and young adults. Signs like this one in the middle, “</a:t>
            </a:r>
            <a:r>
              <a:rPr lang="en-US" sz="1200" kern="1200" dirty="0" err="1">
                <a:solidFill>
                  <a:schemeClr val="tx1"/>
                </a:solidFill>
                <a:effectLst/>
                <a:latin typeface="+mn-lt"/>
                <a:ea typeface="+mn-ea"/>
                <a:cs typeface="+mn-cs"/>
              </a:rPr>
              <a:t>Juul</a:t>
            </a:r>
            <a:r>
              <a:rPr lang="en-US" sz="1200" kern="1200" dirty="0">
                <a:solidFill>
                  <a:schemeClr val="tx1"/>
                </a:solidFill>
                <a:effectLst/>
                <a:latin typeface="+mn-lt"/>
                <a:ea typeface="+mn-ea"/>
                <a:cs typeface="+mn-cs"/>
              </a:rPr>
              <a:t> sold here,” are popping up at gas stations and convenience stores, making e-cigarettes seem easily accessible.</a:t>
            </a:r>
          </a:p>
          <a:p>
            <a:r>
              <a:rPr lang="en-US" sz="1200" kern="1200" dirty="0">
                <a:solidFill>
                  <a:schemeClr val="tx1"/>
                </a:solidFill>
                <a:effectLst/>
                <a:latin typeface="+mn-lt"/>
                <a:ea typeface="+mn-ea"/>
                <a:cs typeface="+mn-cs"/>
              </a:rPr>
              <a:t> </a:t>
            </a:r>
          </a:p>
          <a:p>
            <a:r>
              <a:rPr lang="en-US" sz="1200" b="0" i="0" u="none" strike="noStrike" kern="1200">
                <a:solidFill>
                  <a:schemeClr val="tx1"/>
                </a:solidFill>
                <a:effectLst/>
                <a:latin typeface="+mn-lt"/>
                <a:ea typeface="+mn-ea"/>
                <a:cs typeface="+mn-cs"/>
              </a:rPr>
              <a:t>Delaware passed Senate Bill 25, which increased the age to legally purchase e-cigarettes and vape products to 21, on July 16, 2019.</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December 2019, the federal government passed legislation to raise the age to legally purchase e-cigarettes and vaping products to 21, nationwide.</a:t>
            </a:r>
          </a:p>
        </p:txBody>
      </p:sp>
      <p:sp>
        <p:nvSpPr>
          <p:cNvPr id="4" name="Slide Number Placeholder 3"/>
          <p:cNvSpPr>
            <a:spLocks noGrp="1"/>
          </p:cNvSpPr>
          <p:nvPr>
            <p:ph type="sldNum" sz="quarter" idx="5"/>
          </p:nvPr>
        </p:nvSpPr>
        <p:spPr/>
        <p:txBody>
          <a:bodyPr/>
          <a:lstStyle/>
          <a:p>
            <a:fld id="{A817F8C8-B409-DA4B-BD4E-710E45282E38}" type="slidenum">
              <a:rPr lang="en-US" smtClean="0"/>
              <a:t>31</a:t>
            </a:fld>
            <a:endParaRPr lang="en-US"/>
          </a:p>
        </p:txBody>
      </p:sp>
    </p:spTree>
    <p:extLst>
      <p:ext uri="{BB962C8B-B14F-4D97-AF65-F5344CB8AC3E}">
        <p14:creationId xmlns:p14="http://schemas.microsoft.com/office/powerpoint/2010/main" val="20115379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Let’s do another knowledge check: True or false? The tobacco industry is in the e-cigarette game.</a:t>
            </a:r>
          </a:p>
        </p:txBody>
      </p:sp>
      <p:sp>
        <p:nvSpPr>
          <p:cNvPr id="4" name="Slide Number Placeholder 3"/>
          <p:cNvSpPr>
            <a:spLocks noGrp="1"/>
          </p:cNvSpPr>
          <p:nvPr>
            <p:ph type="sldNum" sz="quarter" idx="5"/>
          </p:nvPr>
        </p:nvSpPr>
        <p:spPr/>
        <p:txBody>
          <a:bodyPr/>
          <a:lstStyle/>
          <a:p>
            <a:fld id="{A817F8C8-B409-DA4B-BD4E-710E45282E38}" type="slidenum">
              <a:rPr lang="en-US" smtClean="0"/>
              <a:t>32</a:t>
            </a:fld>
            <a:endParaRPr lang="en-US"/>
          </a:p>
        </p:txBody>
      </p:sp>
    </p:spTree>
    <p:extLst>
      <p:ext uri="{BB962C8B-B14F-4D97-AF65-F5344CB8AC3E}">
        <p14:creationId xmlns:p14="http://schemas.microsoft.com/office/powerpoint/2010/main" val="17910868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answer is</a:t>
            </a:r>
            <a:r>
              <a:rPr lang="en-US" sz="1200" i="1" kern="1200">
                <a:solidFill>
                  <a:schemeClr val="tx1"/>
                </a:solidFill>
                <a:effectLst/>
                <a:latin typeface="+mn-lt"/>
                <a:ea typeface="+mn-ea"/>
                <a:cs typeface="+mn-cs"/>
              </a:rPr>
              <a:t> true</a:t>
            </a:r>
            <a:r>
              <a:rPr lang="en-US" sz="1200" kern="1200">
                <a:solidFill>
                  <a:schemeClr val="tx1"/>
                </a:solidFill>
                <a:effectLst/>
                <a:latin typeface="+mn-lt"/>
                <a:ea typeface="+mn-ea"/>
                <a:cs typeface="+mn-cs"/>
              </a:rPr>
              <a:t>. Big tobacco companies </a:t>
            </a:r>
            <a:r>
              <a:rPr lang="en-US" sz="1200" i="1" kern="1200">
                <a:solidFill>
                  <a:schemeClr val="tx1"/>
                </a:solidFill>
                <a:effectLst/>
                <a:latin typeface="+mn-lt"/>
                <a:ea typeface="+mn-ea"/>
                <a:cs typeface="+mn-cs"/>
              </a:rPr>
              <a:t>are</a:t>
            </a:r>
            <a:r>
              <a:rPr lang="en-US" sz="1200" kern="1200">
                <a:solidFill>
                  <a:schemeClr val="tx1"/>
                </a:solidFill>
                <a:effectLst/>
                <a:latin typeface="+mn-lt"/>
                <a:ea typeface="+mn-ea"/>
                <a:cs typeface="+mn-cs"/>
              </a:rPr>
              <a:t> moving to e-cigarettes to target a new generation of users, and that includes middle and high school students.</a:t>
            </a:r>
          </a:p>
        </p:txBody>
      </p:sp>
      <p:sp>
        <p:nvSpPr>
          <p:cNvPr id="4" name="Slide Number Placeholder 3"/>
          <p:cNvSpPr>
            <a:spLocks noGrp="1"/>
          </p:cNvSpPr>
          <p:nvPr>
            <p:ph type="sldNum" sz="quarter" idx="5"/>
          </p:nvPr>
        </p:nvSpPr>
        <p:spPr/>
        <p:txBody>
          <a:bodyPr/>
          <a:lstStyle/>
          <a:p>
            <a:fld id="{A817F8C8-B409-DA4B-BD4E-710E45282E38}" type="slidenum">
              <a:rPr lang="en-US" smtClean="0"/>
              <a:t>33</a:t>
            </a:fld>
            <a:endParaRPr lang="en-US"/>
          </a:p>
        </p:txBody>
      </p:sp>
    </p:spTree>
    <p:extLst>
      <p:ext uri="{BB962C8B-B14F-4D97-AF65-F5344CB8AC3E}">
        <p14:creationId xmlns:p14="http://schemas.microsoft.com/office/powerpoint/2010/main" val="25464620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Some of the brands behind these new products are actually the same companies that produce traditional cigarettes.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For example, the company that sells Kool also sells Blu; Marlboro sells Mark Ten; and Camel sells </a:t>
            </a:r>
            <a:r>
              <a:rPr lang="en-US" sz="1200" kern="1200" err="1">
                <a:solidFill>
                  <a:schemeClr val="tx1"/>
                </a:solidFill>
                <a:effectLst/>
                <a:latin typeface="+mn-lt"/>
                <a:ea typeface="+mn-ea"/>
                <a:cs typeface="+mn-cs"/>
              </a:rPr>
              <a:t>Vuse</a:t>
            </a:r>
            <a:r>
              <a:rPr lang="en-US" sz="1200" kern="1200">
                <a:solidFill>
                  <a:schemeClr val="tx1"/>
                </a:solidFill>
                <a:effectLst/>
                <a:latin typeface="+mn-lt"/>
                <a:ea typeface="+mn-ea"/>
                <a:cs typeface="+mn-cs"/>
              </a:rPr>
              <a:t>. Tobacco giant Altria, maker of Marlboro cigarettes, paid $13 billion to get in on </a:t>
            </a:r>
            <a:r>
              <a:rPr lang="en-US" sz="1200" kern="1200" err="1">
                <a:solidFill>
                  <a:schemeClr val="tx1"/>
                </a:solidFill>
                <a:effectLst/>
                <a:latin typeface="+mn-lt"/>
                <a:ea typeface="+mn-ea"/>
                <a:cs typeface="+mn-cs"/>
              </a:rPr>
              <a:t>Juul</a:t>
            </a:r>
            <a:r>
              <a:rPr lang="en-US" sz="120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A817F8C8-B409-DA4B-BD4E-710E45282E38}" type="slidenum">
              <a:rPr lang="en-US" smtClean="0"/>
              <a:t>34</a:t>
            </a:fld>
            <a:endParaRPr lang="en-US"/>
          </a:p>
        </p:txBody>
      </p:sp>
    </p:spTree>
    <p:extLst>
      <p:ext uri="{BB962C8B-B14F-4D97-AF65-F5344CB8AC3E}">
        <p14:creationId xmlns:p14="http://schemas.microsoft.com/office/powerpoint/2010/main" val="31066715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In addition to advertising, we also know that flavors influence youth use. For example, many e-cigarettes contain fruit, candy, alcohol, or other flavors that youth find attractive and interesting.</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Most kids who use e-cigarettes do so because of the appeal of the flavors. But as of January 2020, the U.S. Food and Drug Administration (FDA) has taken a stand against certain unauthorized flavored e-cigarette products, including fruit and mint flavors. If manufacturers do not cease making, distributing, and selling unauthorized flavors (other than tobacco or menthol), they risk FDA enforcement action within 30 days.</a:t>
            </a:r>
            <a:r>
              <a:rPr lang="en-US">
                <a:effectLst/>
              </a:rPr>
              <a:t> </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817F8C8-B409-DA4B-BD4E-710E45282E38}" type="slidenum">
              <a:rPr lang="en-US" smtClean="0"/>
              <a:t>35</a:t>
            </a:fld>
            <a:endParaRPr lang="en-US"/>
          </a:p>
        </p:txBody>
      </p:sp>
    </p:spTree>
    <p:extLst>
      <p:ext uri="{BB962C8B-B14F-4D97-AF65-F5344CB8AC3E}">
        <p14:creationId xmlns:p14="http://schemas.microsoft.com/office/powerpoint/2010/main" val="6947823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finally, what can you do about the problem of youth e-cigarette use in Delaware?</a:t>
            </a:r>
          </a:p>
        </p:txBody>
      </p:sp>
      <p:sp>
        <p:nvSpPr>
          <p:cNvPr id="4" name="Slide Number Placeholder 3"/>
          <p:cNvSpPr>
            <a:spLocks noGrp="1"/>
          </p:cNvSpPr>
          <p:nvPr>
            <p:ph type="sldNum" sz="quarter" idx="5"/>
          </p:nvPr>
        </p:nvSpPr>
        <p:spPr/>
        <p:txBody>
          <a:bodyPr/>
          <a:lstStyle/>
          <a:p>
            <a:fld id="{A817F8C8-B409-DA4B-BD4E-710E45282E38}" type="slidenum">
              <a:rPr lang="en-US" smtClean="0"/>
              <a:t>36</a:t>
            </a:fld>
            <a:endParaRPr lang="en-US"/>
          </a:p>
        </p:txBody>
      </p:sp>
    </p:spTree>
    <p:extLst>
      <p:ext uri="{BB962C8B-B14F-4D97-AF65-F5344CB8AC3E}">
        <p14:creationId xmlns:p14="http://schemas.microsoft.com/office/powerpoint/2010/main" val="7375374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If your kids have not begun using tobacco or e-cigarettes, encourage them to</a:t>
            </a:r>
            <a:r>
              <a:rPr lang="en-US" sz="1200" i="1" kern="1200">
                <a:solidFill>
                  <a:schemeClr val="tx1"/>
                </a:solidFill>
                <a:effectLst/>
                <a:latin typeface="+mn-lt"/>
                <a:ea typeface="+mn-ea"/>
                <a:cs typeface="+mn-cs"/>
              </a:rPr>
              <a:t> stay</a:t>
            </a:r>
            <a:r>
              <a:rPr lang="en-US" sz="1200" kern="1200">
                <a:solidFill>
                  <a:schemeClr val="tx1"/>
                </a:solidFill>
                <a:effectLst/>
                <a:latin typeface="+mn-lt"/>
                <a:ea typeface="+mn-ea"/>
                <a:cs typeface="+mn-cs"/>
              </a:rPr>
              <a:t> tobacco-free. Most teens </a:t>
            </a:r>
            <a:r>
              <a:rPr lang="en-US" sz="1200" i="1" kern="1200">
                <a:solidFill>
                  <a:schemeClr val="tx1"/>
                </a:solidFill>
                <a:effectLst/>
                <a:latin typeface="+mn-lt"/>
                <a:ea typeface="+mn-ea"/>
                <a:cs typeface="+mn-cs"/>
              </a:rPr>
              <a:t>still </a:t>
            </a:r>
            <a:r>
              <a:rPr lang="en-US" sz="1200" kern="1200">
                <a:solidFill>
                  <a:schemeClr val="tx1"/>
                </a:solidFill>
                <a:effectLst/>
                <a:latin typeface="+mn-lt"/>
                <a:ea typeface="+mn-ea"/>
                <a:cs typeface="+mn-cs"/>
              </a:rPr>
              <a:t>don’t use e-cigarettes or tobacco products. And for those who do, the sooner they quit, the better. And the Delaware Quitline is here to</a:t>
            </a:r>
            <a:r>
              <a:rPr lang="en-US" sz="1200" i="1" kern="1200">
                <a:solidFill>
                  <a:schemeClr val="tx1"/>
                </a:solidFill>
                <a:effectLst/>
                <a:latin typeface="+mn-lt"/>
                <a:ea typeface="+mn-ea"/>
                <a:cs typeface="+mn-cs"/>
              </a:rPr>
              <a:t> help</a:t>
            </a:r>
            <a:r>
              <a:rPr lang="en-US" sz="1200" kern="1200">
                <a:solidFill>
                  <a:schemeClr val="tx1"/>
                </a:solidFill>
                <a:effectLst/>
                <a:latin typeface="+mn-lt"/>
                <a:ea typeface="+mn-ea"/>
                <a:cs typeface="+mn-cs"/>
              </a:rPr>
              <a:t> them, at 1-866-409-1858.</a:t>
            </a:r>
          </a:p>
          <a:p>
            <a:endParaRPr lang="en-US"/>
          </a:p>
        </p:txBody>
      </p:sp>
      <p:sp>
        <p:nvSpPr>
          <p:cNvPr id="4" name="Slide Number Placeholder 3"/>
          <p:cNvSpPr>
            <a:spLocks noGrp="1"/>
          </p:cNvSpPr>
          <p:nvPr>
            <p:ph type="sldNum" sz="quarter" idx="5"/>
          </p:nvPr>
        </p:nvSpPr>
        <p:spPr/>
        <p:txBody>
          <a:bodyPr/>
          <a:lstStyle/>
          <a:p>
            <a:fld id="{A817F8C8-B409-DA4B-BD4E-710E45282E38}" type="slidenum">
              <a:rPr lang="en-US" smtClean="0"/>
              <a:t>37</a:t>
            </a:fld>
            <a:endParaRPr lang="en-US"/>
          </a:p>
        </p:txBody>
      </p:sp>
    </p:spTree>
    <p:extLst>
      <p:ext uri="{BB962C8B-B14F-4D97-AF65-F5344CB8AC3E}">
        <p14:creationId xmlns:p14="http://schemas.microsoft.com/office/powerpoint/2010/main" val="6787240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Kids in Delaware as young as 13 can now make a confidential call and speak candidly with a compassionate quit support specialist. Or they can go online to </a:t>
            </a:r>
            <a:r>
              <a:rPr lang="en-US" sz="1200" kern="1200" err="1">
                <a:solidFill>
                  <a:schemeClr val="tx1"/>
                </a:solidFill>
                <a:effectLst/>
                <a:latin typeface="+mn-lt"/>
                <a:ea typeface="+mn-ea"/>
                <a:cs typeface="+mn-cs"/>
              </a:rPr>
              <a:t>QuitNow.net</a:t>
            </a:r>
            <a:r>
              <a:rPr lang="en-US" sz="1200" kern="1200">
                <a:solidFill>
                  <a:schemeClr val="tx1"/>
                </a:solidFill>
                <a:effectLst/>
                <a:latin typeface="+mn-lt"/>
                <a:ea typeface="+mn-ea"/>
                <a:cs typeface="+mn-cs"/>
              </a:rPr>
              <a:t>/Delaware.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There, kids can find Quit Coaches® who’ll help them conquer their vaping urges at their own pace, with helpful tips, action plans, and more.</a:t>
            </a:r>
          </a:p>
        </p:txBody>
      </p:sp>
      <p:sp>
        <p:nvSpPr>
          <p:cNvPr id="4" name="Slide Number Placeholder 3"/>
          <p:cNvSpPr>
            <a:spLocks noGrp="1"/>
          </p:cNvSpPr>
          <p:nvPr>
            <p:ph type="sldNum" sz="quarter" idx="5"/>
          </p:nvPr>
        </p:nvSpPr>
        <p:spPr/>
        <p:txBody>
          <a:bodyPr/>
          <a:lstStyle/>
          <a:p>
            <a:fld id="{A817F8C8-B409-DA4B-BD4E-710E45282E38}" type="slidenum">
              <a:rPr lang="en-US" smtClean="0"/>
              <a:t>38</a:t>
            </a:fld>
            <a:endParaRPr lang="en-US"/>
          </a:p>
        </p:txBody>
      </p:sp>
    </p:spTree>
    <p:extLst>
      <p:ext uri="{BB962C8B-B14F-4D97-AF65-F5344CB8AC3E}">
        <p14:creationId xmlns:p14="http://schemas.microsoft.com/office/powerpoint/2010/main" val="20053139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Most importantly, with help to quit, kids </a:t>
            </a:r>
            <a:r>
              <a:rPr lang="en-US" sz="1200" i="1" kern="1200">
                <a:solidFill>
                  <a:schemeClr val="tx1"/>
                </a:solidFill>
                <a:effectLst/>
                <a:latin typeface="+mn-lt"/>
                <a:ea typeface="+mn-ea"/>
                <a:cs typeface="+mn-cs"/>
              </a:rPr>
              <a:t>don’t</a:t>
            </a:r>
            <a:r>
              <a:rPr lang="en-US" sz="1200" kern="1200">
                <a:solidFill>
                  <a:schemeClr val="tx1"/>
                </a:solidFill>
                <a:effectLst/>
                <a:latin typeface="+mn-lt"/>
                <a:ea typeface="+mn-ea"/>
                <a:cs typeface="+mn-cs"/>
              </a:rPr>
              <a:t> have to go it alone.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Asking for help isn’t weak. It’s a smart move. Teens can feel comfortable speaking to friends or adults they trust about quitting.</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It’s also normal for people to slip up when they’re trying to quit. A slip-up is </a:t>
            </a:r>
            <a:r>
              <a:rPr lang="en-US" sz="1200" i="1" kern="1200">
                <a:solidFill>
                  <a:schemeClr val="tx1"/>
                </a:solidFill>
                <a:effectLst/>
                <a:latin typeface="+mn-lt"/>
                <a:ea typeface="+mn-ea"/>
                <a:cs typeface="+mn-cs"/>
              </a:rPr>
              <a:t>not </a:t>
            </a:r>
            <a:r>
              <a:rPr lang="en-US" sz="1200" kern="1200">
                <a:solidFill>
                  <a:schemeClr val="tx1"/>
                </a:solidFill>
                <a:effectLst/>
                <a:latin typeface="+mn-lt"/>
                <a:ea typeface="+mn-ea"/>
                <a:cs typeface="+mn-cs"/>
              </a:rPr>
              <a:t>a failure. It just means they might want to try quitting another way.</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Plus, research shows that having support to quit can triple a person’s chances of quitting successfully.</a:t>
            </a:r>
          </a:p>
          <a:p>
            <a:endParaRPr lang="en-US"/>
          </a:p>
        </p:txBody>
      </p:sp>
      <p:sp>
        <p:nvSpPr>
          <p:cNvPr id="4" name="Slide Number Placeholder 3"/>
          <p:cNvSpPr>
            <a:spLocks noGrp="1"/>
          </p:cNvSpPr>
          <p:nvPr>
            <p:ph type="sldNum" sz="quarter" idx="5"/>
          </p:nvPr>
        </p:nvSpPr>
        <p:spPr/>
        <p:txBody>
          <a:bodyPr/>
          <a:lstStyle/>
          <a:p>
            <a:fld id="{A817F8C8-B409-DA4B-BD4E-710E45282E38}" type="slidenum">
              <a:rPr lang="en-US" smtClean="0"/>
              <a:t>39</a:t>
            </a:fld>
            <a:endParaRPr lang="en-US"/>
          </a:p>
        </p:txBody>
      </p:sp>
    </p:spTree>
    <p:extLst>
      <p:ext uri="{BB962C8B-B14F-4D97-AF65-F5344CB8AC3E}">
        <p14:creationId xmlns:p14="http://schemas.microsoft.com/office/powerpoint/2010/main" val="3901863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Today’s presentation will cover four main topics.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First, we’ll talk about what e-cigarettes are.</a:t>
            </a:r>
          </a:p>
          <a:p>
            <a:r>
              <a:rPr lang="en-US" sz="1200" kern="1200" dirty="0">
                <a:solidFill>
                  <a:schemeClr val="tx1"/>
                </a:solidFill>
                <a:effectLst/>
                <a:latin typeface="+mn-lt"/>
                <a:ea typeface="+mn-ea"/>
                <a:cs typeface="+mn-cs"/>
              </a:rPr>
              <a:t>Next, we’ll talk about why they are dangerous to the health of children, teens, and adolescents.</a:t>
            </a:r>
          </a:p>
          <a:p>
            <a:r>
              <a:rPr lang="en-US" sz="1200" kern="1200" dirty="0">
                <a:solidFill>
                  <a:schemeClr val="tx1"/>
                </a:solidFill>
                <a:effectLst/>
                <a:latin typeface="+mn-lt"/>
                <a:ea typeface="+mn-ea"/>
                <a:cs typeface="+mn-cs"/>
              </a:rPr>
              <a:t>We’ll then look at the factors that lead to e-cigarette use in the first place.</a:t>
            </a:r>
          </a:p>
          <a:p>
            <a:r>
              <a:rPr lang="en-US" sz="1200" kern="1200" dirty="0">
                <a:solidFill>
                  <a:schemeClr val="tx1"/>
                </a:solidFill>
                <a:effectLst/>
                <a:latin typeface="+mn-lt"/>
                <a:ea typeface="+mn-ea"/>
                <a:cs typeface="+mn-cs"/>
              </a:rPr>
              <a:t>Finally, we’ll talk about what you can do to convince youth to avoid</a:t>
            </a:r>
            <a:r>
              <a:rPr lang="en-US" sz="1200" i="1" kern="1200" dirty="0">
                <a:solidFill>
                  <a:schemeClr val="tx1"/>
                </a:solidFill>
                <a:effectLst/>
                <a:latin typeface="+mn-lt"/>
                <a:ea typeface="+mn-ea"/>
                <a:cs typeface="+mn-cs"/>
              </a:rPr>
              <a:t> all </a:t>
            </a:r>
            <a:r>
              <a:rPr lang="en-US" sz="1200" kern="1200" dirty="0">
                <a:solidFill>
                  <a:schemeClr val="tx1"/>
                </a:solidFill>
                <a:effectLst/>
                <a:latin typeface="+mn-lt"/>
                <a:ea typeface="+mn-ea"/>
                <a:cs typeface="+mn-cs"/>
              </a:rPr>
              <a:t>tobacco products,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including e-cigarettes, and how you can get others involved in the fight against vaping in our schools.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Let’s start here: What is an e-cigarette?</a:t>
            </a:r>
          </a:p>
        </p:txBody>
      </p:sp>
      <p:sp>
        <p:nvSpPr>
          <p:cNvPr id="4" name="Slide Number Placeholder 3"/>
          <p:cNvSpPr>
            <a:spLocks noGrp="1"/>
          </p:cNvSpPr>
          <p:nvPr>
            <p:ph type="sldNum" sz="quarter" idx="5"/>
          </p:nvPr>
        </p:nvSpPr>
        <p:spPr/>
        <p:txBody>
          <a:bodyPr/>
          <a:lstStyle/>
          <a:p>
            <a:fld id="{A817F8C8-B409-DA4B-BD4E-710E45282E38}" type="slidenum">
              <a:rPr lang="en-US" smtClean="0"/>
              <a:t>4</a:t>
            </a:fld>
            <a:endParaRPr lang="en-US" dirty="0"/>
          </a:p>
        </p:txBody>
      </p:sp>
    </p:spTree>
    <p:extLst>
      <p:ext uri="{BB962C8B-B14F-4D97-AF65-F5344CB8AC3E}">
        <p14:creationId xmlns:p14="http://schemas.microsoft.com/office/powerpoint/2010/main" val="7690983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Advise kids who </a:t>
            </a:r>
            <a:r>
              <a:rPr lang="en-US" sz="1200" i="1" kern="1200">
                <a:solidFill>
                  <a:schemeClr val="tx1"/>
                </a:solidFill>
                <a:effectLst/>
                <a:latin typeface="+mn-lt"/>
                <a:ea typeface="+mn-ea"/>
                <a:cs typeface="+mn-cs"/>
              </a:rPr>
              <a:t>don’t</a:t>
            </a:r>
            <a:r>
              <a:rPr lang="en-US" sz="1200" kern="1200">
                <a:solidFill>
                  <a:schemeClr val="tx1"/>
                </a:solidFill>
                <a:effectLst/>
                <a:latin typeface="+mn-lt"/>
                <a:ea typeface="+mn-ea"/>
                <a:cs typeface="+mn-cs"/>
              </a:rPr>
              <a:t> vape to avoid secondhand aerosol, which we know can contain harmful ingredients.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Also suggest that they not be around </a:t>
            </a:r>
            <a:r>
              <a:rPr lang="en-US" sz="1200" i="1" kern="1200">
                <a:solidFill>
                  <a:schemeClr val="tx1"/>
                </a:solidFill>
                <a:effectLst/>
                <a:latin typeface="+mn-lt"/>
                <a:ea typeface="+mn-ea"/>
                <a:cs typeface="+mn-cs"/>
              </a:rPr>
              <a:t>anyone</a:t>
            </a:r>
            <a:r>
              <a:rPr lang="en-US" sz="1200" kern="1200">
                <a:solidFill>
                  <a:schemeClr val="tx1"/>
                </a:solidFill>
                <a:effectLst/>
                <a:latin typeface="+mn-lt"/>
                <a:ea typeface="+mn-ea"/>
                <a:cs typeface="+mn-cs"/>
              </a:rPr>
              <a:t> who vapes or smokes, young or old, in the first place.</a:t>
            </a:r>
          </a:p>
        </p:txBody>
      </p:sp>
      <p:sp>
        <p:nvSpPr>
          <p:cNvPr id="4" name="Slide Number Placeholder 3"/>
          <p:cNvSpPr>
            <a:spLocks noGrp="1"/>
          </p:cNvSpPr>
          <p:nvPr>
            <p:ph type="sldNum" sz="quarter" idx="5"/>
          </p:nvPr>
        </p:nvSpPr>
        <p:spPr/>
        <p:txBody>
          <a:bodyPr/>
          <a:lstStyle/>
          <a:p>
            <a:fld id="{A817F8C8-B409-DA4B-BD4E-710E45282E38}" type="slidenum">
              <a:rPr lang="en-US" smtClean="0"/>
              <a:t>40</a:t>
            </a:fld>
            <a:endParaRPr lang="en-US"/>
          </a:p>
        </p:txBody>
      </p:sp>
    </p:spTree>
    <p:extLst>
      <p:ext uri="{BB962C8B-B14F-4D97-AF65-F5344CB8AC3E}">
        <p14:creationId xmlns:p14="http://schemas.microsoft.com/office/powerpoint/2010/main" val="392611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When it comes to our children’s schools — and even our cars and our homes — we want to ensure these environments are smoke-free and vape-free, if they aren’t already.</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Check with your child’s school administrators to ensure they’re providing learning environments that are completely tobacco-free, including being free of e-cigarettes, even after hours.</a:t>
            </a:r>
          </a:p>
        </p:txBody>
      </p:sp>
      <p:sp>
        <p:nvSpPr>
          <p:cNvPr id="4" name="Slide Number Placeholder 3"/>
          <p:cNvSpPr>
            <a:spLocks noGrp="1"/>
          </p:cNvSpPr>
          <p:nvPr>
            <p:ph type="sldNum" sz="quarter" idx="5"/>
          </p:nvPr>
        </p:nvSpPr>
        <p:spPr/>
        <p:txBody>
          <a:bodyPr/>
          <a:lstStyle/>
          <a:p>
            <a:fld id="{A817F8C8-B409-DA4B-BD4E-710E45282E38}" type="slidenum">
              <a:rPr lang="en-US" smtClean="0"/>
              <a:t>41</a:t>
            </a:fld>
            <a:endParaRPr lang="en-US"/>
          </a:p>
        </p:txBody>
      </p:sp>
    </p:spTree>
    <p:extLst>
      <p:ext uri="{BB962C8B-B14F-4D97-AF65-F5344CB8AC3E}">
        <p14:creationId xmlns:p14="http://schemas.microsoft.com/office/powerpoint/2010/main" val="2875561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You can also get involved!</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Talk with peers and community leaders about ways you can further educate your community about the dangers of e-cigarettes.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If you know teens who use e-cigarettes, talk to them about quitting.</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If you’re a concerned parent, consider becoming an anti-vaping ambassador with organizations such as </a:t>
            </a:r>
            <a:r>
              <a:rPr lang="en-US" sz="1200" kern="1200" err="1">
                <a:solidFill>
                  <a:schemeClr val="tx1"/>
                </a:solidFill>
                <a:effectLst/>
                <a:latin typeface="+mn-lt"/>
                <a:ea typeface="+mn-ea"/>
                <a:cs typeface="+mn-cs"/>
              </a:rPr>
              <a:t>parentsagainstvaping.org</a:t>
            </a:r>
            <a:r>
              <a:rPr lang="en-US" sz="1200" kern="120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A817F8C8-B409-DA4B-BD4E-710E45282E38}" type="slidenum">
              <a:rPr lang="en-US" smtClean="0"/>
              <a:t>42</a:t>
            </a:fld>
            <a:endParaRPr lang="en-US"/>
          </a:p>
        </p:txBody>
      </p:sp>
    </p:spTree>
    <p:extLst>
      <p:ext uri="{BB962C8B-B14F-4D97-AF65-F5344CB8AC3E}">
        <p14:creationId xmlns:p14="http://schemas.microsoft.com/office/powerpoint/2010/main" val="18901240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Let’s recap what we learned today.</a:t>
            </a:r>
          </a:p>
        </p:txBody>
      </p:sp>
      <p:sp>
        <p:nvSpPr>
          <p:cNvPr id="4" name="Slide Number Placeholder 3"/>
          <p:cNvSpPr>
            <a:spLocks noGrp="1"/>
          </p:cNvSpPr>
          <p:nvPr>
            <p:ph type="sldNum" sz="quarter" idx="5"/>
          </p:nvPr>
        </p:nvSpPr>
        <p:spPr/>
        <p:txBody>
          <a:bodyPr/>
          <a:lstStyle/>
          <a:p>
            <a:fld id="{A817F8C8-B409-DA4B-BD4E-710E45282E38}" type="slidenum">
              <a:rPr lang="en-US" smtClean="0"/>
              <a:t>43</a:t>
            </a:fld>
            <a:endParaRPr lang="en-US"/>
          </a:p>
        </p:txBody>
      </p:sp>
    </p:spTree>
    <p:extLst>
      <p:ext uri="{BB962C8B-B14F-4D97-AF65-F5344CB8AC3E}">
        <p14:creationId xmlns:p14="http://schemas.microsoft.com/office/powerpoint/2010/main" val="15253417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E-cigarettes are a tobacco product that produces an aerosol by heating a liquid that typically contains nicotine, flavorings, and other chemicals. They can come in many shapes and sizes.</a:t>
            </a:r>
          </a:p>
        </p:txBody>
      </p:sp>
      <p:sp>
        <p:nvSpPr>
          <p:cNvPr id="4" name="Slide Number Placeholder 3"/>
          <p:cNvSpPr>
            <a:spLocks noGrp="1"/>
          </p:cNvSpPr>
          <p:nvPr>
            <p:ph type="sldNum" sz="quarter" idx="5"/>
          </p:nvPr>
        </p:nvSpPr>
        <p:spPr/>
        <p:txBody>
          <a:bodyPr/>
          <a:lstStyle/>
          <a:p>
            <a:fld id="{A817F8C8-B409-DA4B-BD4E-710E45282E38}" type="slidenum">
              <a:rPr lang="en-US" smtClean="0"/>
              <a:t>44</a:t>
            </a:fld>
            <a:endParaRPr lang="en-US"/>
          </a:p>
        </p:txBody>
      </p:sp>
    </p:spTree>
    <p:extLst>
      <p:ext uri="{BB962C8B-B14F-4D97-AF65-F5344CB8AC3E}">
        <p14:creationId xmlns:p14="http://schemas.microsoft.com/office/powerpoint/2010/main" val="36155031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E-cigarettes typically contain nicotine, a highly addictive and toxic chemicals that can harm adolescent brains during development, from birth until about age 25. Health risks include addiction, behavior issues, and exposure to the harmful ingredients in e-cigarette aerosol.</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817F8C8-B409-DA4B-BD4E-710E45282E38}" type="slidenum">
              <a:rPr lang="en-US" smtClean="0"/>
              <a:t>45</a:t>
            </a:fld>
            <a:endParaRPr lang="en-US"/>
          </a:p>
        </p:txBody>
      </p:sp>
    </p:spTree>
    <p:extLst>
      <p:ext uri="{BB962C8B-B14F-4D97-AF65-F5344CB8AC3E}">
        <p14:creationId xmlns:p14="http://schemas.microsoft.com/office/powerpoint/2010/main" val="11031445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Advertising and flavors make young people use e-cigarettes.</a:t>
            </a:r>
          </a:p>
        </p:txBody>
      </p:sp>
      <p:sp>
        <p:nvSpPr>
          <p:cNvPr id="4" name="Slide Number Placeholder 3"/>
          <p:cNvSpPr>
            <a:spLocks noGrp="1"/>
          </p:cNvSpPr>
          <p:nvPr>
            <p:ph type="sldNum" sz="quarter" idx="5"/>
          </p:nvPr>
        </p:nvSpPr>
        <p:spPr/>
        <p:txBody>
          <a:bodyPr/>
          <a:lstStyle/>
          <a:p>
            <a:fld id="{A817F8C8-B409-DA4B-BD4E-710E45282E38}" type="slidenum">
              <a:rPr lang="en-US" smtClean="0"/>
              <a:t>46</a:t>
            </a:fld>
            <a:endParaRPr lang="en-US"/>
          </a:p>
        </p:txBody>
      </p:sp>
    </p:spTree>
    <p:extLst>
      <p:ext uri="{BB962C8B-B14F-4D97-AF65-F5344CB8AC3E}">
        <p14:creationId xmlns:p14="http://schemas.microsoft.com/office/powerpoint/2010/main" val="9006220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Live tobacco-free, get involved, and quit if you or your child are currently using any type of tobacco product, including e-cigarettes.</a:t>
            </a:r>
          </a:p>
        </p:txBody>
      </p:sp>
      <p:sp>
        <p:nvSpPr>
          <p:cNvPr id="4" name="Slide Number Placeholder 3"/>
          <p:cNvSpPr>
            <a:spLocks noGrp="1"/>
          </p:cNvSpPr>
          <p:nvPr>
            <p:ph type="sldNum" sz="quarter" idx="5"/>
          </p:nvPr>
        </p:nvSpPr>
        <p:spPr/>
        <p:txBody>
          <a:bodyPr/>
          <a:lstStyle/>
          <a:p>
            <a:fld id="{A817F8C8-B409-DA4B-BD4E-710E45282E38}" type="slidenum">
              <a:rPr lang="en-US" smtClean="0"/>
              <a:t>47</a:t>
            </a:fld>
            <a:endParaRPr lang="en-US"/>
          </a:p>
        </p:txBody>
      </p:sp>
    </p:spTree>
    <p:extLst>
      <p:ext uri="{BB962C8B-B14F-4D97-AF65-F5344CB8AC3E}">
        <p14:creationId xmlns:p14="http://schemas.microsoft.com/office/powerpoint/2010/main" val="11800613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Don’t forget the most important takeaway from this presentation: E-cigarette use is a significant and avoidable health risk to Delaware kids, teens, and young adults. Thank you! Questions, anyone?</a:t>
            </a:r>
          </a:p>
        </p:txBody>
      </p:sp>
      <p:sp>
        <p:nvSpPr>
          <p:cNvPr id="4" name="Slide Number Placeholder 3"/>
          <p:cNvSpPr>
            <a:spLocks noGrp="1"/>
          </p:cNvSpPr>
          <p:nvPr>
            <p:ph type="sldNum" sz="quarter" idx="5"/>
          </p:nvPr>
        </p:nvSpPr>
        <p:spPr/>
        <p:txBody>
          <a:bodyPr/>
          <a:lstStyle/>
          <a:p>
            <a:fld id="{A817F8C8-B409-DA4B-BD4E-710E45282E38}" type="slidenum">
              <a:rPr lang="en-US" smtClean="0"/>
              <a:t>48</a:t>
            </a:fld>
            <a:endParaRPr lang="en-US"/>
          </a:p>
        </p:txBody>
      </p:sp>
    </p:spTree>
    <p:extLst>
      <p:ext uri="{BB962C8B-B14F-4D97-AF65-F5344CB8AC3E}">
        <p14:creationId xmlns:p14="http://schemas.microsoft.com/office/powerpoint/2010/main" val="5207814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17F8C8-B409-DA4B-BD4E-710E45282E38}" type="slidenum">
              <a:rPr lang="en-US" smtClean="0"/>
              <a:t>49</a:t>
            </a:fld>
            <a:endParaRPr lang="en-US"/>
          </a:p>
        </p:txBody>
      </p:sp>
    </p:spTree>
    <p:extLst>
      <p:ext uri="{BB962C8B-B14F-4D97-AF65-F5344CB8AC3E}">
        <p14:creationId xmlns:p14="http://schemas.microsoft.com/office/powerpoint/2010/main" val="1928776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 matter what you call it, it’s still an e-cigarette. E-cigarettes are known by many different names. You’ve probably heard them called e-cigs, vapes, or </a:t>
            </a:r>
            <a:r>
              <a:rPr lang="en-US" sz="1200" kern="1200" dirty="0" err="1">
                <a:solidFill>
                  <a:schemeClr val="tx1"/>
                </a:solidFill>
                <a:effectLst/>
                <a:latin typeface="+mn-lt"/>
                <a:ea typeface="+mn-ea"/>
                <a:cs typeface="+mn-cs"/>
              </a:rPr>
              <a:t>Juuls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Juul</a:t>
            </a:r>
            <a:r>
              <a:rPr lang="en-US" sz="1200" kern="1200">
                <a:solidFill>
                  <a:schemeClr val="tx1"/>
                </a:solidFill>
                <a:effectLst/>
                <a:latin typeface="+mn-lt"/>
                <a:ea typeface="+mn-ea"/>
                <a:cs typeface="+mn-cs"/>
              </a:rPr>
              <a:t> is a </a:t>
            </a:r>
            <a:r>
              <a:rPr lang="en-US" sz="1200" i="1" kern="1200">
                <a:solidFill>
                  <a:schemeClr val="tx1"/>
                </a:solidFill>
                <a:effectLst/>
                <a:latin typeface="+mn-lt"/>
                <a:ea typeface="+mn-ea"/>
                <a:cs typeface="+mn-cs"/>
              </a:rPr>
              <a:t>brand </a:t>
            </a:r>
            <a:r>
              <a:rPr lang="en-US" sz="1200" kern="1200">
                <a:solidFill>
                  <a:schemeClr val="tx1"/>
                </a:solidFill>
                <a:effectLst/>
                <a:latin typeface="+mn-lt"/>
                <a:ea typeface="+mn-ea"/>
                <a:cs typeface="+mn-cs"/>
              </a:rPr>
              <a:t>of e-cigarette. Other brands you may have heard of include Halo, </a:t>
            </a:r>
            <a:r>
              <a:rPr lang="en-US" sz="1200" kern="1200" err="1">
                <a:solidFill>
                  <a:schemeClr val="tx1"/>
                </a:solidFill>
                <a:effectLst/>
                <a:latin typeface="+mn-lt"/>
                <a:ea typeface="+mn-ea"/>
                <a:cs typeface="+mn-cs"/>
              </a:rPr>
              <a:t>Mig</a:t>
            </a:r>
            <a:r>
              <a:rPr lang="en-US" sz="1200" kern="1200">
                <a:solidFill>
                  <a:schemeClr val="tx1"/>
                </a:solidFill>
                <a:effectLst/>
                <a:latin typeface="+mn-lt"/>
                <a:ea typeface="+mn-ea"/>
                <a:cs typeface="+mn-cs"/>
              </a:rPr>
              <a:t> Vapor, V2 Pro, Vapor-Fi, Blu, N-Joy, and White Cloud. Another brand, PAX, which looks like a flash drive, is used to deliver marijuana.</a:t>
            </a:r>
          </a:p>
        </p:txBody>
      </p:sp>
      <p:sp>
        <p:nvSpPr>
          <p:cNvPr id="4" name="Slide Number Placeholder 3"/>
          <p:cNvSpPr>
            <a:spLocks noGrp="1"/>
          </p:cNvSpPr>
          <p:nvPr>
            <p:ph type="sldNum" sz="quarter" idx="5"/>
          </p:nvPr>
        </p:nvSpPr>
        <p:spPr/>
        <p:txBody>
          <a:bodyPr/>
          <a:lstStyle/>
          <a:p>
            <a:fld id="{A817F8C8-B409-DA4B-BD4E-710E45282E38}" type="slidenum">
              <a:rPr lang="en-US" smtClean="0"/>
              <a:t>5</a:t>
            </a:fld>
            <a:endParaRPr lang="en-US"/>
          </a:p>
        </p:txBody>
      </p:sp>
    </p:spTree>
    <p:extLst>
      <p:ext uri="{BB962C8B-B14F-4D97-AF65-F5344CB8AC3E}">
        <p14:creationId xmlns:p14="http://schemas.microsoft.com/office/powerpoint/2010/main" val="320390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E-cigarettes come in lots of different shapes. Some look like regular tobacco products, such as cigarettes. But in recent years, we’ve seen e-cigarettes that look like other things, including USB flash drives, writing pens, and other everyday items. Disguising the devices makes them harder to recognize by parents, teachers, and other adults.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Regardless of what you call it, these are all e-cigarettes, and none of them is safe for young people to use.</a:t>
            </a:r>
          </a:p>
        </p:txBody>
      </p:sp>
      <p:sp>
        <p:nvSpPr>
          <p:cNvPr id="4" name="Slide Number Placeholder 3"/>
          <p:cNvSpPr>
            <a:spLocks noGrp="1"/>
          </p:cNvSpPr>
          <p:nvPr>
            <p:ph type="sldNum" sz="quarter" idx="5"/>
          </p:nvPr>
        </p:nvSpPr>
        <p:spPr/>
        <p:txBody>
          <a:bodyPr/>
          <a:lstStyle/>
          <a:p>
            <a:fld id="{A817F8C8-B409-DA4B-BD4E-710E45282E38}" type="slidenum">
              <a:rPr lang="en-US" smtClean="0"/>
              <a:t>6</a:t>
            </a:fld>
            <a:endParaRPr lang="en-US"/>
          </a:p>
        </p:txBody>
      </p:sp>
    </p:spTree>
    <p:extLst>
      <p:ext uri="{BB962C8B-B14F-4D97-AF65-F5344CB8AC3E}">
        <p14:creationId xmlns:p14="http://schemas.microsoft.com/office/powerpoint/2010/main" val="2464678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OK, thinking about what’s in an e-cigarette, let’s check to see what you already know.</a:t>
            </a:r>
          </a:p>
          <a:p>
            <a:r>
              <a:rPr lang="en-US" sz="1200" kern="1200">
                <a:solidFill>
                  <a:schemeClr val="tx1"/>
                </a:solidFill>
                <a:effectLst/>
                <a:latin typeface="+mn-lt"/>
                <a:ea typeface="+mn-ea"/>
                <a:cs typeface="+mn-cs"/>
              </a:rPr>
              <a:t>True or false? Most e-cigarettes contain nicotine.</a:t>
            </a:r>
          </a:p>
        </p:txBody>
      </p:sp>
      <p:sp>
        <p:nvSpPr>
          <p:cNvPr id="4" name="Slide Number Placeholder 3"/>
          <p:cNvSpPr>
            <a:spLocks noGrp="1"/>
          </p:cNvSpPr>
          <p:nvPr>
            <p:ph type="sldNum" sz="quarter" idx="5"/>
          </p:nvPr>
        </p:nvSpPr>
        <p:spPr/>
        <p:txBody>
          <a:bodyPr/>
          <a:lstStyle/>
          <a:p>
            <a:fld id="{A817F8C8-B409-DA4B-BD4E-710E45282E38}" type="slidenum">
              <a:rPr lang="en-US" smtClean="0"/>
              <a:t>7</a:t>
            </a:fld>
            <a:endParaRPr lang="en-US"/>
          </a:p>
        </p:txBody>
      </p:sp>
    </p:spTree>
    <p:extLst>
      <p:ext uri="{BB962C8B-B14F-4D97-AF65-F5344CB8AC3E}">
        <p14:creationId xmlns:p14="http://schemas.microsoft.com/office/powerpoint/2010/main" val="2921781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This is </a:t>
            </a:r>
            <a:r>
              <a:rPr lang="en-US" sz="1200" i="1" kern="1200">
                <a:solidFill>
                  <a:schemeClr val="tx1"/>
                </a:solidFill>
                <a:effectLst/>
                <a:latin typeface="+mn-lt"/>
                <a:ea typeface="+mn-ea"/>
                <a:cs typeface="+mn-cs"/>
              </a:rPr>
              <a:t>true.</a:t>
            </a:r>
            <a:r>
              <a:rPr lang="en-US" sz="1200" kern="1200">
                <a:solidFill>
                  <a:schemeClr val="tx1"/>
                </a:solidFill>
                <a:effectLst/>
                <a:latin typeface="+mn-lt"/>
                <a:ea typeface="+mn-ea"/>
                <a:cs typeface="+mn-cs"/>
              </a:rPr>
              <a:t> Most e-cigarettes contain nicotine, which is the addictive drug in regular cigarettes and other tobacco products. According to the Centers for Disease Control and Prevention (CDC), 99% of e-cigarettes contain nicotine. This is especially important for you to understand, because nicotine can harm the developing brains of adolescents. Development starts at birth and continues to about age 25.</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We’ll talk more about that now.</a:t>
            </a:r>
          </a:p>
        </p:txBody>
      </p:sp>
      <p:sp>
        <p:nvSpPr>
          <p:cNvPr id="4" name="Slide Number Placeholder 3"/>
          <p:cNvSpPr>
            <a:spLocks noGrp="1"/>
          </p:cNvSpPr>
          <p:nvPr>
            <p:ph type="sldNum" sz="quarter" idx="5"/>
          </p:nvPr>
        </p:nvSpPr>
        <p:spPr/>
        <p:txBody>
          <a:bodyPr/>
          <a:lstStyle/>
          <a:p>
            <a:fld id="{A817F8C8-B409-DA4B-BD4E-710E45282E38}" type="slidenum">
              <a:rPr lang="en-US" smtClean="0"/>
              <a:t>8</a:t>
            </a:fld>
            <a:endParaRPr lang="en-US"/>
          </a:p>
        </p:txBody>
      </p:sp>
    </p:spTree>
    <p:extLst>
      <p:ext uri="{BB962C8B-B14F-4D97-AF65-F5344CB8AC3E}">
        <p14:creationId xmlns:p14="http://schemas.microsoft.com/office/powerpoint/2010/main" val="3695305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now we know what e-cigarettes are and that they contain nicotine. So what? Why does this matter?</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817F8C8-B409-DA4B-BD4E-710E45282E38}" type="slidenum">
              <a:rPr lang="en-US" smtClean="0"/>
              <a:t>9</a:t>
            </a:fld>
            <a:endParaRPr lang="en-US"/>
          </a:p>
        </p:txBody>
      </p:sp>
    </p:spTree>
    <p:extLst>
      <p:ext uri="{BB962C8B-B14F-4D97-AF65-F5344CB8AC3E}">
        <p14:creationId xmlns:p14="http://schemas.microsoft.com/office/powerpoint/2010/main" val="3518966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907C-762E-A042-BA56-B1A7833AECB5}"/>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218889E-526A-E043-8594-1083D84300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CA57F5-E0DD-3F40-8956-67D9D07442FE}"/>
              </a:ext>
            </a:extLst>
          </p:cNvPr>
          <p:cNvSpPr>
            <a:spLocks noGrp="1"/>
          </p:cNvSpPr>
          <p:nvPr>
            <p:ph type="dt" sz="half" idx="10"/>
          </p:nvPr>
        </p:nvSpPr>
        <p:spPr>
          <a:xfrm>
            <a:off x="838200" y="6356350"/>
            <a:ext cx="2743200" cy="365125"/>
          </a:xfrm>
          <a:prstGeom prst="rect">
            <a:avLst/>
          </a:prstGeom>
        </p:spPr>
        <p:txBody>
          <a:bodyPr/>
          <a:lstStyle/>
          <a:p>
            <a:fld id="{ECED0F40-BC6A-8445-B43E-136EFC14387A}" type="datetimeFigureOut">
              <a:rPr lang="en-US" smtClean="0"/>
              <a:t>3/10/20</a:t>
            </a:fld>
            <a:endParaRPr lang="en-US"/>
          </a:p>
        </p:txBody>
      </p:sp>
      <p:sp>
        <p:nvSpPr>
          <p:cNvPr id="5" name="Footer Placeholder 4">
            <a:extLst>
              <a:ext uri="{FF2B5EF4-FFF2-40B4-BE49-F238E27FC236}">
                <a16:creationId xmlns:a16="http://schemas.microsoft.com/office/drawing/2014/main" id="{1F4F39A7-209D-F34D-97A5-35BF6F1761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AB9DD3-513A-2D4B-B33B-73996D092CFD}"/>
              </a:ext>
            </a:extLst>
          </p:cNvPr>
          <p:cNvSpPr>
            <a:spLocks noGrp="1"/>
          </p:cNvSpPr>
          <p:nvPr>
            <p:ph type="sldNum" sz="quarter" idx="12"/>
          </p:nvPr>
        </p:nvSpPr>
        <p:spPr/>
        <p:txBody>
          <a:bodyPr/>
          <a:lstStyle/>
          <a:p>
            <a:fld id="{E6350AA0-65F1-AA4C-80A5-A6980B0DDEF8}" type="slidenum">
              <a:rPr lang="en-US" smtClean="0"/>
              <a:t>‹#›</a:t>
            </a:fld>
            <a:endParaRPr lang="en-US"/>
          </a:p>
        </p:txBody>
      </p:sp>
    </p:spTree>
    <p:extLst>
      <p:ext uri="{BB962C8B-B14F-4D97-AF65-F5344CB8AC3E}">
        <p14:creationId xmlns:p14="http://schemas.microsoft.com/office/powerpoint/2010/main" val="1772871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2EA35-E428-7B4D-8591-1590C95EFE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407ECB-4120-A947-9778-C51C7C6838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10475C-3DAB-6245-AEA3-E84580B3F961}"/>
              </a:ext>
            </a:extLst>
          </p:cNvPr>
          <p:cNvSpPr>
            <a:spLocks noGrp="1"/>
          </p:cNvSpPr>
          <p:nvPr>
            <p:ph type="dt" sz="half" idx="10"/>
          </p:nvPr>
        </p:nvSpPr>
        <p:spPr>
          <a:xfrm>
            <a:off x="838200" y="6356350"/>
            <a:ext cx="2743200" cy="365125"/>
          </a:xfrm>
          <a:prstGeom prst="rect">
            <a:avLst/>
          </a:prstGeom>
        </p:spPr>
        <p:txBody>
          <a:bodyPr/>
          <a:lstStyle/>
          <a:p>
            <a:fld id="{ECED0F40-BC6A-8445-B43E-136EFC14387A}" type="datetimeFigureOut">
              <a:rPr lang="en-US" smtClean="0"/>
              <a:t>3/10/20</a:t>
            </a:fld>
            <a:endParaRPr lang="en-US"/>
          </a:p>
        </p:txBody>
      </p:sp>
      <p:sp>
        <p:nvSpPr>
          <p:cNvPr id="5" name="Footer Placeholder 4">
            <a:extLst>
              <a:ext uri="{FF2B5EF4-FFF2-40B4-BE49-F238E27FC236}">
                <a16:creationId xmlns:a16="http://schemas.microsoft.com/office/drawing/2014/main" id="{BD749ECD-E3A7-AB4F-A256-71216E87D3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4870CF-A787-6E4E-B60B-90D0B0F726AF}"/>
              </a:ext>
            </a:extLst>
          </p:cNvPr>
          <p:cNvSpPr>
            <a:spLocks noGrp="1"/>
          </p:cNvSpPr>
          <p:nvPr>
            <p:ph type="sldNum" sz="quarter" idx="12"/>
          </p:nvPr>
        </p:nvSpPr>
        <p:spPr/>
        <p:txBody>
          <a:bodyPr/>
          <a:lstStyle/>
          <a:p>
            <a:fld id="{E6350AA0-65F1-AA4C-80A5-A6980B0DDEF8}" type="slidenum">
              <a:rPr lang="en-US" smtClean="0"/>
              <a:t>‹#›</a:t>
            </a:fld>
            <a:endParaRPr lang="en-US"/>
          </a:p>
        </p:txBody>
      </p:sp>
    </p:spTree>
    <p:extLst>
      <p:ext uri="{BB962C8B-B14F-4D97-AF65-F5344CB8AC3E}">
        <p14:creationId xmlns:p14="http://schemas.microsoft.com/office/powerpoint/2010/main" val="153920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1A77CC-33CB-F343-8741-23627D5E71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2B1B1B-B3FD-6E42-8E35-09B33B1D08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2E8C94-4EEE-634E-924D-F9EEBFFCADB6}"/>
              </a:ext>
            </a:extLst>
          </p:cNvPr>
          <p:cNvSpPr>
            <a:spLocks noGrp="1"/>
          </p:cNvSpPr>
          <p:nvPr>
            <p:ph type="dt" sz="half" idx="10"/>
          </p:nvPr>
        </p:nvSpPr>
        <p:spPr>
          <a:xfrm>
            <a:off x="838200" y="6356350"/>
            <a:ext cx="2743200" cy="365125"/>
          </a:xfrm>
          <a:prstGeom prst="rect">
            <a:avLst/>
          </a:prstGeom>
        </p:spPr>
        <p:txBody>
          <a:bodyPr/>
          <a:lstStyle/>
          <a:p>
            <a:fld id="{ECED0F40-BC6A-8445-B43E-136EFC14387A}" type="datetimeFigureOut">
              <a:rPr lang="en-US" smtClean="0"/>
              <a:t>3/10/20</a:t>
            </a:fld>
            <a:endParaRPr lang="en-US"/>
          </a:p>
        </p:txBody>
      </p:sp>
      <p:sp>
        <p:nvSpPr>
          <p:cNvPr id="5" name="Footer Placeholder 4">
            <a:extLst>
              <a:ext uri="{FF2B5EF4-FFF2-40B4-BE49-F238E27FC236}">
                <a16:creationId xmlns:a16="http://schemas.microsoft.com/office/drawing/2014/main" id="{0225AD02-02F3-FF43-9FDA-BF36E72841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4ABBB4-846B-F44E-83B4-4D5E42DAEEE6}"/>
              </a:ext>
            </a:extLst>
          </p:cNvPr>
          <p:cNvSpPr>
            <a:spLocks noGrp="1"/>
          </p:cNvSpPr>
          <p:nvPr>
            <p:ph type="sldNum" sz="quarter" idx="12"/>
          </p:nvPr>
        </p:nvSpPr>
        <p:spPr/>
        <p:txBody>
          <a:bodyPr/>
          <a:lstStyle/>
          <a:p>
            <a:fld id="{E6350AA0-65F1-AA4C-80A5-A6980B0DDEF8}" type="slidenum">
              <a:rPr lang="en-US" smtClean="0"/>
              <a:t>‹#›</a:t>
            </a:fld>
            <a:endParaRPr lang="en-US"/>
          </a:p>
        </p:txBody>
      </p:sp>
    </p:spTree>
    <p:extLst>
      <p:ext uri="{BB962C8B-B14F-4D97-AF65-F5344CB8AC3E}">
        <p14:creationId xmlns:p14="http://schemas.microsoft.com/office/powerpoint/2010/main" val="2853994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EBFE9-61F1-6D47-A2D0-FE0315F6CDE7}"/>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5E67394-44BD-BE4A-92B8-6274F8D7EE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CF3B8-FF35-F149-98A1-444669FACAEB}"/>
              </a:ext>
            </a:extLst>
          </p:cNvPr>
          <p:cNvSpPr>
            <a:spLocks noGrp="1"/>
          </p:cNvSpPr>
          <p:nvPr>
            <p:ph type="dt" sz="half" idx="10"/>
          </p:nvPr>
        </p:nvSpPr>
        <p:spPr>
          <a:xfrm>
            <a:off x="838200" y="6356350"/>
            <a:ext cx="2743200" cy="365125"/>
          </a:xfrm>
          <a:prstGeom prst="rect">
            <a:avLst/>
          </a:prstGeom>
        </p:spPr>
        <p:txBody>
          <a:bodyPr/>
          <a:lstStyle/>
          <a:p>
            <a:fld id="{ECED0F40-BC6A-8445-B43E-136EFC14387A}" type="datetimeFigureOut">
              <a:rPr lang="en-US" smtClean="0"/>
              <a:t>3/10/20</a:t>
            </a:fld>
            <a:endParaRPr lang="en-US"/>
          </a:p>
        </p:txBody>
      </p:sp>
      <p:sp>
        <p:nvSpPr>
          <p:cNvPr id="5" name="Footer Placeholder 4">
            <a:extLst>
              <a:ext uri="{FF2B5EF4-FFF2-40B4-BE49-F238E27FC236}">
                <a16:creationId xmlns:a16="http://schemas.microsoft.com/office/drawing/2014/main" id="{52023A28-89A0-884A-83B9-FE6CD471C4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9FE79A-919A-3046-AC5D-9B368C1C9CE1}"/>
              </a:ext>
            </a:extLst>
          </p:cNvPr>
          <p:cNvSpPr>
            <a:spLocks noGrp="1"/>
          </p:cNvSpPr>
          <p:nvPr>
            <p:ph type="sldNum" sz="quarter" idx="12"/>
          </p:nvPr>
        </p:nvSpPr>
        <p:spPr/>
        <p:txBody>
          <a:bodyPr/>
          <a:lstStyle/>
          <a:p>
            <a:fld id="{E6350AA0-65F1-AA4C-80A5-A6980B0DDEF8}" type="slidenum">
              <a:rPr lang="en-US" smtClean="0"/>
              <a:t>‹#›</a:t>
            </a:fld>
            <a:endParaRPr lang="en-US"/>
          </a:p>
        </p:txBody>
      </p:sp>
    </p:spTree>
    <p:extLst>
      <p:ext uri="{BB962C8B-B14F-4D97-AF65-F5344CB8AC3E}">
        <p14:creationId xmlns:p14="http://schemas.microsoft.com/office/powerpoint/2010/main" val="2970226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2CB1C-4228-574F-B411-D45ED30506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702354-F8A0-3945-B457-65DBC1668B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5A0070-62B5-EB40-8797-3C0194D251E2}"/>
              </a:ext>
            </a:extLst>
          </p:cNvPr>
          <p:cNvSpPr>
            <a:spLocks noGrp="1"/>
          </p:cNvSpPr>
          <p:nvPr>
            <p:ph type="dt" sz="half" idx="10"/>
          </p:nvPr>
        </p:nvSpPr>
        <p:spPr>
          <a:xfrm>
            <a:off x="838200" y="6356350"/>
            <a:ext cx="2743200" cy="365125"/>
          </a:xfrm>
          <a:prstGeom prst="rect">
            <a:avLst/>
          </a:prstGeom>
        </p:spPr>
        <p:txBody>
          <a:bodyPr/>
          <a:lstStyle/>
          <a:p>
            <a:fld id="{ECED0F40-BC6A-8445-B43E-136EFC14387A}" type="datetimeFigureOut">
              <a:rPr lang="en-US" smtClean="0"/>
              <a:t>3/10/20</a:t>
            </a:fld>
            <a:endParaRPr lang="en-US"/>
          </a:p>
        </p:txBody>
      </p:sp>
      <p:sp>
        <p:nvSpPr>
          <p:cNvPr id="5" name="Footer Placeholder 4">
            <a:extLst>
              <a:ext uri="{FF2B5EF4-FFF2-40B4-BE49-F238E27FC236}">
                <a16:creationId xmlns:a16="http://schemas.microsoft.com/office/drawing/2014/main" id="{13AE5F40-8D8D-C346-9727-DBEE7C4353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1EFB72-A76A-9045-9BBD-05751A3BC86C}"/>
              </a:ext>
            </a:extLst>
          </p:cNvPr>
          <p:cNvSpPr>
            <a:spLocks noGrp="1"/>
          </p:cNvSpPr>
          <p:nvPr>
            <p:ph type="sldNum" sz="quarter" idx="12"/>
          </p:nvPr>
        </p:nvSpPr>
        <p:spPr/>
        <p:txBody>
          <a:bodyPr/>
          <a:lstStyle/>
          <a:p>
            <a:fld id="{E6350AA0-65F1-AA4C-80A5-A6980B0DDEF8}" type="slidenum">
              <a:rPr lang="en-US" smtClean="0"/>
              <a:t>‹#›</a:t>
            </a:fld>
            <a:endParaRPr lang="en-US"/>
          </a:p>
        </p:txBody>
      </p:sp>
    </p:spTree>
    <p:extLst>
      <p:ext uri="{BB962C8B-B14F-4D97-AF65-F5344CB8AC3E}">
        <p14:creationId xmlns:p14="http://schemas.microsoft.com/office/powerpoint/2010/main" val="4275172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18192-5B6B-CC47-82F8-9D9244F5D09F}"/>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846B06B-49E3-5545-BD23-096C0B6ADE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FEEF05-02B1-3940-9C13-D484BAB641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D89EF2-3A1E-7D46-8B0A-14CFABC8AB5A}"/>
              </a:ext>
            </a:extLst>
          </p:cNvPr>
          <p:cNvSpPr>
            <a:spLocks noGrp="1"/>
          </p:cNvSpPr>
          <p:nvPr>
            <p:ph type="dt" sz="half" idx="10"/>
          </p:nvPr>
        </p:nvSpPr>
        <p:spPr>
          <a:xfrm>
            <a:off x="838200" y="6356350"/>
            <a:ext cx="2743200" cy="365125"/>
          </a:xfrm>
          <a:prstGeom prst="rect">
            <a:avLst/>
          </a:prstGeom>
        </p:spPr>
        <p:txBody>
          <a:bodyPr/>
          <a:lstStyle/>
          <a:p>
            <a:fld id="{ECED0F40-BC6A-8445-B43E-136EFC14387A}" type="datetimeFigureOut">
              <a:rPr lang="en-US" smtClean="0"/>
              <a:t>3/10/20</a:t>
            </a:fld>
            <a:endParaRPr lang="en-US"/>
          </a:p>
        </p:txBody>
      </p:sp>
      <p:sp>
        <p:nvSpPr>
          <p:cNvPr id="6" name="Footer Placeholder 5">
            <a:extLst>
              <a:ext uri="{FF2B5EF4-FFF2-40B4-BE49-F238E27FC236}">
                <a16:creationId xmlns:a16="http://schemas.microsoft.com/office/drawing/2014/main" id="{64E2BE9E-F89D-9B48-8133-C149687D96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EC0A93-E162-FB45-A8DB-0E10BE1A459F}"/>
              </a:ext>
            </a:extLst>
          </p:cNvPr>
          <p:cNvSpPr>
            <a:spLocks noGrp="1"/>
          </p:cNvSpPr>
          <p:nvPr>
            <p:ph type="sldNum" sz="quarter" idx="12"/>
          </p:nvPr>
        </p:nvSpPr>
        <p:spPr/>
        <p:txBody>
          <a:bodyPr/>
          <a:lstStyle/>
          <a:p>
            <a:fld id="{E6350AA0-65F1-AA4C-80A5-A6980B0DDEF8}" type="slidenum">
              <a:rPr lang="en-US" smtClean="0"/>
              <a:t>‹#›</a:t>
            </a:fld>
            <a:endParaRPr lang="en-US"/>
          </a:p>
        </p:txBody>
      </p:sp>
    </p:spTree>
    <p:extLst>
      <p:ext uri="{BB962C8B-B14F-4D97-AF65-F5344CB8AC3E}">
        <p14:creationId xmlns:p14="http://schemas.microsoft.com/office/powerpoint/2010/main" val="3499687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C0BA5-7AC3-654E-A70B-294ABF62D5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CE9C52-63A9-7A48-A8FD-9529201B37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88EE10-7E31-C14D-98AC-CEDBF5D2F0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1B6EDD-29C4-9B48-8D12-42BE9B6DD5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DB1E40-BB95-BE49-98A7-D35BE5ED95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7E8C5A-569B-AA40-988F-96015BBD1CF0}"/>
              </a:ext>
            </a:extLst>
          </p:cNvPr>
          <p:cNvSpPr>
            <a:spLocks noGrp="1"/>
          </p:cNvSpPr>
          <p:nvPr>
            <p:ph type="dt" sz="half" idx="10"/>
          </p:nvPr>
        </p:nvSpPr>
        <p:spPr>
          <a:xfrm>
            <a:off x="838200" y="6356350"/>
            <a:ext cx="2743200" cy="365125"/>
          </a:xfrm>
          <a:prstGeom prst="rect">
            <a:avLst/>
          </a:prstGeom>
        </p:spPr>
        <p:txBody>
          <a:bodyPr/>
          <a:lstStyle/>
          <a:p>
            <a:fld id="{ECED0F40-BC6A-8445-B43E-136EFC14387A}" type="datetimeFigureOut">
              <a:rPr lang="en-US" smtClean="0"/>
              <a:t>3/10/20</a:t>
            </a:fld>
            <a:endParaRPr lang="en-US"/>
          </a:p>
        </p:txBody>
      </p:sp>
      <p:sp>
        <p:nvSpPr>
          <p:cNvPr id="8" name="Footer Placeholder 7">
            <a:extLst>
              <a:ext uri="{FF2B5EF4-FFF2-40B4-BE49-F238E27FC236}">
                <a16:creationId xmlns:a16="http://schemas.microsoft.com/office/drawing/2014/main" id="{0D12636D-AD88-1D40-AECD-9CBFE43920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0DF724B-39D9-E844-ACF1-F2A747925A6A}"/>
              </a:ext>
            </a:extLst>
          </p:cNvPr>
          <p:cNvSpPr>
            <a:spLocks noGrp="1"/>
          </p:cNvSpPr>
          <p:nvPr>
            <p:ph type="sldNum" sz="quarter" idx="12"/>
          </p:nvPr>
        </p:nvSpPr>
        <p:spPr/>
        <p:txBody>
          <a:bodyPr/>
          <a:lstStyle/>
          <a:p>
            <a:fld id="{E6350AA0-65F1-AA4C-80A5-A6980B0DDEF8}" type="slidenum">
              <a:rPr lang="en-US" smtClean="0"/>
              <a:t>‹#›</a:t>
            </a:fld>
            <a:endParaRPr lang="en-US"/>
          </a:p>
        </p:txBody>
      </p:sp>
    </p:spTree>
    <p:extLst>
      <p:ext uri="{BB962C8B-B14F-4D97-AF65-F5344CB8AC3E}">
        <p14:creationId xmlns:p14="http://schemas.microsoft.com/office/powerpoint/2010/main" val="798936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2721B-4BF8-A346-9D4E-CDB63E3F02E4}"/>
              </a:ext>
            </a:extLst>
          </p:cNvPr>
          <p:cNvSpPr>
            <a:spLocks noGrp="1"/>
          </p:cNvSpPr>
          <p:nvPr>
            <p:ph type="title" hasCustomPrompt="1"/>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A0118A9-B165-9E46-B213-2319CDB7EFDC}"/>
              </a:ext>
            </a:extLst>
          </p:cNvPr>
          <p:cNvSpPr>
            <a:spLocks noGrp="1"/>
          </p:cNvSpPr>
          <p:nvPr>
            <p:ph type="dt" sz="half" idx="10"/>
          </p:nvPr>
        </p:nvSpPr>
        <p:spPr>
          <a:xfrm>
            <a:off x="838200" y="6356350"/>
            <a:ext cx="2743200" cy="365125"/>
          </a:xfrm>
          <a:prstGeom prst="rect">
            <a:avLst/>
          </a:prstGeom>
        </p:spPr>
        <p:txBody>
          <a:bodyPr/>
          <a:lstStyle/>
          <a:p>
            <a:fld id="{ECED0F40-BC6A-8445-B43E-136EFC14387A}" type="datetimeFigureOut">
              <a:rPr lang="en-US" smtClean="0"/>
              <a:t>3/10/20</a:t>
            </a:fld>
            <a:endParaRPr lang="en-US"/>
          </a:p>
        </p:txBody>
      </p:sp>
      <p:sp>
        <p:nvSpPr>
          <p:cNvPr id="4" name="Footer Placeholder 3">
            <a:extLst>
              <a:ext uri="{FF2B5EF4-FFF2-40B4-BE49-F238E27FC236}">
                <a16:creationId xmlns:a16="http://schemas.microsoft.com/office/drawing/2014/main" id="{B6A5578D-1762-D040-964C-8D8172E065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0E7DB07-50E0-534D-A1D2-1F6C63208113}"/>
              </a:ext>
            </a:extLst>
          </p:cNvPr>
          <p:cNvSpPr>
            <a:spLocks noGrp="1"/>
          </p:cNvSpPr>
          <p:nvPr>
            <p:ph type="sldNum" sz="quarter" idx="12"/>
          </p:nvPr>
        </p:nvSpPr>
        <p:spPr/>
        <p:txBody>
          <a:bodyPr/>
          <a:lstStyle/>
          <a:p>
            <a:fld id="{E6350AA0-65F1-AA4C-80A5-A6980B0DDEF8}" type="slidenum">
              <a:rPr lang="en-US" smtClean="0"/>
              <a:t>‹#›</a:t>
            </a:fld>
            <a:endParaRPr lang="en-US"/>
          </a:p>
        </p:txBody>
      </p:sp>
    </p:spTree>
    <p:extLst>
      <p:ext uri="{BB962C8B-B14F-4D97-AF65-F5344CB8AC3E}">
        <p14:creationId xmlns:p14="http://schemas.microsoft.com/office/powerpoint/2010/main" val="2814379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02442C-D04D-2C46-B8DA-484572E8B50A}"/>
              </a:ext>
            </a:extLst>
          </p:cNvPr>
          <p:cNvSpPr>
            <a:spLocks noGrp="1"/>
          </p:cNvSpPr>
          <p:nvPr>
            <p:ph type="dt" sz="half" idx="10"/>
          </p:nvPr>
        </p:nvSpPr>
        <p:spPr>
          <a:xfrm>
            <a:off x="838200" y="6356350"/>
            <a:ext cx="2743200" cy="365125"/>
          </a:xfrm>
          <a:prstGeom prst="rect">
            <a:avLst/>
          </a:prstGeom>
        </p:spPr>
        <p:txBody>
          <a:bodyPr/>
          <a:lstStyle/>
          <a:p>
            <a:fld id="{ECED0F40-BC6A-8445-B43E-136EFC14387A}" type="datetimeFigureOut">
              <a:rPr lang="en-US" smtClean="0"/>
              <a:t>3/10/20</a:t>
            </a:fld>
            <a:endParaRPr lang="en-US"/>
          </a:p>
        </p:txBody>
      </p:sp>
      <p:sp>
        <p:nvSpPr>
          <p:cNvPr id="3" name="Footer Placeholder 2">
            <a:extLst>
              <a:ext uri="{FF2B5EF4-FFF2-40B4-BE49-F238E27FC236}">
                <a16:creationId xmlns:a16="http://schemas.microsoft.com/office/drawing/2014/main" id="{4ABE6442-977C-C841-A359-F3618EA24E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EE96285-7EF8-C542-8EE4-0E64CA503C79}"/>
              </a:ext>
            </a:extLst>
          </p:cNvPr>
          <p:cNvSpPr>
            <a:spLocks noGrp="1"/>
          </p:cNvSpPr>
          <p:nvPr>
            <p:ph type="sldNum" sz="quarter" idx="12"/>
          </p:nvPr>
        </p:nvSpPr>
        <p:spPr/>
        <p:txBody>
          <a:bodyPr/>
          <a:lstStyle/>
          <a:p>
            <a:fld id="{E6350AA0-65F1-AA4C-80A5-A6980B0DDEF8}" type="slidenum">
              <a:rPr lang="en-US" smtClean="0"/>
              <a:t>‹#›</a:t>
            </a:fld>
            <a:endParaRPr lang="en-US"/>
          </a:p>
        </p:txBody>
      </p:sp>
    </p:spTree>
    <p:extLst>
      <p:ext uri="{BB962C8B-B14F-4D97-AF65-F5344CB8AC3E}">
        <p14:creationId xmlns:p14="http://schemas.microsoft.com/office/powerpoint/2010/main" val="3011580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4A044-6264-D64F-9576-7721050132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3AAF25-2A75-554A-A753-A3C2499BAA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867621-C20E-DF4E-B871-EE2F576C1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1B281-3C70-0143-8B01-1A4825F7CEAE}"/>
              </a:ext>
            </a:extLst>
          </p:cNvPr>
          <p:cNvSpPr>
            <a:spLocks noGrp="1"/>
          </p:cNvSpPr>
          <p:nvPr>
            <p:ph type="dt" sz="half" idx="10"/>
          </p:nvPr>
        </p:nvSpPr>
        <p:spPr>
          <a:xfrm>
            <a:off x="838200" y="6356350"/>
            <a:ext cx="2743200" cy="365125"/>
          </a:xfrm>
          <a:prstGeom prst="rect">
            <a:avLst/>
          </a:prstGeom>
        </p:spPr>
        <p:txBody>
          <a:bodyPr/>
          <a:lstStyle/>
          <a:p>
            <a:fld id="{ECED0F40-BC6A-8445-B43E-136EFC14387A}" type="datetimeFigureOut">
              <a:rPr lang="en-US" smtClean="0"/>
              <a:t>3/10/20</a:t>
            </a:fld>
            <a:endParaRPr lang="en-US"/>
          </a:p>
        </p:txBody>
      </p:sp>
      <p:sp>
        <p:nvSpPr>
          <p:cNvPr id="6" name="Footer Placeholder 5">
            <a:extLst>
              <a:ext uri="{FF2B5EF4-FFF2-40B4-BE49-F238E27FC236}">
                <a16:creationId xmlns:a16="http://schemas.microsoft.com/office/drawing/2014/main" id="{CA32AEF3-18A2-E046-A6EE-8B291B9BB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2CBEA7F-0F1E-E340-BBF7-D2E82E99277D}"/>
              </a:ext>
            </a:extLst>
          </p:cNvPr>
          <p:cNvSpPr>
            <a:spLocks noGrp="1"/>
          </p:cNvSpPr>
          <p:nvPr>
            <p:ph type="sldNum" sz="quarter" idx="12"/>
          </p:nvPr>
        </p:nvSpPr>
        <p:spPr/>
        <p:txBody>
          <a:bodyPr/>
          <a:lstStyle/>
          <a:p>
            <a:fld id="{E6350AA0-65F1-AA4C-80A5-A6980B0DDEF8}" type="slidenum">
              <a:rPr lang="en-US" smtClean="0"/>
              <a:t>‹#›</a:t>
            </a:fld>
            <a:endParaRPr lang="en-US"/>
          </a:p>
        </p:txBody>
      </p:sp>
    </p:spTree>
    <p:extLst>
      <p:ext uri="{BB962C8B-B14F-4D97-AF65-F5344CB8AC3E}">
        <p14:creationId xmlns:p14="http://schemas.microsoft.com/office/powerpoint/2010/main" val="674374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E681E-751E-F54F-8BBA-74BD7E6A5F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0D2BC0-A956-AE45-B7E6-5C63A5391A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9ED8A8-D69A-D64C-B9AD-25F182780B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20C7CA-61D7-AC48-A887-7E1EFD6086F2}"/>
              </a:ext>
            </a:extLst>
          </p:cNvPr>
          <p:cNvSpPr>
            <a:spLocks noGrp="1"/>
          </p:cNvSpPr>
          <p:nvPr>
            <p:ph type="dt" sz="half" idx="10"/>
          </p:nvPr>
        </p:nvSpPr>
        <p:spPr>
          <a:xfrm>
            <a:off x="838200" y="6356350"/>
            <a:ext cx="2743200" cy="365125"/>
          </a:xfrm>
          <a:prstGeom prst="rect">
            <a:avLst/>
          </a:prstGeom>
        </p:spPr>
        <p:txBody>
          <a:bodyPr/>
          <a:lstStyle/>
          <a:p>
            <a:fld id="{ECED0F40-BC6A-8445-B43E-136EFC14387A}" type="datetimeFigureOut">
              <a:rPr lang="en-US" smtClean="0"/>
              <a:t>3/10/20</a:t>
            </a:fld>
            <a:endParaRPr lang="en-US"/>
          </a:p>
        </p:txBody>
      </p:sp>
      <p:sp>
        <p:nvSpPr>
          <p:cNvPr id="6" name="Footer Placeholder 5">
            <a:extLst>
              <a:ext uri="{FF2B5EF4-FFF2-40B4-BE49-F238E27FC236}">
                <a16:creationId xmlns:a16="http://schemas.microsoft.com/office/drawing/2014/main" id="{FBD9859B-47B5-0245-A308-3456EA8A54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A3854E-3807-BB4F-A8B6-1C8F0DE0FB25}"/>
              </a:ext>
            </a:extLst>
          </p:cNvPr>
          <p:cNvSpPr>
            <a:spLocks noGrp="1"/>
          </p:cNvSpPr>
          <p:nvPr>
            <p:ph type="sldNum" sz="quarter" idx="12"/>
          </p:nvPr>
        </p:nvSpPr>
        <p:spPr/>
        <p:txBody>
          <a:bodyPr/>
          <a:lstStyle/>
          <a:p>
            <a:fld id="{E6350AA0-65F1-AA4C-80A5-A6980B0DDEF8}" type="slidenum">
              <a:rPr lang="en-US" smtClean="0"/>
              <a:t>‹#›</a:t>
            </a:fld>
            <a:endParaRPr lang="en-US"/>
          </a:p>
        </p:txBody>
      </p:sp>
    </p:spTree>
    <p:extLst>
      <p:ext uri="{BB962C8B-B14F-4D97-AF65-F5344CB8AC3E}">
        <p14:creationId xmlns:p14="http://schemas.microsoft.com/office/powerpoint/2010/main" val="127635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8BFDE5-7468-7342-96AC-538640FAED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A20ED0B-B07D-E342-9692-14CA77C60D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625AADA-5CF5-F243-B171-53F1A6B1F7BC}"/>
              </a:ext>
            </a:extLst>
          </p:cNvPr>
          <p:cNvSpPr>
            <a:spLocks noGrp="1"/>
          </p:cNvSpPr>
          <p:nvPr>
            <p:ph type="sldNum" sz="quarter" idx="4"/>
          </p:nvPr>
        </p:nvSpPr>
        <p:spPr>
          <a:xfrm>
            <a:off x="17829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350AA0-65F1-AA4C-80A5-A6980B0DDEF8}" type="slidenum">
              <a:rPr lang="en-US" smtClean="0"/>
              <a:pPr/>
              <a:t>‹#›</a:t>
            </a:fld>
            <a:endParaRPr lang="en-US"/>
          </a:p>
        </p:txBody>
      </p:sp>
      <p:pic>
        <p:nvPicPr>
          <p:cNvPr id="7" name="Picture 6">
            <a:extLst>
              <a:ext uri="{FF2B5EF4-FFF2-40B4-BE49-F238E27FC236}">
                <a16:creationId xmlns:a16="http://schemas.microsoft.com/office/drawing/2014/main" id="{5C74C937-547E-9F46-BBC0-6D3AE88366AD}"/>
              </a:ext>
            </a:extLst>
          </p:cNvPr>
          <p:cNvPicPr>
            <a:picLocks noChangeAspect="1"/>
          </p:cNvPicPr>
          <p:nvPr userDrawn="1"/>
        </p:nvPicPr>
        <p:blipFill>
          <a:blip r:embed="rId13"/>
          <a:stretch>
            <a:fillRect/>
          </a:stretch>
        </p:blipFill>
        <p:spPr>
          <a:xfrm>
            <a:off x="10176932" y="6409421"/>
            <a:ext cx="1836775" cy="310534"/>
          </a:xfrm>
          <a:prstGeom prst="rect">
            <a:avLst/>
          </a:prstGeom>
        </p:spPr>
      </p:pic>
    </p:spTree>
    <p:extLst>
      <p:ext uri="{BB962C8B-B14F-4D97-AF65-F5344CB8AC3E}">
        <p14:creationId xmlns:p14="http://schemas.microsoft.com/office/powerpoint/2010/main" val="3663216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bg1">
              <a:lumMod val="85000"/>
            </a:schemeClr>
          </a:solidFill>
          <a:latin typeface="Arial Narrow" panose="020B0604020202020204" pitchFamily="34" charset="0"/>
          <a:ea typeface="Tahoma" panose="020B0604030504040204" pitchFamily="34" charset="0"/>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thedirtytruth.com/"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3.jpeg"/><Relationship Id="rId4" Type="http://schemas.openxmlformats.org/officeDocument/2006/relationships/image" Target="../media/image10.jpe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6.jpeg"/><Relationship Id="rId4" Type="http://schemas.openxmlformats.org/officeDocument/2006/relationships/image" Target="../media/image10.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4.jpeg"/><Relationship Id="rId4" Type="http://schemas.openxmlformats.org/officeDocument/2006/relationships/image" Target="../media/image6.jpeg"/></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3.jpeg"/><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jpeg"/><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35.jpeg"/><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4.jpeg"/><Relationship Id="rId4" Type="http://schemas.openxmlformats.org/officeDocument/2006/relationships/image" Target="../media/image6.jpeg"/></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02495E-89C2-4F4A-8384-8FC9F2CA8254}"/>
              </a:ext>
            </a:extLst>
          </p:cNvPr>
          <p:cNvPicPr>
            <a:picLocks noChangeAspect="1"/>
          </p:cNvPicPr>
          <p:nvPr/>
        </p:nvPicPr>
        <p:blipFill rotWithShape="1">
          <a:blip r:embed="rId3">
            <a:extLst>
              <a:ext uri="{28A0092B-C50C-407E-A947-70E740481C1C}">
                <a14:useLocalDpi xmlns:a14="http://schemas.microsoft.com/office/drawing/2010/main"/>
              </a:ext>
            </a:extLst>
          </a:blip>
          <a:srcRect r="8639"/>
          <a:stretch/>
        </p:blipFill>
        <p:spPr>
          <a:xfrm>
            <a:off x="3055619" y="727312"/>
            <a:ext cx="9136381" cy="5323292"/>
          </a:xfrm>
          <a:prstGeom prst="rect">
            <a:avLst/>
          </a:prstGeom>
        </p:spPr>
      </p:pic>
      <p:sp>
        <p:nvSpPr>
          <p:cNvPr id="5" name="Rectangle 4">
            <a:extLst>
              <a:ext uri="{FF2B5EF4-FFF2-40B4-BE49-F238E27FC236}">
                <a16:creationId xmlns:a16="http://schemas.microsoft.com/office/drawing/2014/main" id="{72D8455A-AAF6-DF44-81A9-FCD266AC267A}"/>
              </a:ext>
            </a:extLst>
          </p:cNvPr>
          <p:cNvSpPr/>
          <p:nvPr/>
        </p:nvSpPr>
        <p:spPr>
          <a:xfrm>
            <a:off x="439251" y="4607221"/>
            <a:ext cx="8559969" cy="865632"/>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74143C-E525-1645-A0C2-BBF3A2D09E5F}"/>
              </a:ext>
            </a:extLst>
          </p:cNvPr>
          <p:cNvSpPr>
            <a:spLocks noGrp="1"/>
          </p:cNvSpPr>
          <p:nvPr>
            <p:ph type="ctrTitle"/>
          </p:nvPr>
        </p:nvSpPr>
        <p:spPr>
          <a:xfrm>
            <a:off x="522901" y="4618030"/>
            <a:ext cx="9460992" cy="865632"/>
          </a:xfrm>
        </p:spPr>
        <p:txBody>
          <a:bodyPr>
            <a:normAutofit fontScale="90000"/>
          </a:bodyPr>
          <a:lstStyle/>
          <a:p>
            <a:pPr algn="l"/>
            <a:r>
              <a:rPr lang="en-US" dirty="0">
                <a:solidFill>
                  <a:schemeClr val="bg1"/>
                </a:solidFill>
              </a:rPr>
              <a:t>KNOW THE </a:t>
            </a:r>
            <a:r>
              <a:rPr lang="en-US" b="1" dirty="0">
                <a:solidFill>
                  <a:schemeClr val="bg1"/>
                </a:solidFill>
              </a:rPr>
              <a:t>RISKS</a:t>
            </a:r>
            <a:r>
              <a:rPr lang="en-US" dirty="0">
                <a:solidFill>
                  <a:schemeClr val="bg1"/>
                </a:solidFill>
              </a:rPr>
              <a:t> OF VAPING.</a:t>
            </a:r>
            <a:r>
              <a:rPr lang="en-US" dirty="0">
                <a:solidFill>
                  <a:schemeClr val="bg1"/>
                </a:solidFill>
                <a:effectLst/>
              </a:rPr>
              <a:t> </a:t>
            </a:r>
            <a:endParaRPr lang="en-US" dirty="0">
              <a:solidFill>
                <a:schemeClr val="bg1"/>
              </a:solidFill>
            </a:endParaRPr>
          </a:p>
        </p:txBody>
      </p:sp>
      <p:sp>
        <p:nvSpPr>
          <p:cNvPr id="3" name="Subtitle 2">
            <a:extLst>
              <a:ext uri="{FF2B5EF4-FFF2-40B4-BE49-F238E27FC236}">
                <a16:creationId xmlns:a16="http://schemas.microsoft.com/office/drawing/2014/main" id="{A6DA31C3-EF60-4C45-9540-7413D91DA8F5}"/>
              </a:ext>
            </a:extLst>
          </p:cNvPr>
          <p:cNvSpPr>
            <a:spLocks noGrp="1"/>
          </p:cNvSpPr>
          <p:nvPr>
            <p:ph type="subTitle" idx="1"/>
          </p:nvPr>
        </p:nvSpPr>
        <p:spPr>
          <a:xfrm>
            <a:off x="522901" y="5506522"/>
            <a:ext cx="9323832" cy="430466"/>
          </a:xfrm>
        </p:spPr>
        <p:txBody>
          <a:bodyPr>
            <a:normAutofit/>
          </a:bodyPr>
          <a:lstStyle/>
          <a:p>
            <a:pPr algn="l"/>
            <a:r>
              <a:rPr lang="en-US" sz="1700" dirty="0">
                <a:solidFill>
                  <a:schemeClr val="tx1">
                    <a:lumMod val="85000"/>
                    <a:lumOff val="15000"/>
                  </a:schemeClr>
                </a:solidFill>
              </a:rPr>
              <a:t>A guide to the dangers of e-cigarettes.</a:t>
            </a:r>
          </a:p>
        </p:txBody>
      </p:sp>
    </p:spTree>
    <p:extLst>
      <p:ext uri="{BB962C8B-B14F-4D97-AF65-F5344CB8AC3E}">
        <p14:creationId xmlns:p14="http://schemas.microsoft.com/office/powerpoint/2010/main" val="3181691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BBC872-CA70-374F-ADBF-02A47360BB7F}"/>
              </a:ext>
            </a:extLst>
          </p:cNvPr>
          <p:cNvSpPr/>
          <p:nvPr/>
        </p:nvSpPr>
        <p:spPr>
          <a:xfrm>
            <a:off x="722715" y="347471"/>
            <a:ext cx="4885605" cy="749809"/>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9440CE-89CA-494A-9FF0-32E594F7B06A}"/>
              </a:ext>
            </a:extLst>
          </p:cNvPr>
          <p:cNvSpPr>
            <a:spLocks noGrp="1"/>
          </p:cNvSpPr>
          <p:nvPr>
            <p:ph type="title"/>
          </p:nvPr>
        </p:nvSpPr>
        <p:spPr>
          <a:xfrm>
            <a:off x="838200" y="365126"/>
            <a:ext cx="10515600" cy="732154"/>
          </a:xfrm>
        </p:spPr>
        <p:txBody>
          <a:bodyPr>
            <a:normAutofit/>
          </a:bodyPr>
          <a:lstStyle/>
          <a:p>
            <a:r>
              <a:rPr lang="en-US">
                <a:solidFill>
                  <a:schemeClr val="bg1"/>
                </a:solidFill>
              </a:rPr>
              <a:t>WHAT IS </a:t>
            </a:r>
            <a:r>
              <a:rPr lang="en-US" b="1">
                <a:solidFill>
                  <a:schemeClr val="bg1"/>
                </a:solidFill>
              </a:rPr>
              <a:t>NICOTINE</a:t>
            </a:r>
            <a:r>
              <a:rPr lang="en-US">
                <a:solidFill>
                  <a:schemeClr val="bg1"/>
                </a:solidFill>
              </a:rPr>
              <a:t>?</a:t>
            </a:r>
          </a:p>
        </p:txBody>
      </p:sp>
      <p:sp>
        <p:nvSpPr>
          <p:cNvPr id="3" name="Content Placeholder 2">
            <a:extLst>
              <a:ext uri="{FF2B5EF4-FFF2-40B4-BE49-F238E27FC236}">
                <a16:creationId xmlns:a16="http://schemas.microsoft.com/office/drawing/2014/main" id="{7AA9E534-38C1-2D48-B474-BDED37052165}"/>
              </a:ext>
            </a:extLst>
          </p:cNvPr>
          <p:cNvSpPr>
            <a:spLocks noGrp="1"/>
          </p:cNvSpPr>
          <p:nvPr>
            <p:ph idx="1"/>
          </p:nvPr>
        </p:nvSpPr>
        <p:spPr>
          <a:xfrm>
            <a:off x="838200" y="1393371"/>
            <a:ext cx="10515600" cy="4783592"/>
          </a:xfrm>
        </p:spPr>
        <p:txBody>
          <a:bodyPr/>
          <a:lstStyle/>
          <a:p>
            <a:pPr marL="0" indent="0">
              <a:buNone/>
            </a:pPr>
            <a:r>
              <a:rPr lang="en-US" sz="8800"/>
              <a:t>nicotine</a:t>
            </a:r>
            <a:endParaRPr lang="en-US"/>
          </a:p>
          <a:p>
            <a:pPr marL="0" indent="0">
              <a:buNone/>
            </a:pPr>
            <a:r>
              <a:rPr lang="en-US"/>
              <a:t>[</a:t>
            </a:r>
            <a:r>
              <a:rPr lang="en-US" b="1" err="1"/>
              <a:t>nik</a:t>
            </a:r>
            <a:r>
              <a:rPr lang="en-US"/>
              <a:t>-uh-teen, -tin,  </a:t>
            </a:r>
            <a:r>
              <a:rPr lang="en-US" err="1"/>
              <a:t>nik</a:t>
            </a:r>
            <a:r>
              <a:rPr lang="en-US"/>
              <a:t>-uh-</a:t>
            </a:r>
            <a:r>
              <a:rPr lang="en-US" b="1"/>
              <a:t>teen</a:t>
            </a:r>
            <a:r>
              <a:rPr lang="en-US"/>
              <a:t>]</a:t>
            </a:r>
          </a:p>
          <a:p>
            <a:pPr marL="0" indent="0">
              <a:buNone/>
            </a:pPr>
            <a:r>
              <a:rPr lang="en-US"/>
              <a:t> </a:t>
            </a:r>
          </a:p>
          <a:p>
            <a:pPr marL="0" indent="0">
              <a:buNone/>
            </a:pPr>
            <a:r>
              <a:rPr lang="en-US" b="1"/>
              <a:t>noun</a:t>
            </a:r>
            <a:r>
              <a:rPr lang="en-US"/>
              <a:t> </a:t>
            </a:r>
            <a:r>
              <a:rPr lang="en-US" i="1"/>
              <a:t>chemistry</a:t>
            </a:r>
            <a:endParaRPr lang="en-US"/>
          </a:p>
          <a:p>
            <a:pPr marL="0" indent="0">
              <a:buNone/>
            </a:pPr>
            <a:r>
              <a:rPr lang="en-US"/>
              <a:t> </a:t>
            </a:r>
          </a:p>
          <a:p>
            <a:pPr marL="514350" lvl="0" indent="-514350">
              <a:buFont typeface="+mj-lt"/>
              <a:buAutoNum type="arabicPeriod"/>
            </a:pPr>
            <a:r>
              <a:rPr lang="en-US"/>
              <a:t>a colorless, oily, water-soluble, highly toxic liquid alkaloid, C1OH14N2, found in tobacco and valued as an insecticide.</a:t>
            </a:r>
          </a:p>
          <a:p>
            <a:pPr marL="0" indent="0">
              <a:buNone/>
            </a:pPr>
            <a:endParaRPr lang="en-US"/>
          </a:p>
        </p:txBody>
      </p:sp>
    </p:spTree>
    <p:extLst>
      <p:ext uri="{BB962C8B-B14F-4D97-AF65-F5344CB8AC3E}">
        <p14:creationId xmlns:p14="http://schemas.microsoft.com/office/powerpoint/2010/main" val="1788709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CB6F98-4A71-274A-8964-CDE300AB35D5}"/>
              </a:ext>
            </a:extLst>
          </p:cNvPr>
          <p:cNvSpPr/>
          <p:nvPr/>
        </p:nvSpPr>
        <p:spPr>
          <a:xfrm>
            <a:off x="722715" y="347471"/>
            <a:ext cx="9300851" cy="749809"/>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A15696-9377-034D-830C-9A4B17F73073}"/>
              </a:ext>
            </a:extLst>
          </p:cNvPr>
          <p:cNvSpPr>
            <a:spLocks noGrp="1"/>
          </p:cNvSpPr>
          <p:nvPr>
            <p:ph type="title"/>
          </p:nvPr>
        </p:nvSpPr>
        <p:spPr>
          <a:xfrm>
            <a:off x="838200" y="365125"/>
            <a:ext cx="10515600" cy="749809"/>
          </a:xfrm>
        </p:spPr>
        <p:txBody>
          <a:bodyPr/>
          <a:lstStyle/>
          <a:p>
            <a:r>
              <a:rPr lang="en-US">
                <a:solidFill>
                  <a:schemeClr val="bg1"/>
                </a:solidFill>
              </a:rPr>
              <a:t>NICOTINE COMES IN DIFFERENT </a:t>
            </a:r>
            <a:r>
              <a:rPr lang="en-US" b="1">
                <a:solidFill>
                  <a:schemeClr val="bg1"/>
                </a:solidFill>
              </a:rPr>
              <a:t>TYPES</a:t>
            </a:r>
            <a:r>
              <a:rPr lang="en-US">
                <a:solidFill>
                  <a:schemeClr val="bg1"/>
                </a:solidFill>
              </a:rPr>
              <a:t>. </a:t>
            </a:r>
          </a:p>
        </p:txBody>
      </p:sp>
      <p:pic>
        <p:nvPicPr>
          <p:cNvPr id="4" name="Content Placeholder 3" descr="Illustration of pH scale, with nicotine salts that are found in USB flash drive shaped e-cigarettes displayed on the acidic side, and free-base nicotine found in regular cigarettes displayed on the alkaline side.&#10;">
            <a:extLst>
              <a:ext uri="{FF2B5EF4-FFF2-40B4-BE49-F238E27FC236}">
                <a16:creationId xmlns:a16="http://schemas.microsoft.com/office/drawing/2014/main" id="{8CCDCBAC-3597-A94B-8351-EC9C3D9CDAF4}"/>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4110445" y="1410789"/>
            <a:ext cx="7785463" cy="4460646"/>
          </a:xfrm>
          <a:prstGeom prst="rect">
            <a:avLst/>
          </a:prstGeom>
        </p:spPr>
      </p:pic>
      <p:sp>
        <p:nvSpPr>
          <p:cNvPr id="6" name="TextBox 5">
            <a:extLst>
              <a:ext uri="{FF2B5EF4-FFF2-40B4-BE49-F238E27FC236}">
                <a16:creationId xmlns:a16="http://schemas.microsoft.com/office/drawing/2014/main" id="{7C5F1E9A-9BAC-7E41-8050-0A151AC11D5C}"/>
              </a:ext>
            </a:extLst>
          </p:cNvPr>
          <p:cNvSpPr txBox="1"/>
          <p:nvPr/>
        </p:nvSpPr>
        <p:spPr>
          <a:xfrm>
            <a:off x="838200" y="1637210"/>
            <a:ext cx="338773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What is the</a:t>
            </a:r>
          </a:p>
        </p:txBody>
      </p:sp>
      <p:sp>
        <p:nvSpPr>
          <p:cNvPr id="7" name="TextBox 6">
            <a:extLst>
              <a:ext uri="{FF2B5EF4-FFF2-40B4-BE49-F238E27FC236}">
                <a16:creationId xmlns:a16="http://schemas.microsoft.com/office/drawing/2014/main" id="{2C13B45B-3789-4E4E-AB86-DAA07C940F95}"/>
              </a:ext>
            </a:extLst>
          </p:cNvPr>
          <p:cNvSpPr txBox="1"/>
          <p:nvPr/>
        </p:nvSpPr>
        <p:spPr>
          <a:xfrm>
            <a:off x="838200" y="1950719"/>
            <a:ext cx="3489960" cy="923330"/>
          </a:xfrm>
          <a:prstGeom prst="rect">
            <a:avLst/>
          </a:prstGeom>
          <a:noFill/>
        </p:spPr>
        <p:txBody>
          <a:bodyPr wrap="square" rtlCol="0">
            <a:spAutoFit/>
          </a:bodyPr>
          <a:lstStyle/>
          <a:p>
            <a:r>
              <a:rPr lang="en-US" sz="5400">
                <a:latin typeface="Arial" panose="020B0604020202020204" pitchFamily="34" charset="0"/>
                <a:cs typeface="Arial" panose="020B0604020202020204" pitchFamily="34" charset="0"/>
              </a:rPr>
              <a:t>pH scale?</a:t>
            </a:r>
            <a:endParaRPr lang="en-US" sz="5400"/>
          </a:p>
        </p:txBody>
      </p:sp>
    </p:spTree>
    <p:extLst>
      <p:ext uri="{BB962C8B-B14F-4D97-AF65-F5344CB8AC3E}">
        <p14:creationId xmlns:p14="http://schemas.microsoft.com/office/powerpoint/2010/main" val="767068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CA0EE5-5719-AA43-8A8D-DE548B745CE7}"/>
              </a:ext>
            </a:extLst>
          </p:cNvPr>
          <p:cNvSpPr/>
          <p:nvPr/>
        </p:nvSpPr>
        <p:spPr>
          <a:xfrm>
            <a:off x="838200" y="4412498"/>
            <a:ext cx="3594464" cy="1617874"/>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All </a:t>
            </a:r>
            <a:r>
              <a:rPr lang="en-US" err="1">
                <a:latin typeface="Arial" panose="020B0604020202020204" pitchFamily="34" charset="0"/>
                <a:cs typeface="Arial" panose="020B0604020202020204" pitchFamily="34" charset="0"/>
              </a:rPr>
              <a:t>Juul</a:t>
            </a:r>
            <a:r>
              <a:rPr lang="en-US">
                <a:latin typeface="Arial" panose="020B0604020202020204" pitchFamily="34" charset="0"/>
                <a:cs typeface="Arial" panose="020B0604020202020204" pitchFamily="34" charset="0"/>
              </a:rPr>
              <a:t> e-cigarettes have a high level of nicotine. According to the manufacturer, a single </a:t>
            </a:r>
            <a:r>
              <a:rPr lang="en-US" err="1">
                <a:latin typeface="Arial" panose="020B0604020202020204" pitchFamily="34" charset="0"/>
                <a:cs typeface="Arial" panose="020B0604020202020204" pitchFamily="34" charset="0"/>
              </a:rPr>
              <a:t>Juul</a:t>
            </a:r>
            <a:r>
              <a:rPr lang="en-US">
                <a:latin typeface="Arial" panose="020B0604020202020204" pitchFamily="34" charset="0"/>
                <a:cs typeface="Arial" panose="020B0604020202020204" pitchFamily="34" charset="0"/>
              </a:rPr>
              <a:t> pod contains as much nicotine as a pack of regular cigarettes.</a:t>
            </a:r>
          </a:p>
        </p:txBody>
      </p:sp>
      <p:sp>
        <p:nvSpPr>
          <p:cNvPr id="2" name="Title 1">
            <a:extLst>
              <a:ext uri="{FF2B5EF4-FFF2-40B4-BE49-F238E27FC236}">
                <a16:creationId xmlns:a16="http://schemas.microsoft.com/office/drawing/2014/main" id="{F6A91BA7-0576-9747-881D-2D87D55E1527}"/>
              </a:ext>
            </a:extLst>
          </p:cNvPr>
          <p:cNvSpPr>
            <a:spLocks noGrp="1"/>
          </p:cNvSpPr>
          <p:nvPr>
            <p:ph type="title"/>
          </p:nvPr>
        </p:nvSpPr>
        <p:spPr/>
        <p:txBody>
          <a:bodyPr/>
          <a:lstStyle/>
          <a:p>
            <a:r>
              <a:rPr lang="en-US" dirty="0">
                <a:solidFill>
                  <a:srgbClr val="7D243E"/>
                </a:solidFill>
              </a:rPr>
              <a:t>JUUL CONTAINS A </a:t>
            </a:r>
            <a:r>
              <a:rPr lang="en-US" b="1" dirty="0">
                <a:solidFill>
                  <a:srgbClr val="7D243E"/>
                </a:solidFill>
              </a:rPr>
              <a:t>HIGH</a:t>
            </a:r>
            <a:r>
              <a:rPr lang="en-US" dirty="0">
                <a:solidFill>
                  <a:srgbClr val="7D243E"/>
                </a:solidFill>
              </a:rPr>
              <a:t> AMOUNT</a:t>
            </a:r>
            <a:br>
              <a:rPr lang="en-US" dirty="0">
                <a:solidFill>
                  <a:srgbClr val="7D243E"/>
                </a:solidFill>
              </a:rPr>
            </a:br>
            <a:r>
              <a:rPr lang="en-US" dirty="0">
                <a:solidFill>
                  <a:srgbClr val="7D243E"/>
                </a:solidFill>
              </a:rPr>
              <a:t>OF NICOTINE.</a:t>
            </a:r>
          </a:p>
        </p:txBody>
      </p:sp>
      <p:pic>
        <p:nvPicPr>
          <p:cNvPr id="6" name="Picture 5">
            <a:extLst>
              <a:ext uri="{FF2B5EF4-FFF2-40B4-BE49-F238E27FC236}">
                <a16:creationId xmlns:a16="http://schemas.microsoft.com/office/drawing/2014/main" id="{CC2EBCEC-1EB2-2F46-9CF5-6C6DDF460D3A}"/>
              </a:ext>
            </a:extLst>
          </p:cNvPr>
          <p:cNvPicPr>
            <a:picLocks noChangeAspect="1"/>
          </p:cNvPicPr>
          <p:nvPr/>
        </p:nvPicPr>
        <p:blipFill>
          <a:blip r:embed="rId3"/>
          <a:srcRect/>
          <a:stretch/>
        </p:blipFill>
        <p:spPr>
          <a:xfrm>
            <a:off x="4640595" y="1851443"/>
            <a:ext cx="6873752" cy="4178928"/>
          </a:xfrm>
          <a:prstGeom prst="rect">
            <a:avLst/>
          </a:prstGeom>
        </p:spPr>
      </p:pic>
      <p:pic>
        <p:nvPicPr>
          <p:cNvPr id="8" name="Picture 7">
            <a:extLst>
              <a:ext uri="{FF2B5EF4-FFF2-40B4-BE49-F238E27FC236}">
                <a16:creationId xmlns:a16="http://schemas.microsoft.com/office/drawing/2014/main" id="{7A3BEB36-D1B4-334D-AACF-9CDEB959EB2C}"/>
              </a:ext>
            </a:extLst>
          </p:cNvPr>
          <p:cNvPicPr>
            <a:picLocks noChangeAspect="1"/>
          </p:cNvPicPr>
          <p:nvPr/>
        </p:nvPicPr>
        <p:blipFill>
          <a:blip r:embed="rId4"/>
          <a:stretch>
            <a:fillRect/>
          </a:stretch>
        </p:blipFill>
        <p:spPr>
          <a:xfrm>
            <a:off x="1055914" y="1851443"/>
            <a:ext cx="3022600" cy="2400300"/>
          </a:xfrm>
          <a:prstGeom prst="rect">
            <a:avLst/>
          </a:prstGeom>
        </p:spPr>
      </p:pic>
      <p:sp>
        <p:nvSpPr>
          <p:cNvPr id="11" name="TextBox 10">
            <a:extLst>
              <a:ext uri="{FF2B5EF4-FFF2-40B4-BE49-F238E27FC236}">
                <a16:creationId xmlns:a16="http://schemas.microsoft.com/office/drawing/2014/main" id="{BFE041E3-C690-F144-9EBD-175D3B3BCEF7}"/>
              </a:ext>
            </a:extLst>
          </p:cNvPr>
          <p:cNvSpPr txBox="1"/>
          <p:nvPr/>
        </p:nvSpPr>
        <p:spPr>
          <a:xfrm>
            <a:off x="2664823" y="2759205"/>
            <a:ext cx="775063" cy="584775"/>
          </a:xfrm>
          <a:prstGeom prst="rect">
            <a:avLst/>
          </a:prstGeom>
          <a:noFill/>
        </p:spPr>
        <p:txBody>
          <a:bodyPr wrap="square" rtlCol="0">
            <a:spAutoFit/>
          </a:bodyPr>
          <a:lstStyle/>
          <a:p>
            <a:pPr algn="ctr"/>
            <a:r>
              <a:rPr lang="en-US" sz="3200">
                <a:solidFill>
                  <a:schemeClr val="tx1">
                    <a:lumMod val="50000"/>
                    <a:lumOff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49169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CD6208-16B9-6448-ABC1-F406787C5959}"/>
              </a:ext>
            </a:extLst>
          </p:cNvPr>
          <p:cNvSpPr/>
          <p:nvPr/>
        </p:nvSpPr>
        <p:spPr>
          <a:xfrm>
            <a:off x="5967970" y="445864"/>
            <a:ext cx="5244575" cy="5244575"/>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C5C8C18D-25FD-944B-A193-353F16CF4F4B}"/>
              </a:ext>
            </a:extLst>
          </p:cNvPr>
          <p:cNvSpPr>
            <a:spLocks noGrp="1"/>
          </p:cNvSpPr>
          <p:nvPr>
            <p:ph sz="half" idx="1"/>
          </p:nvPr>
        </p:nvSpPr>
        <p:spPr>
          <a:xfrm>
            <a:off x="505691" y="2377288"/>
            <a:ext cx="5181600" cy="1603375"/>
          </a:xfrm>
        </p:spPr>
        <p:txBody>
          <a:bodyPr>
            <a:normAutofit/>
          </a:bodyPr>
          <a:lstStyle/>
          <a:p>
            <a:pPr marL="0" indent="0" algn="r">
              <a:buNone/>
            </a:pPr>
            <a:r>
              <a:rPr lang="en-US" sz="8800" b="1">
                <a:solidFill>
                  <a:schemeClr val="accent6">
                    <a:lumMod val="60000"/>
                    <a:lumOff val="40000"/>
                  </a:schemeClr>
                </a:solidFill>
              </a:rPr>
              <a:t>TRUE</a:t>
            </a:r>
          </a:p>
        </p:txBody>
      </p:sp>
      <p:sp>
        <p:nvSpPr>
          <p:cNvPr id="6" name="Content Placeholder 5">
            <a:extLst>
              <a:ext uri="{FF2B5EF4-FFF2-40B4-BE49-F238E27FC236}">
                <a16:creationId xmlns:a16="http://schemas.microsoft.com/office/drawing/2014/main" id="{5F455015-650E-BC4D-B0E6-4B5ECD6BA7D5}"/>
              </a:ext>
            </a:extLst>
          </p:cNvPr>
          <p:cNvSpPr>
            <a:spLocks noGrp="1"/>
          </p:cNvSpPr>
          <p:nvPr>
            <p:ph sz="half" idx="2"/>
          </p:nvPr>
        </p:nvSpPr>
        <p:spPr>
          <a:xfrm>
            <a:off x="6096000" y="1825625"/>
            <a:ext cx="5397224" cy="4351338"/>
          </a:xfrm>
        </p:spPr>
        <p:txBody>
          <a:bodyPr>
            <a:normAutofit/>
          </a:bodyPr>
          <a:lstStyle/>
          <a:p>
            <a:pPr marL="0" indent="0">
              <a:buNone/>
            </a:pPr>
            <a:r>
              <a:rPr lang="en-US" sz="6600">
                <a:solidFill>
                  <a:schemeClr val="bg1"/>
                </a:solidFill>
              </a:rPr>
              <a:t>Nicotine </a:t>
            </a:r>
            <a:r>
              <a:rPr lang="en-US" sz="6600" b="1">
                <a:solidFill>
                  <a:schemeClr val="bg1"/>
                </a:solidFill>
              </a:rPr>
              <a:t>harms</a:t>
            </a:r>
            <a:br>
              <a:rPr lang="en-US" sz="6600">
                <a:solidFill>
                  <a:schemeClr val="bg1"/>
                </a:solidFill>
              </a:rPr>
            </a:br>
            <a:r>
              <a:rPr lang="en-US" sz="6600">
                <a:solidFill>
                  <a:schemeClr val="bg1"/>
                </a:solidFill>
              </a:rPr>
              <a:t>brain development.</a:t>
            </a:r>
          </a:p>
        </p:txBody>
      </p:sp>
      <p:sp>
        <p:nvSpPr>
          <p:cNvPr id="7" name="Content Placeholder 4">
            <a:extLst>
              <a:ext uri="{FF2B5EF4-FFF2-40B4-BE49-F238E27FC236}">
                <a16:creationId xmlns:a16="http://schemas.microsoft.com/office/drawing/2014/main" id="{0BBDC768-9589-0943-A265-ECAA9BF9B493}"/>
              </a:ext>
            </a:extLst>
          </p:cNvPr>
          <p:cNvSpPr txBox="1">
            <a:spLocks/>
          </p:cNvSpPr>
          <p:nvPr/>
        </p:nvSpPr>
        <p:spPr>
          <a:xfrm>
            <a:off x="452352" y="3566009"/>
            <a:ext cx="5181600" cy="128560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8800" b="1">
                <a:solidFill>
                  <a:srgbClr val="FF7E79"/>
                </a:solidFill>
              </a:rPr>
              <a:t>FALSE</a:t>
            </a:r>
          </a:p>
        </p:txBody>
      </p:sp>
    </p:spTree>
    <p:extLst>
      <p:ext uri="{BB962C8B-B14F-4D97-AF65-F5344CB8AC3E}">
        <p14:creationId xmlns:p14="http://schemas.microsoft.com/office/powerpoint/2010/main" val="3172369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CD6208-16B9-6448-ABC1-F406787C5959}"/>
              </a:ext>
            </a:extLst>
          </p:cNvPr>
          <p:cNvSpPr/>
          <p:nvPr/>
        </p:nvSpPr>
        <p:spPr>
          <a:xfrm>
            <a:off x="5967970" y="445864"/>
            <a:ext cx="5244575" cy="5244575"/>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C5C8C18D-25FD-944B-A193-353F16CF4F4B}"/>
              </a:ext>
            </a:extLst>
          </p:cNvPr>
          <p:cNvSpPr>
            <a:spLocks noGrp="1"/>
          </p:cNvSpPr>
          <p:nvPr>
            <p:ph sz="half" idx="1"/>
          </p:nvPr>
        </p:nvSpPr>
        <p:spPr>
          <a:xfrm>
            <a:off x="505691" y="2377288"/>
            <a:ext cx="5181600" cy="1603375"/>
          </a:xfrm>
        </p:spPr>
        <p:txBody>
          <a:bodyPr>
            <a:normAutofit/>
          </a:bodyPr>
          <a:lstStyle/>
          <a:p>
            <a:pPr marL="0" indent="0" algn="r">
              <a:buNone/>
            </a:pPr>
            <a:r>
              <a:rPr lang="en-US" sz="8800" b="1">
                <a:solidFill>
                  <a:srgbClr val="00B050"/>
                </a:solidFill>
              </a:rPr>
              <a:t>TRUE</a:t>
            </a:r>
          </a:p>
        </p:txBody>
      </p:sp>
      <p:sp>
        <p:nvSpPr>
          <p:cNvPr id="6" name="Content Placeholder 5">
            <a:extLst>
              <a:ext uri="{FF2B5EF4-FFF2-40B4-BE49-F238E27FC236}">
                <a16:creationId xmlns:a16="http://schemas.microsoft.com/office/drawing/2014/main" id="{5F455015-650E-BC4D-B0E6-4B5ECD6BA7D5}"/>
              </a:ext>
            </a:extLst>
          </p:cNvPr>
          <p:cNvSpPr>
            <a:spLocks noGrp="1"/>
          </p:cNvSpPr>
          <p:nvPr>
            <p:ph sz="half" idx="2"/>
          </p:nvPr>
        </p:nvSpPr>
        <p:spPr>
          <a:xfrm>
            <a:off x="6096000" y="1825625"/>
            <a:ext cx="5397224" cy="4351338"/>
          </a:xfrm>
        </p:spPr>
        <p:txBody>
          <a:bodyPr>
            <a:normAutofit/>
          </a:bodyPr>
          <a:lstStyle/>
          <a:p>
            <a:pPr marL="0" indent="0">
              <a:buNone/>
            </a:pPr>
            <a:r>
              <a:rPr lang="en-US" sz="6600">
                <a:solidFill>
                  <a:schemeClr val="bg1"/>
                </a:solidFill>
              </a:rPr>
              <a:t>Nicotine </a:t>
            </a:r>
            <a:r>
              <a:rPr lang="en-US" sz="6600" b="1">
                <a:solidFill>
                  <a:schemeClr val="bg1"/>
                </a:solidFill>
              </a:rPr>
              <a:t>harms</a:t>
            </a:r>
            <a:br>
              <a:rPr lang="en-US" sz="6600">
                <a:solidFill>
                  <a:schemeClr val="bg1"/>
                </a:solidFill>
              </a:rPr>
            </a:br>
            <a:r>
              <a:rPr lang="en-US" sz="6600">
                <a:solidFill>
                  <a:schemeClr val="bg1"/>
                </a:solidFill>
              </a:rPr>
              <a:t>brain development.</a:t>
            </a:r>
          </a:p>
        </p:txBody>
      </p:sp>
    </p:spTree>
    <p:extLst>
      <p:ext uri="{BB962C8B-B14F-4D97-AF65-F5344CB8AC3E}">
        <p14:creationId xmlns:p14="http://schemas.microsoft.com/office/powerpoint/2010/main" val="2079169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873162-437D-6644-9D05-44CC59A9C99D}"/>
              </a:ext>
            </a:extLst>
          </p:cNvPr>
          <p:cNvSpPr/>
          <p:nvPr/>
        </p:nvSpPr>
        <p:spPr>
          <a:xfrm>
            <a:off x="722715" y="347471"/>
            <a:ext cx="9675319" cy="1325563"/>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785FA2-962E-FB4E-A79F-C11FB11341D0}"/>
              </a:ext>
            </a:extLst>
          </p:cNvPr>
          <p:cNvSpPr>
            <a:spLocks noGrp="1"/>
          </p:cNvSpPr>
          <p:nvPr>
            <p:ph type="title"/>
          </p:nvPr>
        </p:nvSpPr>
        <p:spPr/>
        <p:txBody>
          <a:bodyPr/>
          <a:lstStyle/>
          <a:p>
            <a:r>
              <a:rPr lang="en-US">
                <a:solidFill>
                  <a:schemeClr val="bg1"/>
                </a:solidFill>
              </a:rPr>
              <a:t>HOW DOES NICOTINE IN E-CIGARETTES </a:t>
            </a:r>
            <a:r>
              <a:rPr lang="en-US" b="1">
                <a:solidFill>
                  <a:schemeClr val="bg1"/>
                </a:solidFill>
              </a:rPr>
              <a:t>IMPACT </a:t>
            </a:r>
            <a:r>
              <a:rPr lang="en-US">
                <a:solidFill>
                  <a:schemeClr val="bg1"/>
                </a:solidFill>
              </a:rPr>
              <a:t>THE BRAIN?</a:t>
            </a:r>
          </a:p>
        </p:txBody>
      </p:sp>
      <p:sp>
        <p:nvSpPr>
          <p:cNvPr id="3" name="Content Placeholder 2">
            <a:extLst>
              <a:ext uri="{FF2B5EF4-FFF2-40B4-BE49-F238E27FC236}">
                <a16:creationId xmlns:a16="http://schemas.microsoft.com/office/drawing/2014/main" id="{5A96BEF2-3BC5-FE46-A693-5A73F6418BF3}"/>
              </a:ext>
            </a:extLst>
          </p:cNvPr>
          <p:cNvSpPr>
            <a:spLocks noGrp="1"/>
          </p:cNvSpPr>
          <p:nvPr>
            <p:ph idx="1"/>
          </p:nvPr>
        </p:nvSpPr>
        <p:spPr>
          <a:xfrm>
            <a:off x="4049486" y="1825625"/>
            <a:ext cx="7304313" cy="4351338"/>
          </a:xfrm>
        </p:spPr>
        <p:txBody>
          <a:bodyPr anchor="ctr">
            <a:normAutofit/>
          </a:bodyPr>
          <a:lstStyle/>
          <a:p>
            <a:pPr marL="0" indent="0">
              <a:buNone/>
            </a:pPr>
            <a:r>
              <a:rPr lang="en-US" sz="3200"/>
              <a:t>Youth who use nicotine can harm the parts of the brain that control attention, learning, mood, and impulse control.</a:t>
            </a:r>
          </a:p>
          <a:p>
            <a:pPr marL="0" indent="0">
              <a:buNone/>
            </a:pPr>
            <a:endParaRPr lang="en-US" sz="3200"/>
          </a:p>
        </p:txBody>
      </p:sp>
      <p:pic>
        <p:nvPicPr>
          <p:cNvPr id="5" name="Picture 4" descr="Three different e-cigarettes are displayed.">
            <a:extLst>
              <a:ext uri="{FF2B5EF4-FFF2-40B4-BE49-F238E27FC236}">
                <a16:creationId xmlns:a16="http://schemas.microsoft.com/office/drawing/2014/main" id="{23ACF6A8-7846-1F4E-8F79-0830D0DBDB2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673660"/>
            <a:ext cx="3413342" cy="5120014"/>
          </a:xfrm>
          <a:prstGeom prst="rect">
            <a:avLst/>
          </a:prstGeom>
        </p:spPr>
      </p:pic>
    </p:spTree>
    <p:extLst>
      <p:ext uri="{BB962C8B-B14F-4D97-AF65-F5344CB8AC3E}">
        <p14:creationId xmlns:p14="http://schemas.microsoft.com/office/powerpoint/2010/main" val="2684980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FE5BD8-46C8-0E42-84A4-F5BB21763D52}"/>
              </a:ext>
            </a:extLst>
          </p:cNvPr>
          <p:cNvPicPr>
            <a:picLocks noChangeAspect="1"/>
          </p:cNvPicPr>
          <p:nvPr/>
        </p:nvPicPr>
        <p:blipFill rotWithShape="1">
          <a:blip r:embed="rId3">
            <a:alphaModFix amt="55000"/>
            <a:extLst>
              <a:ext uri="{28A0092B-C50C-407E-A947-70E740481C1C}">
                <a14:useLocalDpi xmlns:a14="http://schemas.microsoft.com/office/drawing/2010/main"/>
              </a:ext>
            </a:extLst>
          </a:blip>
          <a:srcRect/>
          <a:stretch/>
        </p:blipFill>
        <p:spPr>
          <a:xfrm>
            <a:off x="0" y="1"/>
            <a:ext cx="12192000" cy="6225988"/>
          </a:xfrm>
          <a:prstGeom prst="rect">
            <a:avLst/>
          </a:prstGeom>
        </p:spPr>
      </p:pic>
      <p:sp>
        <p:nvSpPr>
          <p:cNvPr id="3" name="Rectangle 2">
            <a:extLst>
              <a:ext uri="{FF2B5EF4-FFF2-40B4-BE49-F238E27FC236}">
                <a16:creationId xmlns:a16="http://schemas.microsoft.com/office/drawing/2014/main" id="{5C8E71EB-D979-AC4B-AF8D-4B68071D8907}"/>
              </a:ext>
            </a:extLst>
          </p:cNvPr>
          <p:cNvSpPr/>
          <p:nvPr/>
        </p:nvSpPr>
        <p:spPr>
          <a:xfrm>
            <a:off x="399191" y="2644346"/>
            <a:ext cx="5244575" cy="3046093"/>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52406F-0AD2-F24A-83B2-17C80EDCAAAE}"/>
              </a:ext>
            </a:extLst>
          </p:cNvPr>
          <p:cNvSpPr>
            <a:spLocks noGrp="1"/>
          </p:cNvSpPr>
          <p:nvPr>
            <p:ph type="title"/>
          </p:nvPr>
        </p:nvSpPr>
        <p:spPr>
          <a:xfrm>
            <a:off x="480060" y="1754661"/>
            <a:ext cx="5163706" cy="4001682"/>
          </a:xfrm>
        </p:spPr>
        <p:txBody>
          <a:bodyPr anchor="b">
            <a:normAutofit/>
          </a:bodyPr>
          <a:lstStyle/>
          <a:p>
            <a:pPr algn="r"/>
            <a:r>
              <a:rPr lang="en-US" sz="7200">
                <a:solidFill>
                  <a:schemeClr val="bg1"/>
                </a:solidFill>
              </a:rPr>
              <a:t>NICOTINE CAN LEAD TO </a:t>
            </a:r>
            <a:r>
              <a:rPr lang="en-US" sz="7200" b="1">
                <a:solidFill>
                  <a:schemeClr val="bg1"/>
                </a:solidFill>
              </a:rPr>
              <a:t>ADDICTION</a:t>
            </a:r>
            <a:r>
              <a:rPr lang="en-US" sz="7200">
                <a:solidFill>
                  <a:schemeClr val="bg1"/>
                </a:solidFill>
              </a:rPr>
              <a:t>.</a:t>
            </a:r>
          </a:p>
        </p:txBody>
      </p:sp>
      <p:sp>
        <p:nvSpPr>
          <p:cNvPr id="5" name="TextBox 4">
            <a:extLst>
              <a:ext uri="{FF2B5EF4-FFF2-40B4-BE49-F238E27FC236}">
                <a16:creationId xmlns:a16="http://schemas.microsoft.com/office/drawing/2014/main" id="{01F33389-C30E-CB40-81C6-D2C2D9A0F7AD}"/>
              </a:ext>
            </a:extLst>
          </p:cNvPr>
          <p:cNvSpPr txBox="1"/>
          <p:nvPr/>
        </p:nvSpPr>
        <p:spPr>
          <a:xfrm>
            <a:off x="6009159" y="2855666"/>
            <a:ext cx="5878042" cy="3046988"/>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It’s not like you can buy a new brain.</a:t>
            </a:r>
          </a:p>
          <a:p>
            <a:r>
              <a:rPr lang="en-US" sz="2400"/>
              <a:t>The human brain is the last organ to fully develop, around the age of 25. The nicotine in e-cigarettes can harm the developing brain and promote addiction in youth and young adults. Let’s protect our kids.</a:t>
            </a:r>
            <a:br>
              <a:rPr lang="en-US" sz="2400"/>
            </a:br>
            <a:r>
              <a:rPr lang="en-US" sz="2400"/>
              <a:t>Learn how at e-</a:t>
            </a:r>
            <a:r>
              <a:rPr lang="en-US" sz="2400" err="1"/>
              <a:t>cigarettes.surgeongeneral.gov</a:t>
            </a:r>
            <a:r>
              <a:rPr lang="en-US" sz="2400"/>
              <a:t>.</a:t>
            </a:r>
          </a:p>
          <a:p>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7218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135C31-12E7-844E-808E-F58C7F507576}"/>
              </a:ext>
            </a:extLst>
          </p:cNvPr>
          <p:cNvSpPr/>
          <p:nvPr/>
        </p:nvSpPr>
        <p:spPr>
          <a:xfrm>
            <a:off x="722715" y="347471"/>
            <a:ext cx="4255685" cy="749809"/>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008512-33D6-D94A-9B90-BAE846069018}"/>
              </a:ext>
            </a:extLst>
          </p:cNvPr>
          <p:cNvSpPr>
            <a:spLocks noGrp="1"/>
          </p:cNvSpPr>
          <p:nvPr>
            <p:ph type="title"/>
          </p:nvPr>
        </p:nvSpPr>
        <p:spPr>
          <a:xfrm>
            <a:off x="838200" y="365125"/>
            <a:ext cx="10515600" cy="749809"/>
          </a:xfrm>
        </p:spPr>
        <p:txBody>
          <a:bodyPr/>
          <a:lstStyle/>
          <a:p>
            <a:r>
              <a:rPr lang="en-US">
                <a:solidFill>
                  <a:schemeClr val="bg1"/>
                </a:solidFill>
              </a:rPr>
              <a:t>BEHAVIOR </a:t>
            </a:r>
            <a:r>
              <a:rPr lang="en-US" b="1">
                <a:solidFill>
                  <a:schemeClr val="bg1"/>
                </a:solidFill>
              </a:rPr>
              <a:t>RISKS</a:t>
            </a:r>
          </a:p>
        </p:txBody>
      </p:sp>
      <p:sp>
        <p:nvSpPr>
          <p:cNvPr id="3" name="Content Placeholder 2">
            <a:extLst>
              <a:ext uri="{FF2B5EF4-FFF2-40B4-BE49-F238E27FC236}">
                <a16:creationId xmlns:a16="http://schemas.microsoft.com/office/drawing/2014/main" id="{4C2E64EC-E526-774F-BEBD-522801887776}"/>
              </a:ext>
            </a:extLst>
          </p:cNvPr>
          <p:cNvSpPr>
            <a:spLocks noGrp="1"/>
          </p:cNvSpPr>
          <p:nvPr>
            <p:ph idx="1"/>
          </p:nvPr>
        </p:nvSpPr>
        <p:spPr>
          <a:xfrm>
            <a:off x="838200" y="1461009"/>
            <a:ext cx="10515600" cy="1320800"/>
          </a:xfrm>
        </p:spPr>
        <p:txBody>
          <a:bodyPr>
            <a:normAutofit fontScale="92500"/>
          </a:bodyPr>
          <a:lstStyle/>
          <a:p>
            <a:pPr marL="0" indent="0">
              <a:buNone/>
            </a:pPr>
            <a:r>
              <a:rPr lang="en-US" sz="4000"/>
              <a:t>Youth who use e-cigarettes may be more likely to smoke regular cigarettes in the future. </a:t>
            </a:r>
          </a:p>
        </p:txBody>
      </p:sp>
      <p:pic>
        <p:nvPicPr>
          <p:cNvPr id="5" name="Picture 4">
            <a:extLst>
              <a:ext uri="{FF2B5EF4-FFF2-40B4-BE49-F238E27FC236}">
                <a16:creationId xmlns:a16="http://schemas.microsoft.com/office/drawing/2014/main" id="{081C50E8-898C-BC47-805C-5BD46D50586A}"/>
              </a:ext>
            </a:extLst>
          </p:cNvPr>
          <p:cNvPicPr>
            <a:picLocks noChangeAspect="1"/>
          </p:cNvPicPr>
          <p:nvPr/>
        </p:nvPicPr>
        <p:blipFill>
          <a:blip r:embed="rId3"/>
          <a:srcRect/>
          <a:stretch/>
        </p:blipFill>
        <p:spPr>
          <a:xfrm>
            <a:off x="1" y="3150176"/>
            <a:ext cx="12191998" cy="2834765"/>
          </a:xfrm>
          <a:prstGeom prst="rect">
            <a:avLst/>
          </a:prstGeom>
        </p:spPr>
      </p:pic>
    </p:spTree>
    <p:extLst>
      <p:ext uri="{BB962C8B-B14F-4D97-AF65-F5344CB8AC3E}">
        <p14:creationId xmlns:p14="http://schemas.microsoft.com/office/powerpoint/2010/main" val="173202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CD6208-16B9-6448-ABC1-F406787C5959}"/>
              </a:ext>
            </a:extLst>
          </p:cNvPr>
          <p:cNvSpPr/>
          <p:nvPr/>
        </p:nvSpPr>
        <p:spPr>
          <a:xfrm>
            <a:off x="5967970" y="445864"/>
            <a:ext cx="5244575" cy="5244575"/>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C5C8C18D-25FD-944B-A193-353F16CF4F4B}"/>
              </a:ext>
            </a:extLst>
          </p:cNvPr>
          <p:cNvSpPr>
            <a:spLocks noGrp="1"/>
          </p:cNvSpPr>
          <p:nvPr>
            <p:ph sz="half" idx="1"/>
          </p:nvPr>
        </p:nvSpPr>
        <p:spPr>
          <a:xfrm>
            <a:off x="505691" y="2377288"/>
            <a:ext cx="5181600" cy="1603375"/>
          </a:xfrm>
        </p:spPr>
        <p:txBody>
          <a:bodyPr>
            <a:normAutofit/>
          </a:bodyPr>
          <a:lstStyle/>
          <a:p>
            <a:pPr marL="0" indent="0" algn="r">
              <a:buNone/>
            </a:pPr>
            <a:r>
              <a:rPr lang="en-US" sz="8800" b="1">
                <a:solidFill>
                  <a:schemeClr val="accent6">
                    <a:lumMod val="60000"/>
                    <a:lumOff val="40000"/>
                  </a:schemeClr>
                </a:solidFill>
              </a:rPr>
              <a:t>TRUE</a:t>
            </a:r>
          </a:p>
        </p:txBody>
      </p:sp>
      <p:sp>
        <p:nvSpPr>
          <p:cNvPr id="6" name="Content Placeholder 5">
            <a:extLst>
              <a:ext uri="{FF2B5EF4-FFF2-40B4-BE49-F238E27FC236}">
                <a16:creationId xmlns:a16="http://schemas.microsoft.com/office/drawing/2014/main" id="{5F455015-650E-BC4D-B0E6-4B5ECD6BA7D5}"/>
              </a:ext>
            </a:extLst>
          </p:cNvPr>
          <p:cNvSpPr>
            <a:spLocks noGrp="1"/>
          </p:cNvSpPr>
          <p:nvPr>
            <p:ph sz="half" idx="2"/>
          </p:nvPr>
        </p:nvSpPr>
        <p:spPr>
          <a:xfrm>
            <a:off x="6096000" y="1825625"/>
            <a:ext cx="5397224" cy="4351338"/>
          </a:xfrm>
        </p:spPr>
        <p:txBody>
          <a:bodyPr>
            <a:normAutofit/>
          </a:bodyPr>
          <a:lstStyle/>
          <a:p>
            <a:pPr marL="0" indent="0">
              <a:buNone/>
            </a:pPr>
            <a:r>
              <a:rPr lang="en-US" sz="6600">
                <a:solidFill>
                  <a:schemeClr val="bg1"/>
                </a:solidFill>
              </a:rPr>
              <a:t>E-cigarettes create </a:t>
            </a:r>
            <a:r>
              <a:rPr lang="en-US" sz="6600" b="1">
                <a:solidFill>
                  <a:schemeClr val="bg1"/>
                </a:solidFill>
              </a:rPr>
              <a:t>harmless</a:t>
            </a:r>
            <a:r>
              <a:rPr lang="en-US" sz="6600">
                <a:solidFill>
                  <a:schemeClr val="bg1"/>
                </a:solidFill>
              </a:rPr>
              <a:t> water vapor.</a:t>
            </a:r>
          </a:p>
        </p:txBody>
      </p:sp>
      <p:sp>
        <p:nvSpPr>
          <p:cNvPr id="7" name="Content Placeholder 4">
            <a:extLst>
              <a:ext uri="{FF2B5EF4-FFF2-40B4-BE49-F238E27FC236}">
                <a16:creationId xmlns:a16="http://schemas.microsoft.com/office/drawing/2014/main" id="{0BBDC768-9589-0943-A265-ECAA9BF9B493}"/>
              </a:ext>
            </a:extLst>
          </p:cNvPr>
          <p:cNvSpPr txBox="1">
            <a:spLocks/>
          </p:cNvSpPr>
          <p:nvPr/>
        </p:nvSpPr>
        <p:spPr>
          <a:xfrm>
            <a:off x="452352" y="3566009"/>
            <a:ext cx="5181600" cy="128560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8800" b="1">
                <a:solidFill>
                  <a:srgbClr val="FF7E79"/>
                </a:solidFill>
              </a:rPr>
              <a:t>FALSE</a:t>
            </a:r>
          </a:p>
        </p:txBody>
      </p:sp>
    </p:spTree>
    <p:extLst>
      <p:ext uri="{BB962C8B-B14F-4D97-AF65-F5344CB8AC3E}">
        <p14:creationId xmlns:p14="http://schemas.microsoft.com/office/powerpoint/2010/main" val="3809057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CD6208-16B9-6448-ABC1-F406787C5959}"/>
              </a:ext>
            </a:extLst>
          </p:cNvPr>
          <p:cNvSpPr/>
          <p:nvPr/>
        </p:nvSpPr>
        <p:spPr>
          <a:xfrm>
            <a:off x="5967970" y="445864"/>
            <a:ext cx="5244575" cy="5244575"/>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5F455015-650E-BC4D-B0E6-4B5ECD6BA7D5}"/>
              </a:ext>
            </a:extLst>
          </p:cNvPr>
          <p:cNvSpPr>
            <a:spLocks noGrp="1"/>
          </p:cNvSpPr>
          <p:nvPr>
            <p:ph sz="half" idx="2"/>
          </p:nvPr>
        </p:nvSpPr>
        <p:spPr>
          <a:xfrm>
            <a:off x="6096000" y="1825625"/>
            <a:ext cx="5397224" cy="4351338"/>
          </a:xfrm>
        </p:spPr>
        <p:txBody>
          <a:bodyPr>
            <a:normAutofit/>
          </a:bodyPr>
          <a:lstStyle/>
          <a:p>
            <a:pPr marL="0" indent="0">
              <a:buNone/>
            </a:pPr>
            <a:r>
              <a:rPr lang="en-US" sz="6600">
                <a:solidFill>
                  <a:schemeClr val="bg1"/>
                </a:solidFill>
              </a:rPr>
              <a:t>E-cigarettes create </a:t>
            </a:r>
            <a:r>
              <a:rPr lang="en-US" sz="6600" b="1">
                <a:solidFill>
                  <a:schemeClr val="bg1"/>
                </a:solidFill>
              </a:rPr>
              <a:t>harmless</a:t>
            </a:r>
            <a:r>
              <a:rPr lang="en-US" sz="6600">
                <a:solidFill>
                  <a:schemeClr val="bg1"/>
                </a:solidFill>
              </a:rPr>
              <a:t> water vapor.</a:t>
            </a:r>
          </a:p>
        </p:txBody>
      </p:sp>
      <p:sp>
        <p:nvSpPr>
          <p:cNvPr id="7" name="Content Placeholder 4">
            <a:extLst>
              <a:ext uri="{FF2B5EF4-FFF2-40B4-BE49-F238E27FC236}">
                <a16:creationId xmlns:a16="http://schemas.microsoft.com/office/drawing/2014/main" id="{0BBDC768-9589-0943-A265-ECAA9BF9B493}"/>
              </a:ext>
            </a:extLst>
          </p:cNvPr>
          <p:cNvSpPr txBox="1">
            <a:spLocks/>
          </p:cNvSpPr>
          <p:nvPr/>
        </p:nvSpPr>
        <p:spPr>
          <a:xfrm>
            <a:off x="452352" y="3566009"/>
            <a:ext cx="5181600" cy="128560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8800" b="1">
                <a:solidFill>
                  <a:srgbClr val="FF0000"/>
                </a:solidFill>
              </a:rPr>
              <a:t>FALSE</a:t>
            </a:r>
          </a:p>
        </p:txBody>
      </p:sp>
    </p:spTree>
    <p:extLst>
      <p:ext uri="{BB962C8B-B14F-4D97-AF65-F5344CB8AC3E}">
        <p14:creationId xmlns:p14="http://schemas.microsoft.com/office/powerpoint/2010/main" val="3392501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CD6208-16B9-6448-ABC1-F406787C5959}"/>
              </a:ext>
            </a:extLst>
          </p:cNvPr>
          <p:cNvSpPr/>
          <p:nvPr/>
        </p:nvSpPr>
        <p:spPr>
          <a:xfrm>
            <a:off x="5967970" y="445864"/>
            <a:ext cx="5244575" cy="5244575"/>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C5C8C18D-25FD-944B-A193-353F16CF4F4B}"/>
              </a:ext>
            </a:extLst>
          </p:cNvPr>
          <p:cNvSpPr>
            <a:spLocks noGrp="1"/>
          </p:cNvSpPr>
          <p:nvPr>
            <p:ph sz="half" idx="1"/>
          </p:nvPr>
        </p:nvSpPr>
        <p:spPr>
          <a:xfrm>
            <a:off x="505691" y="2377288"/>
            <a:ext cx="5181600" cy="1603375"/>
          </a:xfrm>
        </p:spPr>
        <p:txBody>
          <a:bodyPr>
            <a:normAutofit/>
          </a:bodyPr>
          <a:lstStyle/>
          <a:p>
            <a:pPr marL="0" indent="0" algn="r">
              <a:buNone/>
            </a:pPr>
            <a:r>
              <a:rPr lang="en-US" sz="8800" b="1" dirty="0">
                <a:solidFill>
                  <a:schemeClr val="accent6">
                    <a:lumMod val="60000"/>
                    <a:lumOff val="40000"/>
                  </a:schemeClr>
                </a:solidFill>
              </a:rPr>
              <a:t>TRUE</a:t>
            </a:r>
          </a:p>
        </p:txBody>
      </p:sp>
      <p:sp>
        <p:nvSpPr>
          <p:cNvPr id="6" name="Content Placeholder 5">
            <a:extLst>
              <a:ext uri="{FF2B5EF4-FFF2-40B4-BE49-F238E27FC236}">
                <a16:creationId xmlns:a16="http://schemas.microsoft.com/office/drawing/2014/main" id="{5F455015-650E-BC4D-B0E6-4B5ECD6BA7D5}"/>
              </a:ext>
            </a:extLst>
          </p:cNvPr>
          <p:cNvSpPr>
            <a:spLocks noGrp="1"/>
          </p:cNvSpPr>
          <p:nvPr>
            <p:ph sz="half" idx="2"/>
          </p:nvPr>
        </p:nvSpPr>
        <p:spPr>
          <a:xfrm>
            <a:off x="6096000" y="1825625"/>
            <a:ext cx="5181600" cy="4351338"/>
          </a:xfrm>
        </p:spPr>
        <p:txBody>
          <a:bodyPr>
            <a:normAutofit/>
          </a:bodyPr>
          <a:lstStyle/>
          <a:p>
            <a:pPr marL="0" indent="0">
              <a:buNone/>
            </a:pPr>
            <a:r>
              <a:rPr lang="en-US" sz="6600" dirty="0">
                <a:solidFill>
                  <a:schemeClr val="bg1"/>
                </a:solidFill>
              </a:rPr>
              <a:t>Some</a:t>
            </a:r>
            <a:br>
              <a:rPr lang="en-US" sz="6600" dirty="0">
                <a:solidFill>
                  <a:schemeClr val="bg1"/>
                </a:solidFill>
              </a:rPr>
            </a:br>
            <a:r>
              <a:rPr lang="en-US" sz="6600" dirty="0">
                <a:solidFill>
                  <a:schemeClr val="bg1"/>
                </a:solidFill>
              </a:rPr>
              <a:t>e-cigarettes are </a:t>
            </a:r>
            <a:r>
              <a:rPr lang="en-US" sz="6600" b="1" dirty="0">
                <a:solidFill>
                  <a:schemeClr val="bg1"/>
                </a:solidFill>
                <a:latin typeface="Arial Narrow" panose="020B0604020202020204" pitchFamily="34" charset="0"/>
                <a:cs typeface="Arial Narrow" panose="020B0604020202020204" pitchFamily="34" charset="0"/>
              </a:rPr>
              <a:t>safe</a:t>
            </a:r>
            <a:r>
              <a:rPr lang="en-US" sz="6600" dirty="0">
                <a:solidFill>
                  <a:schemeClr val="bg1"/>
                </a:solidFill>
              </a:rPr>
              <a:t> </a:t>
            </a:r>
            <a:br>
              <a:rPr lang="en-US" sz="6600" dirty="0">
                <a:solidFill>
                  <a:schemeClr val="bg1"/>
                </a:solidFill>
              </a:rPr>
            </a:br>
            <a:r>
              <a:rPr lang="en-US" sz="6600" dirty="0">
                <a:solidFill>
                  <a:schemeClr val="bg1"/>
                </a:solidFill>
              </a:rPr>
              <a:t>for youth. </a:t>
            </a:r>
          </a:p>
        </p:txBody>
      </p:sp>
      <p:sp>
        <p:nvSpPr>
          <p:cNvPr id="7" name="Content Placeholder 4">
            <a:extLst>
              <a:ext uri="{FF2B5EF4-FFF2-40B4-BE49-F238E27FC236}">
                <a16:creationId xmlns:a16="http://schemas.microsoft.com/office/drawing/2014/main" id="{0BBDC768-9589-0943-A265-ECAA9BF9B493}"/>
              </a:ext>
            </a:extLst>
          </p:cNvPr>
          <p:cNvSpPr txBox="1">
            <a:spLocks/>
          </p:cNvSpPr>
          <p:nvPr/>
        </p:nvSpPr>
        <p:spPr>
          <a:xfrm>
            <a:off x="452352" y="3566009"/>
            <a:ext cx="5181600" cy="128560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8800" b="1" dirty="0">
                <a:solidFill>
                  <a:srgbClr val="FF7E79"/>
                </a:solidFill>
              </a:rPr>
              <a:t>FALSE</a:t>
            </a:r>
          </a:p>
        </p:txBody>
      </p:sp>
    </p:spTree>
    <p:extLst>
      <p:ext uri="{BB962C8B-B14F-4D97-AF65-F5344CB8AC3E}">
        <p14:creationId xmlns:p14="http://schemas.microsoft.com/office/powerpoint/2010/main" val="2516430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e e-cigarette aerosol that users breathe from the device and exhale can contain harmful and potentially harmful substances. The slide includes a profile of a face that is exhaling a cloud of aerosol. Inside the cloud we see the various contents of aerosol with accompanying images: a beaker of bubbling liquid is next to “volatile organic compounds;” an image of the nicotine molecule is next to “nicotine”; lungs covered in black particles are beneath “ultrafine particles;” a bottle with skull and crossbones indicator for poison is next to “cancer-causing chemicals”;  three metals in various shades of gray are next to “heavy metals such as nickel, tin and lead”; and a bucket of movie theater popcorn and a bunch of cotton candy are under “flavoring such as diacetyl, a chemical linked to a serious lung disease.” Under the face profile is an array of e-cigarettes in rainbow colors.">
            <a:extLst>
              <a:ext uri="{FF2B5EF4-FFF2-40B4-BE49-F238E27FC236}">
                <a16:creationId xmlns:a16="http://schemas.microsoft.com/office/drawing/2014/main" id="{1D383EDD-55B0-C247-A53F-6CC99BBAACE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889759"/>
            <a:ext cx="12104184" cy="4968241"/>
          </a:xfrm>
          <a:prstGeom prst="rect">
            <a:avLst/>
          </a:prstGeom>
        </p:spPr>
      </p:pic>
      <p:sp>
        <p:nvSpPr>
          <p:cNvPr id="4" name="Rectangle 3">
            <a:extLst>
              <a:ext uri="{FF2B5EF4-FFF2-40B4-BE49-F238E27FC236}">
                <a16:creationId xmlns:a16="http://schemas.microsoft.com/office/drawing/2014/main" id="{D1135C31-12E7-844E-808E-F58C7F507576}"/>
              </a:ext>
            </a:extLst>
          </p:cNvPr>
          <p:cNvSpPr/>
          <p:nvPr/>
        </p:nvSpPr>
        <p:spPr>
          <a:xfrm>
            <a:off x="722715" y="347471"/>
            <a:ext cx="10515600" cy="749809"/>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008512-33D6-D94A-9B90-BAE846069018}"/>
              </a:ext>
            </a:extLst>
          </p:cNvPr>
          <p:cNvSpPr>
            <a:spLocks noGrp="1"/>
          </p:cNvSpPr>
          <p:nvPr>
            <p:ph type="title"/>
          </p:nvPr>
        </p:nvSpPr>
        <p:spPr>
          <a:xfrm>
            <a:off x="838200" y="365125"/>
            <a:ext cx="10515600" cy="749809"/>
          </a:xfrm>
        </p:spPr>
        <p:txBody>
          <a:bodyPr/>
          <a:lstStyle/>
          <a:p>
            <a:r>
              <a:rPr lang="en-US">
                <a:solidFill>
                  <a:schemeClr val="bg1"/>
                </a:solidFill>
              </a:rPr>
              <a:t>E-CIGARETTES MAKE </a:t>
            </a:r>
            <a:r>
              <a:rPr lang="en-US" b="1">
                <a:solidFill>
                  <a:schemeClr val="bg1"/>
                </a:solidFill>
              </a:rPr>
              <a:t>AEROSOL</a:t>
            </a:r>
            <a:r>
              <a:rPr lang="en-US">
                <a:solidFill>
                  <a:schemeClr val="bg1"/>
                </a:solidFill>
              </a:rPr>
              <a:t>, NOT VAPOR.</a:t>
            </a:r>
            <a:endParaRPr lang="en-US" b="1">
              <a:solidFill>
                <a:schemeClr val="bg1"/>
              </a:solidFill>
            </a:endParaRPr>
          </a:p>
        </p:txBody>
      </p:sp>
      <p:sp>
        <p:nvSpPr>
          <p:cNvPr id="3" name="Content Placeholder 2">
            <a:extLst>
              <a:ext uri="{FF2B5EF4-FFF2-40B4-BE49-F238E27FC236}">
                <a16:creationId xmlns:a16="http://schemas.microsoft.com/office/drawing/2014/main" id="{4C2E64EC-E526-774F-BEBD-522801887776}"/>
              </a:ext>
            </a:extLst>
          </p:cNvPr>
          <p:cNvSpPr>
            <a:spLocks noGrp="1"/>
          </p:cNvSpPr>
          <p:nvPr>
            <p:ph idx="1"/>
          </p:nvPr>
        </p:nvSpPr>
        <p:spPr>
          <a:xfrm>
            <a:off x="838200" y="1333501"/>
            <a:ext cx="7254240" cy="1082040"/>
          </a:xfrm>
        </p:spPr>
        <p:txBody>
          <a:bodyPr>
            <a:normAutofit/>
          </a:bodyPr>
          <a:lstStyle/>
          <a:p>
            <a:pPr marL="0" indent="0">
              <a:buNone/>
            </a:pPr>
            <a:r>
              <a:rPr lang="en-US" sz="2300"/>
              <a:t>The e-cigarette aerosol that users breathe in from the device and then exhale contains harmful and potentially deadly substances:</a:t>
            </a:r>
          </a:p>
        </p:txBody>
      </p:sp>
    </p:spTree>
    <p:extLst>
      <p:ext uri="{BB962C8B-B14F-4D97-AF65-F5344CB8AC3E}">
        <p14:creationId xmlns:p14="http://schemas.microsoft.com/office/powerpoint/2010/main" val="2601548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23DDA91-09F2-E744-B654-12AD4E0A959D}"/>
              </a:ext>
            </a:extLst>
          </p:cNvPr>
          <p:cNvSpPr/>
          <p:nvPr/>
        </p:nvSpPr>
        <p:spPr>
          <a:xfrm>
            <a:off x="4576595" y="4001294"/>
            <a:ext cx="5657169" cy="2055019"/>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EAFB58B-5B5C-3C4C-9075-1F754CB806CF}"/>
              </a:ext>
            </a:extLst>
          </p:cNvPr>
          <p:cNvSpPr/>
          <p:nvPr/>
        </p:nvSpPr>
        <p:spPr>
          <a:xfrm>
            <a:off x="4576595" y="1825625"/>
            <a:ext cx="6777205" cy="2055019"/>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E6F2CB-E223-C84C-8BF8-4E740A520C84}"/>
              </a:ext>
            </a:extLst>
          </p:cNvPr>
          <p:cNvSpPr>
            <a:spLocks noGrp="1"/>
          </p:cNvSpPr>
          <p:nvPr>
            <p:ph type="title"/>
          </p:nvPr>
        </p:nvSpPr>
        <p:spPr/>
        <p:txBody>
          <a:bodyPr/>
          <a:lstStyle/>
          <a:p>
            <a:r>
              <a:rPr lang="en-US" dirty="0">
                <a:solidFill>
                  <a:srgbClr val="7D243E"/>
                </a:solidFill>
              </a:rPr>
              <a:t>AN </a:t>
            </a:r>
            <a:r>
              <a:rPr lang="en-US" b="1" dirty="0">
                <a:solidFill>
                  <a:srgbClr val="7D243E"/>
                </a:solidFill>
              </a:rPr>
              <a:t>EPIDEMIC</a:t>
            </a:r>
            <a:r>
              <a:rPr lang="en-US" dirty="0">
                <a:solidFill>
                  <a:srgbClr val="7D243E"/>
                </a:solidFill>
              </a:rPr>
              <a:t>:</a:t>
            </a:r>
            <a:br>
              <a:rPr lang="en-US" dirty="0">
                <a:solidFill>
                  <a:srgbClr val="7D243E"/>
                </a:solidFill>
              </a:rPr>
            </a:br>
            <a:r>
              <a:rPr lang="en-US" dirty="0">
                <a:solidFill>
                  <a:srgbClr val="7D243E"/>
                </a:solidFill>
              </a:rPr>
              <a:t>VAPING-RELATED LUNG DAMAGE.</a:t>
            </a:r>
          </a:p>
        </p:txBody>
      </p:sp>
      <p:sp>
        <p:nvSpPr>
          <p:cNvPr id="3" name="Content Placeholder 2">
            <a:extLst>
              <a:ext uri="{FF2B5EF4-FFF2-40B4-BE49-F238E27FC236}">
                <a16:creationId xmlns:a16="http://schemas.microsoft.com/office/drawing/2014/main" id="{3B1A0605-568E-CA4D-8ECB-0E3727F1470B}"/>
              </a:ext>
            </a:extLst>
          </p:cNvPr>
          <p:cNvSpPr>
            <a:spLocks noGrp="1"/>
          </p:cNvSpPr>
          <p:nvPr>
            <p:ph sz="half" idx="1"/>
          </p:nvPr>
        </p:nvSpPr>
        <p:spPr>
          <a:xfrm>
            <a:off x="838200" y="1825625"/>
            <a:ext cx="3139440" cy="4351338"/>
          </a:xfrm>
        </p:spPr>
        <p:txBody>
          <a:bodyPr>
            <a:noAutofit/>
          </a:bodyPr>
          <a:lstStyle/>
          <a:p>
            <a:pPr marL="0" indent="0">
              <a:buNone/>
            </a:pPr>
            <a:r>
              <a:rPr lang="en-US"/>
              <a:t>The CDC reported that e-cigarette or vaping-related product use was associated with lung injury (EVALI) in 50 states.</a:t>
            </a:r>
          </a:p>
          <a:p>
            <a:pPr marL="0" indent="0">
              <a:buNone/>
            </a:pPr>
            <a:endParaRPr lang="en-US"/>
          </a:p>
        </p:txBody>
      </p:sp>
      <p:sp>
        <p:nvSpPr>
          <p:cNvPr id="4" name="Content Placeholder 3">
            <a:extLst>
              <a:ext uri="{FF2B5EF4-FFF2-40B4-BE49-F238E27FC236}">
                <a16:creationId xmlns:a16="http://schemas.microsoft.com/office/drawing/2014/main" id="{F05CEAB3-16D8-B742-AE73-D0E3E1619A25}"/>
              </a:ext>
            </a:extLst>
          </p:cNvPr>
          <p:cNvSpPr>
            <a:spLocks noGrp="1"/>
          </p:cNvSpPr>
          <p:nvPr>
            <p:ph sz="half" idx="2"/>
          </p:nvPr>
        </p:nvSpPr>
        <p:spPr>
          <a:xfrm>
            <a:off x="9665410" y="2546746"/>
            <a:ext cx="3611880" cy="612775"/>
          </a:xfrm>
        </p:spPr>
        <p:txBody>
          <a:bodyPr>
            <a:normAutofit lnSpcReduction="10000"/>
          </a:bodyPr>
          <a:lstStyle/>
          <a:p>
            <a:pPr marL="0" indent="0">
              <a:buNone/>
            </a:pPr>
            <a:r>
              <a:rPr lang="en-US" sz="4000" dirty="0">
                <a:solidFill>
                  <a:schemeClr val="bg1"/>
                </a:solidFill>
              </a:rPr>
              <a:t>cases</a:t>
            </a:r>
          </a:p>
        </p:txBody>
      </p:sp>
      <p:sp>
        <p:nvSpPr>
          <p:cNvPr id="6" name="TextBox 5">
            <a:extLst>
              <a:ext uri="{FF2B5EF4-FFF2-40B4-BE49-F238E27FC236}">
                <a16:creationId xmlns:a16="http://schemas.microsoft.com/office/drawing/2014/main" id="{06664FF3-C98E-1C45-9FAA-40E95BCEF6FE}"/>
              </a:ext>
            </a:extLst>
          </p:cNvPr>
          <p:cNvSpPr txBox="1"/>
          <p:nvPr/>
        </p:nvSpPr>
        <p:spPr>
          <a:xfrm>
            <a:off x="4653804" y="1664653"/>
            <a:ext cx="5791202" cy="2215991"/>
          </a:xfrm>
          <a:prstGeom prst="rect">
            <a:avLst/>
          </a:prstGeom>
          <a:noFill/>
        </p:spPr>
        <p:txBody>
          <a:bodyPr wrap="square" rtlCol="0">
            <a:spAutoFit/>
          </a:bodyPr>
          <a:lstStyle/>
          <a:p>
            <a:r>
              <a:rPr lang="en-US" sz="13800" b="1" spc="-300">
                <a:solidFill>
                  <a:schemeClr val="bg1"/>
                </a:solidFill>
                <a:latin typeface="Arial Black" panose="020B0604020202020204" pitchFamily="34" charset="0"/>
                <a:cs typeface="Arial Black" panose="020B0604020202020204" pitchFamily="34" charset="0"/>
              </a:rPr>
              <a:t>2,561</a:t>
            </a:r>
          </a:p>
        </p:txBody>
      </p:sp>
      <p:sp>
        <p:nvSpPr>
          <p:cNvPr id="7" name="Content Placeholder 3">
            <a:extLst>
              <a:ext uri="{FF2B5EF4-FFF2-40B4-BE49-F238E27FC236}">
                <a16:creationId xmlns:a16="http://schemas.microsoft.com/office/drawing/2014/main" id="{E2C49E54-3A9C-5443-9F3B-506172D8F221}"/>
              </a:ext>
            </a:extLst>
          </p:cNvPr>
          <p:cNvSpPr txBox="1">
            <a:spLocks/>
          </p:cNvSpPr>
          <p:nvPr/>
        </p:nvSpPr>
        <p:spPr>
          <a:xfrm>
            <a:off x="7133660" y="4761466"/>
            <a:ext cx="3611880" cy="6127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a:solidFill>
                  <a:schemeClr val="bg1"/>
                </a:solidFill>
              </a:rPr>
              <a:t>in Delaware</a:t>
            </a:r>
          </a:p>
        </p:txBody>
      </p:sp>
      <p:sp>
        <p:nvSpPr>
          <p:cNvPr id="8" name="TextBox 7">
            <a:extLst>
              <a:ext uri="{FF2B5EF4-FFF2-40B4-BE49-F238E27FC236}">
                <a16:creationId xmlns:a16="http://schemas.microsoft.com/office/drawing/2014/main" id="{FA352D57-EF26-9741-A7CD-79A91849B508}"/>
              </a:ext>
            </a:extLst>
          </p:cNvPr>
          <p:cNvSpPr txBox="1"/>
          <p:nvPr/>
        </p:nvSpPr>
        <p:spPr>
          <a:xfrm>
            <a:off x="4653804" y="3959859"/>
            <a:ext cx="3048000" cy="2215991"/>
          </a:xfrm>
          <a:prstGeom prst="rect">
            <a:avLst/>
          </a:prstGeom>
          <a:noFill/>
        </p:spPr>
        <p:txBody>
          <a:bodyPr wrap="square" rtlCol="0">
            <a:spAutoFit/>
          </a:bodyPr>
          <a:lstStyle/>
          <a:p>
            <a:r>
              <a:rPr lang="en-US" sz="13800" b="1" kern="500" spc="-270">
                <a:solidFill>
                  <a:schemeClr val="bg1"/>
                </a:solidFill>
                <a:latin typeface="Arial Black" panose="020B0604020202020204" pitchFamily="34" charset="0"/>
                <a:cs typeface="Arial Black" panose="020B0604020202020204" pitchFamily="34" charset="0"/>
              </a:rPr>
              <a:t>20</a:t>
            </a:r>
          </a:p>
        </p:txBody>
      </p:sp>
    </p:spTree>
    <p:extLst>
      <p:ext uri="{BB962C8B-B14F-4D97-AF65-F5344CB8AC3E}">
        <p14:creationId xmlns:p14="http://schemas.microsoft.com/office/powerpoint/2010/main" val="672599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CE67B1-27B8-554A-9D17-66C7E1ECA09E}"/>
              </a:ext>
            </a:extLst>
          </p:cNvPr>
          <p:cNvSpPr/>
          <p:nvPr/>
        </p:nvSpPr>
        <p:spPr>
          <a:xfrm>
            <a:off x="838200" y="3757217"/>
            <a:ext cx="4373880" cy="1754268"/>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800" b="1" spc="-300">
                <a:solidFill>
                  <a:schemeClr val="bg1"/>
                </a:solidFill>
                <a:latin typeface="Arial Black" panose="020B0604020202020204" pitchFamily="34" charset="0"/>
                <a:cs typeface="Arial Black" panose="020B0604020202020204" pitchFamily="34" charset="0"/>
              </a:rPr>
              <a:t>1</a:t>
            </a:r>
          </a:p>
        </p:txBody>
      </p:sp>
      <p:sp>
        <p:nvSpPr>
          <p:cNvPr id="5" name="Rectangle 4">
            <a:extLst>
              <a:ext uri="{FF2B5EF4-FFF2-40B4-BE49-F238E27FC236}">
                <a16:creationId xmlns:a16="http://schemas.microsoft.com/office/drawing/2014/main" id="{FEAFB58B-5B5C-3C4C-9075-1F754CB806CF}"/>
              </a:ext>
            </a:extLst>
          </p:cNvPr>
          <p:cNvSpPr/>
          <p:nvPr/>
        </p:nvSpPr>
        <p:spPr>
          <a:xfrm>
            <a:off x="838201" y="1825625"/>
            <a:ext cx="4891536" cy="1754268"/>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800" b="1" spc="-300">
                <a:solidFill>
                  <a:schemeClr val="bg1"/>
                </a:solidFill>
                <a:latin typeface="Arial Black" panose="020B0604020202020204" pitchFamily="34" charset="0"/>
                <a:cs typeface="Arial Black" panose="020B0604020202020204" pitchFamily="34" charset="0"/>
              </a:rPr>
              <a:t>55</a:t>
            </a:r>
          </a:p>
        </p:txBody>
      </p:sp>
      <p:sp>
        <p:nvSpPr>
          <p:cNvPr id="2" name="Title 1">
            <a:extLst>
              <a:ext uri="{FF2B5EF4-FFF2-40B4-BE49-F238E27FC236}">
                <a16:creationId xmlns:a16="http://schemas.microsoft.com/office/drawing/2014/main" id="{6CE6F2CB-E223-C84C-8BF8-4E740A520C84}"/>
              </a:ext>
            </a:extLst>
          </p:cNvPr>
          <p:cNvSpPr>
            <a:spLocks noGrp="1"/>
          </p:cNvSpPr>
          <p:nvPr>
            <p:ph type="title"/>
          </p:nvPr>
        </p:nvSpPr>
        <p:spPr>
          <a:xfrm>
            <a:off x="838200" y="497995"/>
            <a:ext cx="10706100" cy="746125"/>
          </a:xfrm>
        </p:spPr>
        <p:txBody>
          <a:bodyPr>
            <a:normAutofit/>
          </a:bodyPr>
          <a:lstStyle/>
          <a:p>
            <a:r>
              <a:rPr lang="en-US" dirty="0">
                <a:solidFill>
                  <a:srgbClr val="7D243E"/>
                </a:solidFill>
              </a:rPr>
              <a:t>A </a:t>
            </a:r>
            <a:r>
              <a:rPr lang="en-US" b="1" dirty="0">
                <a:solidFill>
                  <a:srgbClr val="7D243E"/>
                </a:solidFill>
              </a:rPr>
              <a:t>DEADLY</a:t>
            </a:r>
            <a:r>
              <a:rPr lang="en-US" dirty="0">
                <a:solidFill>
                  <a:srgbClr val="7D243E"/>
                </a:solidFill>
              </a:rPr>
              <a:t> EPIDEMIC LINKED TO VAPING THC.</a:t>
            </a:r>
          </a:p>
        </p:txBody>
      </p:sp>
      <p:sp>
        <p:nvSpPr>
          <p:cNvPr id="3" name="Content Placeholder 2">
            <a:extLst>
              <a:ext uri="{FF2B5EF4-FFF2-40B4-BE49-F238E27FC236}">
                <a16:creationId xmlns:a16="http://schemas.microsoft.com/office/drawing/2014/main" id="{3B1A0605-568E-CA4D-8ECB-0E3727F1470B}"/>
              </a:ext>
            </a:extLst>
          </p:cNvPr>
          <p:cNvSpPr>
            <a:spLocks noGrp="1"/>
          </p:cNvSpPr>
          <p:nvPr>
            <p:ph sz="half" idx="1"/>
          </p:nvPr>
        </p:nvSpPr>
        <p:spPr>
          <a:xfrm>
            <a:off x="5950214" y="1825625"/>
            <a:ext cx="5479786" cy="4351338"/>
          </a:xfrm>
        </p:spPr>
        <p:txBody>
          <a:bodyPr>
            <a:noAutofit/>
          </a:bodyPr>
          <a:lstStyle/>
          <a:p>
            <a:pPr marL="0" indent="0">
              <a:buNone/>
            </a:pPr>
            <a:r>
              <a:rPr lang="en-US" sz="3200"/>
              <a:t>The CDC reported deaths associated with vitamin E acetate, a thickening agent in THC-containing e-cigarettes.</a:t>
            </a:r>
          </a:p>
        </p:txBody>
      </p:sp>
      <p:sp>
        <p:nvSpPr>
          <p:cNvPr id="4" name="Content Placeholder 3">
            <a:extLst>
              <a:ext uri="{FF2B5EF4-FFF2-40B4-BE49-F238E27FC236}">
                <a16:creationId xmlns:a16="http://schemas.microsoft.com/office/drawing/2014/main" id="{F05CEAB3-16D8-B742-AE73-D0E3E1619A25}"/>
              </a:ext>
            </a:extLst>
          </p:cNvPr>
          <p:cNvSpPr>
            <a:spLocks noGrp="1"/>
          </p:cNvSpPr>
          <p:nvPr>
            <p:ph sz="half" idx="2"/>
          </p:nvPr>
        </p:nvSpPr>
        <p:spPr>
          <a:xfrm>
            <a:off x="3248480" y="2464020"/>
            <a:ext cx="3611880" cy="612775"/>
          </a:xfrm>
        </p:spPr>
        <p:txBody>
          <a:bodyPr>
            <a:normAutofit lnSpcReduction="10000"/>
          </a:bodyPr>
          <a:lstStyle/>
          <a:p>
            <a:pPr marL="0" indent="0">
              <a:buNone/>
            </a:pPr>
            <a:r>
              <a:rPr lang="en-US" sz="4000">
                <a:solidFill>
                  <a:schemeClr val="bg1"/>
                </a:solidFill>
              </a:rPr>
              <a:t>deaths</a:t>
            </a:r>
          </a:p>
        </p:txBody>
      </p:sp>
      <p:sp>
        <p:nvSpPr>
          <p:cNvPr id="7" name="Content Placeholder 3">
            <a:extLst>
              <a:ext uri="{FF2B5EF4-FFF2-40B4-BE49-F238E27FC236}">
                <a16:creationId xmlns:a16="http://schemas.microsoft.com/office/drawing/2014/main" id="{E2C49E54-3A9C-5443-9F3B-506172D8F221}"/>
              </a:ext>
            </a:extLst>
          </p:cNvPr>
          <p:cNvSpPr txBox="1">
            <a:spLocks/>
          </p:cNvSpPr>
          <p:nvPr/>
        </p:nvSpPr>
        <p:spPr>
          <a:xfrm>
            <a:off x="1991736" y="4327963"/>
            <a:ext cx="3611880" cy="6127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a:solidFill>
                  <a:schemeClr val="bg1"/>
                </a:solidFill>
              </a:rPr>
              <a:t>in Delaware</a:t>
            </a:r>
          </a:p>
        </p:txBody>
      </p:sp>
    </p:spTree>
    <p:extLst>
      <p:ext uri="{BB962C8B-B14F-4D97-AF65-F5344CB8AC3E}">
        <p14:creationId xmlns:p14="http://schemas.microsoft.com/office/powerpoint/2010/main" val="3099490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4E9D60-EAEE-884A-991E-E2DCF75DDB65}"/>
              </a:ext>
            </a:extLst>
          </p:cNvPr>
          <p:cNvSpPr/>
          <p:nvPr/>
        </p:nvSpPr>
        <p:spPr>
          <a:xfrm>
            <a:off x="722715" y="347471"/>
            <a:ext cx="9510945" cy="749809"/>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75A2F3-3DD5-4C4E-91A9-0E9997F54A66}"/>
              </a:ext>
            </a:extLst>
          </p:cNvPr>
          <p:cNvSpPr>
            <a:spLocks noGrp="1"/>
          </p:cNvSpPr>
          <p:nvPr>
            <p:ph type="title"/>
          </p:nvPr>
        </p:nvSpPr>
        <p:spPr>
          <a:xfrm>
            <a:off x="838200" y="347471"/>
            <a:ext cx="10515600" cy="749809"/>
          </a:xfrm>
        </p:spPr>
        <p:txBody>
          <a:bodyPr/>
          <a:lstStyle/>
          <a:p>
            <a:r>
              <a:rPr lang="en-US">
                <a:solidFill>
                  <a:schemeClr val="bg1"/>
                </a:solidFill>
              </a:rPr>
              <a:t>SO, WHAT </a:t>
            </a:r>
            <a:r>
              <a:rPr lang="en-US" b="1">
                <a:solidFill>
                  <a:schemeClr val="bg1"/>
                </a:solidFill>
              </a:rPr>
              <a:t>SHOULD</a:t>
            </a:r>
            <a:r>
              <a:rPr lang="en-US">
                <a:solidFill>
                  <a:schemeClr val="bg1"/>
                </a:solidFill>
              </a:rPr>
              <a:t> DELAWAREANS DO?</a:t>
            </a:r>
          </a:p>
        </p:txBody>
      </p:sp>
      <p:sp>
        <p:nvSpPr>
          <p:cNvPr id="3" name="Content Placeholder 2">
            <a:extLst>
              <a:ext uri="{FF2B5EF4-FFF2-40B4-BE49-F238E27FC236}">
                <a16:creationId xmlns:a16="http://schemas.microsoft.com/office/drawing/2014/main" id="{C2AE2310-308C-4744-979E-3530A5BB110D}"/>
              </a:ext>
            </a:extLst>
          </p:cNvPr>
          <p:cNvSpPr>
            <a:spLocks noGrp="1"/>
          </p:cNvSpPr>
          <p:nvPr>
            <p:ph idx="1"/>
          </p:nvPr>
        </p:nvSpPr>
        <p:spPr>
          <a:xfrm>
            <a:off x="838200" y="1516380"/>
            <a:ext cx="10515600" cy="4800600"/>
          </a:xfrm>
        </p:spPr>
        <p:txBody>
          <a:bodyPr>
            <a:normAutofit/>
          </a:bodyPr>
          <a:lstStyle/>
          <a:p>
            <a:pPr marL="0" indent="0">
              <a:buNone/>
            </a:pPr>
            <a:r>
              <a:rPr lang="en-US" sz="3600"/>
              <a:t>The CDC recommends that people, especially young people: </a:t>
            </a:r>
          </a:p>
          <a:p>
            <a:pPr lvl="1"/>
            <a:r>
              <a:rPr lang="en-US" sz="3200"/>
              <a:t>Do not use THC-containing e-cigarettes or vaping products.</a:t>
            </a:r>
          </a:p>
          <a:p>
            <a:pPr lvl="1"/>
            <a:r>
              <a:rPr lang="en-US" sz="3200"/>
              <a:t>Do not buy any type of e-cigarette, particularly those containing THC, from informal sources such as friends, family, or in-person or online dealers.</a:t>
            </a:r>
          </a:p>
          <a:p>
            <a:pPr lvl="1"/>
            <a:r>
              <a:rPr lang="en-US" sz="3200"/>
              <a:t>Do not modify or add any substance to e-cigarettes or vaping products that is not intended by the manufacturer.</a:t>
            </a:r>
          </a:p>
        </p:txBody>
      </p:sp>
    </p:spTree>
    <p:extLst>
      <p:ext uri="{BB962C8B-B14F-4D97-AF65-F5344CB8AC3E}">
        <p14:creationId xmlns:p14="http://schemas.microsoft.com/office/powerpoint/2010/main" val="4262493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0449E-039D-7440-8A9E-8370599EC6B4}"/>
              </a:ext>
            </a:extLst>
          </p:cNvPr>
          <p:cNvSpPr>
            <a:spLocks noGrp="1"/>
          </p:cNvSpPr>
          <p:nvPr>
            <p:ph type="title"/>
          </p:nvPr>
        </p:nvSpPr>
        <p:spPr>
          <a:xfrm>
            <a:off x="8202705" y="1"/>
            <a:ext cx="3720204" cy="1882587"/>
          </a:xfrm>
        </p:spPr>
        <p:txBody>
          <a:bodyPr>
            <a:normAutofit/>
          </a:bodyPr>
          <a:lstStyle/>
          <a:p>
            <a:r>
              <a:rPr lang="en-US" sz="4800" dirty="0">
                <a:solidFill>
                  <a:srgbClr val="7D243E"/>
                </a:solidFill>
              </a:rPr>
              <a:t>WHAT KIDS </a:t>
            </a:r>
            <a:r>
              <a:rPr lang="en-US" sz="4800" b="1" dirty="0">
                <a:solidFill>
                  <a:srgbClr val="7D243E"/>
                </a:solidFill>
              </a:rPr>
              <a:t>DON’T</a:t>
            </a:r>
            <a:r>
              <a:rPr lang="en-US" sz="4800" dirty="0">
                <a:solidFill>
                  <a:srgbClr val="7D243E"/>
                </a:solidFill>
              </a:rPr>
              <a:t> KNOW. </a:t>
            </a:r>
          </a:p>
        </p:txBody>
      </p:sp>
      <p:sp>
        <p:nvSpPr>
          <p:cNvPr id="3" name="Content Placeholder 2">
            <a:extLst>
              <a:ext uri="{FF2B5EF4-FFF2-40B4-BE49-F238E27FC236}">
                <a16:creationId xmlns:a16="http://schemas.microsoft.com/office/drawing/2014/main" id="{AD656640-643D-A246-9436-BD312F02DD94}"/>
              </a:ext>
            </a:extLst>
          </p:cNvPr>
          <p:cNvSpPr>
            <a:spLocks noGrp="1"/>
          </p:cNvSpPr>
          <p:nvPr>
            <p:ph sz="half" idx="1"/>
          </p:nvPr>
        </p:nvSpPr>
        <p:spPr>
          <a:xfrm>
            <a:off x="8202705" y="1882588"/>
            <a:ext cx="3294530" cy="4141939"/>
          </a:xfrm>
        </p:spPr>
        <p:txBody>
          <a:bodyPr>
            <a:normAutofit/>
          </a:bodyPr>
          <a:lstStyle/>
          <a:p>
            <a:pPr marL="0" indent="0">
              <a:buNone/>
            </a:pPr>
            <a:r>
              <a:rPr lang="en-US" sz="3200" dirty="0"/>
              <a:t>Visit </a:t>
            </a:r>
            <a:r>
              <a:rPr lang="en-US" sz="3200" dirty="0">
                <a:hlinkClick r:id="rId3"/>
              </a:rPr>
              <a:t>thedirtytruth.com</a:t>
            </a:r>
            <a:r>
              <a:rPr lang="en-US" sz="3200" dirty="0"/>
              <a:t> to learn about the dangers that e-cigarettes pose to our children and teens.</a:t>
            </a:r>
          </a:p>
          <a:p>
            <a:pPr marL="0" indent="0">
              <a:buNone/>
            </a:pPr>
            <a:endParaRPr lang="en-US" sz="3200" dirty="0"/>
          </a:p>
        </p:txBody>
      </p:sp>
      <p:pic>
        <p:nvPicPr>
          <p:cNvPr id="8" name="Picture 7" descr="A picture containing person, woman, sign, holding&#10;&#10;Description automatically generated">
            <a:extLst>
              <a:ext uri="{FF2B5EF4-FFF2-40B4-BE49-F238E27FC236}">
                <a16:creationId xmlns:a16="http://schemas.microsoft.com/office/drawing/2014/main" id="{1EAA5B7D-FCCE-2641-BB39-1AB62EB18A1B}"/>
              </a:ext>
            </a:extLst>
          </p:cNvPr>
          <p:cNvPicPr>
            <a:picLocks noChangeAspect="1"/>
          </p:cNvPicPr>
          <p:nvPr/>
        </p:nvPicPr>
        <p:blipFill>
          <a:blip r:embed="rId4"/>
          <a:stretch>
            <a:fillRect/>
          </a:stretch>
        </p:blipFill>
        <p:spPr>
          <a:xfrm>
            <a:off x="269091" y="336867"/>
            <a:ext cx="7684881" cy="5768098"/>
          </a:xfrm>
          <a:prstGeom prst="rect">
            <a:avLst/>
          </a:prstGeom>
        </p:spPr>
      </p:pic>
    </p:spTree>
    <p:extLst>
      <p:ext uri="{BB962C8B-B14F-4D97-AF65-F5344CB8AC3E}">
        <p14:creationId xmlns:p14="http://schemas.microsoft.com/office/powerpoint/2010/main" val="2633877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4FCA8-043E-5D41-960E-C9221C80A4DB}"/>
              </a:ext>
            </a:extLst>
          </p:cNvPr>
          <p:cNvSpPr>
            <a:spLocks noGrp="1"/>
          </p:cNvSpPr>
          <p:nvPr>
            <p:ph type="title"/>
          </p:nvPr>
        </p:nvSpPr>
        <p:spPr>
          <a:xfrm>
            <a:off x="838200" y="365125"/>
            <a:ext cx="10515600" cy="762635"/>
          </a:xfrm>
        </p:spPr>
        <p:txBody>
          <a:bodyPr/>
          <a:lstStyle/>
          <a:p>
            <a:r>
              <a:rPr lang="en-US" dirty="0">
                <a:solidFill>
                  <a:srgbClr val="7D243E"/>
                </a:solidFill>
              </a:rPr>
              <a:t>E-CIGARETTE</a:t>
            </a:r>
            <a:r>
              <a:rPr lang="en-US" b="1" dirty="0">
                <a:solidFill>
                  <a:srgbClr val="7D243E"/>
                </a:solidFill>
              </a:rPr>
              <a:t> POISONINGS</a:t>
            </a:r>
            <a:endParaRPr lang="en-US" dirty="0">
              <a:solidFill>
                <a:srgbClr val="7D243E"/>
              </a:solidFill>
            </a:endParaRPr>
          </a:p>
        </p:txBody>
      </p:sp>
      <p:pic>
        <p:nvPicPr>
          <p:cNvPr id="3" name="Picture 2" descr="On the left, there is a bar graph showing the number of reported e-cigarette device and liquid nicotine exposures to poison centers. 2011: 271. 2012: 246. 2013: 1543. 2014: 3957. On the right, there is an image of a printed article from the Huffington post titled, “Liquid nicotine in e-cigarettes could be deadly.” ">
            <a:extLst>
              <a:ext uri="{FF2B5EF4-FFF2-40B4-BE49-F238E27FC236}">
                <a16:creationId xmlns:a16="http://schemas.microsoft.com/office/drawing/2014/main" id="{15977E37-1332-CA4E-A00C-AC42D36D70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383" y="1303020"/>
            <a:ext cx="11545234" cy="4681226"/>
          </a:xfrm>
          <a:prstGeom prst="rect">
            <a:avLst/>
          </a:prstGeom>
        </p:spPr>
      </p:pic>
      <p:sp>
        <p:nvSpPr>
          <p:cNvPr id="4" name="TextBox 3">
            <a:extLst>
              <a:ext uri="{FF2B5EF4-FFF2-40B4-BE49-F238E27FC236}">
                <a16:creationId xmlns:a16="http://schemas.microsoft.com/office/drawing/2014/main" id="{BE6E2670-02E7-F943-B241-994073F66CA5}"/>
              </a:ext>
            </a:extLst>
          </p:cNvPr>
          <p:cNvSpPr txBox="1"/>
          <p:nvPr/>
        </p:nvSpPr>
        <p:spPr>
          <a:xfrm>
            <a:off x="323383" y="6005617"/>
            <a:ext cx="5772617" cy="307777"/>
          </a:xfrm>
          <a:prstGeom prst="rect">
            <a:avLst/>
          </a:prstGeom>
          <a:noFill/>
        </p:spPr>
        <p:txBody>
          <a:bodyPr wrap="square" rtlCol="0">
            <a:spAutoFit/>
          </a:bodyPr>
          <a:lstStyle/>
          <a:p>
            <a:r>
              <a:rPr lang="en-US" sz="300" i="1">
                <a:latin typeface="Arial" panose="020B0604020202020204" pitchFamily="34" charset="0"/>
                <a:ea typeface="Calibri" panose="020F0502020204030204" pitchFamily="34" charset="0"/>
                <a:cs typeface="Arial" panose="020B0604020202020204" pitchFamily="34" charset="0"/>
              </a:rPr>
              <a:t> </a:t>
            </a:r>
            <a:endParaRPr lang="en-US" sz="300" i="1">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en-US" sz="1050" b="1" i="1">
                <a:latin typeface="Arial" panose="020B0604020202020204" pitchFamily="34" charset="0"/>
                <a:ea typeface="Calibri" panose="020F0502020204030204" pitchFamily="34" charset="0"/>
                <a:cs typeface="Arial" panose="020B0604020202020204" pitchFamily="34" charset="0"/>
              </a:rPr>
              <a:t>Source</a:t>
            </a:r>
            <a:r>
              <a:rPr lang="en-US" sz="1050" i="1">
                <a:latin typeface="Arial" panose="020B0604020202020204" pitchFamily="34" charset="0"/>
                <a:ea typeface="Calibri" panose="020F0502020204030204" pitchFamily="34" charset="0"/>
                <a:cs typeface="Arial" panose="020B0604020202020204" pitchFamily="34" charset="0"/>
              </a:rPr>
              <a:t>: American Association of Poison Control Centers</a:t>
            </a:r>
          </a:p>
        </p:txBody>
      </p:sp>
    </p:spTree>
    <p:extLst>
      <p:ext uri="{BB962C8B-B14F-4D97-AF65-F5344CB8AC3E}">
        <p14:creationId xmlns:p14="http://schemas.microsoft.com/office/powerpoint/2010/main" val="1861444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1C4765-5347-A547-A024-BEEAC1AFEF63}"/>
              </a:ext>
            </a:extLst>
          </p:cNvPr>
          <p:cNvSpPr/>
          <p:nvPr/>
        </p:nvSpPr>
        <p:spPr>
          <a:xfrm>
            <a:off x="722715" y="347471"/>
            <a:ext cx="8954685" cy="1325563"/>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04FCA8-043E-5D41-960E-C9221C80A4DB}"/>
              </a:ext>
            </a:extLst>
          </p:cNvPr>
          <p:cNvSpPr>
            <a:spLocks noGrp="1"/>
          </p:cNvSpPr>
          <p:nvPr>
            <p:ph type="title"/>
          </p:nvPr>
        </p:nvSpPr>
        <p:spPr>
          <a:xfrm>
            <a:off x="838200" y="365126"/>
            <a:ext cx="9121140" cy="1307908"/>
          </a:xfrm>
        </p:spPr>
        <p:txBody>
          <a:bodyPr>
            <a:normAutofit/>
          </a:bodyPr>
          <a:lstStyle/>
          <a:p>
            <a:r>
              <a:rPr lang="en-US">
                <a:solidFill>
                  <a:schemeClr val="bg1"/>
                </a:solidFill>
              </a:rPr>
              <a:t>DEFECTIVE E-CIGARETTE </a:t>
            </a:r>
            <a:r>
              <a:rPr lang="en-US" b="1">
                <a:solidFill>
                  <a:schemeClr val="bg1"/>
                </a:solidFill>
              </a:rPr>
              <a:t>BATTERIES</a:t>
            </a:r>
            <a:r>
              <a:rPr lang="en-US">
                <a:solidFill>
                  <a:schemeClr val="bg1"/>
                </a:solidFill>
              </a:rPr>
              <a:t> CAN CAUSE FIRES AND EXPLOSIONS.</a:t>
            </a:r>
          </a:p>
        </p:txBody>
      </p:sp>
      <p:pic>
        <p:nvPicPr>
          <p:cNvPr id="8" name="Picture 7" descr="Graphic images of e-cigarette injuries are displayed: on top left, a severely burned hand and wrist next to a burned hip and thigh. Bottom left, a burned face with the right cheek almost entirely black. Next to that, a burned outer thigh. On the right, a man with a beard who has his mouth open to reveal bleeding and raw wounds and a burn on his cheek. To the right of the man is an image of what appears to be an exploded e-cigarette device. ">
            <a:extLst>
              <a:ext uri="{FF2B5EF4-FFF2-40B4-BE49-F238E27FC236}">
                <a16:creationId xmlns:a16="http://schemas.microsoft.com/office/drawing/2014/main" id="{E6A31E1A-88CC-FA4C-8069-C36592EA96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7309" y="1851111"/>
            <a:ext cx="8596545" cy="4641763"/>
          </a:xfrm>
          <a:prstGeom prst="rect">
            <a:avLst/>
          </a:prstGeom>
        </p:spPr>
      </p:pic>
    </p:spTree>
    <p:extLst>
      <p:ext uri="{BB962C8B-B14F-4D97-AF65-F5344CB8AC3E}">
        <p14:creationId xmlns:p14="http://schemas.microsoft.com/office/powerpoint/2010/main" val="1907513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46EDCAA-CCEF-1943-864D-F07721A1E6D6}"/>
              </a:ext>
            </a:extLst>
          </p:cNvPr>
          <p:cNvGrpSpPr/>
          <p:nvPr/>
        </p:nvGrpSpPr>
        <p:grpSpPr>
          <a:xfrm>
            <a:off x="0" y="3482865"/>
            <a:ext cx="12191999" cy="1558051"/>
            <a:chOff x="0" y="3392247"/>
            <a:chExt cx="12191999" cy="1558051"/>
          </a:xfrm>
        </p:grpSpPr>
        <p:sp>
          <p:nvSpPr>
            <p:cNvPr id="9" name="Rectangle 8">
              <a:extLst>
                <a:ext uri="{FF2B5EF4-FFF2-40B4-BE49-F238E27FC236}">
                  <a16:creationId xmlns:a16="http://schemas.microsoft.com/office/drawing/2014/main" id="{40A509A7-3F8B-0A4C-A2C1-F90E965D7529}"/>
                </a:ext>
              </a:extLst>
            </p:cNvPr>
            <p:cNvSpPr/>
            <p:nvPr/>
          </p:nvSpPr>
          <p:spPr>
            <a:xfrm>
              <a:off x="0" y="3392248"/>
              <a:ext cx="1862667" cy="1558050"/>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AD0AEF7-6253-DB4C-9C33-33D637BA743E}"/>
                </a:ext>
              </a:extLst>
            </p:cNvPr>
            <p:cNvSpPr/>
            <p:nvPr/>
          </p:nvSpPr>
          <p:spPr>
            <a:xfrm>
              <a:off x="6095998" y="3392248"/>
              <a:ext cx="6096001" cy="1558050"/>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Narrow" panose="020B0604020202020204" pitchFamily="34" charset="0"/>
                  <a:cs typeface="Arial Narrow" panose="020B0604020202020204" pitchFamily="34" charset="0"/>
                </a:rPr>
                <a:t>What </a:t>
              </a:r>
              <a:r>
                <a:rPr lang="en-US" sz="4000" b="1">
                  <a:latin typeface="Arial Narrow" panose="020B0604020202020204" pitchFamily="34" charset="0"/>
                  <a:cs typeface="Arial Narrow" panose="020B0604020202020204" pitchFamily="34" charset="0"/>
                </a:rPr>
                <a:t>leads</a:t>
              </a:r>
              <a:r>
                <a:rPr lang="en-US" sz="4000">
                  <a:latin typeface="Arial Narrow" panose="020B0604020202020204" pitchFamily="34" charset="0"/>
                  <a:cs typeface="Arial Narrow" panose="020B0604020202020204" pitchFamily="34" charset="0"/>
                </a:rPr>
                <a:t> to e-cigarette use?</a:t>
              </a:r>
            </a:p>
          </p:txBody>
        </p:sp>
        <p:pic>
          <p:nvPicPr>
            <p:cNvPr id="14" name="Picture 13">
              <a:extLst>
                <a:ext uri="{FF2B5EF4-FFF2-40B4-BE49-F238E27FC236}">
                  <a16:creationId xmlns:a16="http://schemas.microsoft.com/office/drawing/2014/main" id="{29510AFB-0381-DB42-B22D-09855080C96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913464" y="3392247"/>
              <a:ext cx="4130008" cy="1558050"/>
            </a:xfrm>
            <a:prstGeom prst="rect">
              <a:avLst/>
            </a:prstGeom>
          </p:spPr>
        </p:pic>
      </p:grpSp>
      <p:sp>
        <p:nvSpPr>
          <p:cNvPr id="3" name="Rectangle 2">
            <a:extLst>
              <a:ext uri="{FF2B5EF4-FFF2-40B4-BE49-F238E27FC236}">
                <a16:creationId xmlns:a16="http://schemas.microsoft.com/office/drawing/2014/main" id="{07725460-3335-4A45-B9B2-1551A74054D6}"/>
              </a:ext>
            </a:extLst>
          </p:cNvPr>
          <p:cNvSpPr/>
          <p:nvPr/>
        </p:nvSpPr>
        <p:spPr>
          <a:xfrm>
            <a:off x="-2" y="131621"/>
            <a:ext cx="1862667" cy="1558050"/>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003DBE1-D18D-5A4C-8D66-D89358F797B2}"/>
              </a:ext>
            </a:extLst>
          </p:cNvPr>
          <p:cNvSpPr/>
          <p:nvPr/>
        </p:nvSpPr>
        <p:spPr>
          <a:xfrm>
            <a:off x="6095997" y="131621"/>
            <a:ext cx="6096001" cy="1558050"/>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Narrow" panose="020B0604020202020204" pitchFamily="34" charset="0"/>
                <a:cs typeface="Arial Narrow" panose="020B0604020202020204" pitchFamily="34" charset="0"/>
              </a:rPr>
              <a:t>What are </a:t>
            </a:r>
            <a:r>
              <a:rPr lang="en-US" sz="4000" b="1">
                <a:latin typeface="Arial Narrow" panose="020B0604020202020204" pitchFamily="34" charset="0"/>
                <a:cs typeface="Arial Narrow" panose="020B0604020202020204" pitchFamily="34" charset="0"/>
              </a:rPr>
              <a:t>e-cigarettes</a:t>
            </a:r>
            <a:r>
              <a:rPr lang="en-US" sz="4000">
                <a:latin typeface="Arial Narrow" panose="020B0604020202020204" pitchFamily="34" charset="0"/>
                <a:cs typeface="Arial Narrow" panose="020B0604020202020204" pitchFamily="34" charset="0"/>
              </a:rPr>
              <a:t>?</a:t>
            </a:r>
          </a:p>
        </p:txBody>
      </p:sp>
      <p:sp>
        <p:nvSpPr>
          <p:cNvPr id="20" name="Rectangle 19">
            <a:extLst>
              <a:ext uri="{FF2B5EF4-FFF2-40B4-BE49-F238E27FC236}">
                <a16:creationId xmlns:a16="http://schemas.microsoft.com/office/drawing/2014/main" id="{3F0A39F3-03CC-4047-8709-2B76ADF8F0B3}"/>
              </a:ext>
            </a:extLst>
          </p:cNvPr>
          <p:cNvSpPr/>
          <p:nvPr/>
        </p:nvSpPr>
        <p:spPr>
          <a:xfrm>
            <a:off x="0" y="1797403"/>
            <a:ext cx="1862667"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tx1">
                  <a:lumMod val="50000"/>
                  <a:lumOff val="50000"/>
                </a:schemeClr>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FBA0905C-E960-C14D-968A-849449BFAD91}"/>
              </a:ext>
            </a:extLst>
          </p:cNvPr>
          <p:cNvSpPr/>
          <p:nvPr/>
        </p:nvSpPr>
        <p:spPr>
          <a:xfrm>
            <a:off x="6095999" y="1797403"/>
            <a:ext cx="6096001"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Narrow" panose="020B0604020202020204" pitchFamily="34" charset="0"/>
                <a:cs typeface="Arial Narrow" panose="020B0604020202020204" pitchFamily="34" charset="0"/>
              </a:rPr>
              <a:t>What are the </a:t>
            </a:r>
            <a:r>
              <a:rPr lang="en-US" sz="4000" b="1">
                <a:latin typeface="Arial Narrow" panose="020B0604020202020204" pitchFamily="34" charset="0"/>
                <a:cs typeface="Arial Narrow" panose="020B0604020202020204" pitchFamily="34" charset="0"/>
              </a:rPr>
              <a:t>health</a:t>
            </a:r>
            <a:r>
              <a:rPr lang="en-US" sz="4000">
                <a:latin typeface="Arial Narrow" panose="020B0604020202020204" pitchFamily="34" charset="0"/>
                <a:cs typeface="Arial Narrow" panose="020B0604020202020204" pitchFamily="34" charset="0"/>
              </a:rPr>
              <a:t> risks?</a:t>
            </a:r>
          </a:p>
        </p:txBody>
      </p:sp>
      <p:sp>
        <p:nvSpPr>
          <p:cNvPr id="26" name="Rectangle 25">
            <a:extLst>
              <a:ext uri="{FF2B5EF4-FFF2-40B4-BE49-F238E27FC236}">
                <a16:creationId xmlns:a16="http://schemas.microsoft.com/office/drawing/2014/main" id="{E0644F39-631B-AE47-8466-8834901374B0}"/>
              </a:ext>
            </a:extLst>
          </p:cNvPr>
          <p:cNvSpPr/>
          <p:nvPr/>
        </p:nvSpPr>
        <p:spPr>
          <a:xfrm>
            <a:off x="0" y="5168329"/>
            <a:ext cx="1862667" cy="1558050"/>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570E7D85-0338-0E45-8CA9-FD79377F227F}"/>
              </a:ext>
            </a:extLst>
          </p:cNvPr>
          <p:cNvSpPr/>
          <p:nvPr/>
        </p:nvSpPr>
        <p:spPr>
          <a:xfrm>
            <a:off x="6095999" y="5168329"/>
            <a:ext cx="6096000" cy="1558050"/>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Narrow" panose="020B0604020202020204" pitchFamily="34" charset="0"/>
                <a:cs typeface="Arial Narrow" panose="020B0604020202020204" pitchFamily="34" charset="0"/>
              </a:rPr>
              <a:t>What can you </a:t>
            </a:r>
            <a:r>
              <a:rPr lang="en-US" sz="4000" b="1">
                <a:latin typeface="Arial Narrow" panose="020B0604020202020204" pitchFamily="34" charset="0"/>
                <a:cs typeface="Arial Narrow" panose="020B0604020202020204" pitchFamily="34" charset="0"/>
              </a:rPr>
              <a:t>do</a:t>
            </a:r>
            <a:r>
              <a:rPr lang="en-US" sz="4000">
                <a:latin typeface="Arial Narrow" panose="020B0604020202020204" pitchFamily="34" charset="0"/>
                <a:cs typeface="Arial Narrow" panose="020B0604020202020204" pitchFamily="34" charset="0"/>
              </a:rPr>
              <a:t> about it?</a:t>
            </a:r>
          </a:p>
        </p:txBody>
      </p:sp>
      <p:pic>
        <p:nvPicPr>
          <p:cNvPr id="16" name="Picture 15">
            <a:extLst>
              <a:ext uri="{FF2B5EF4-FFF2-40B4-BE49-F238E27FC236}">
                <a16:creationId xmlns:a16="http://schemas.microsoft.com/office/drawing/2014/main" id="{5FDA2A5C-DE48-0642-B574-1E57A4D4AA81}"/>
              </a:ext>
            </a:extLst>
          </p:cNvPr>
          <p:cNvPicPr>
            <a:picLocks noChangeAspect="1"/>
          </p:cNvPicPr>
          <p:nvPr/>
        </p:nvPicPr>
        <p:blipFill>
          <a:blip r:embed="rId4">
            <a:alphaModFix amt="80000"/>
            <a:extLst>
              <a:ext uri="{28A0092B-C50C-407E-A947-70E740481C1C}">
                <a14:useLocalDpi xmlns:a14="http://schemas.microsoft.com/office/drawing/2010/main"/>
              </a:ext>
            </a:extLst>
          </a:blip>
          <a:srcRect/>
          <a:stretch/>
        </p:blipFill>
        <p:spPr>
          <a:xfrm>
            <a:off x="1862665" y="111940"/>
            <a:ext cx="4233330" cy="1567094"/>
          </a:xfrm>
          <a:prstGeom prst="rect">
            <a:avLst/>
          </a:prstGeom>
        </p:spPr>
      </p:pic>
      <p:pic>
        <p:nvPicPr>
          <p:cNvPr id="17" name="Picture 16">
            <a:extLst>
              <a:ext uri="{FF2B5EF4-FFF2-40B4-BE49-F238E27FC236}">
                <a16:creationId xmlns:a16="http://schemas.microsoft.com/office/drawing/2014/main" id="{9177763B-7BBD-D24D-A340-6D9EFA02C3FE}"/>
              </a:ext>
            </a:extLst>
          </p:cNvPr>
          <p:cNvPicPr>
            <a:picLocks noChangeAspect="1"/>
          </p:cNvPicPr>
          <p:nvPr/>
        </p:nvPicPr>
        <p:blipFill rotWithShape="1">
          <a:blip r:embed="rId5">
            <a:alphaModFix amt="70000"/>
            <a:extLst>
              <a:ext uri="{28A0092B-C50C-407E-A947-70E740481C1C}">
                <a14:useLocalDpi xmlns:a14="http://schemas.microsoft.com/office/drawing/2010/main"/>
              </a:ext>
            </a:extLst>
          </a:blip>
          <a:srcRect/>
          <a:stretch/>
        </p:blipFill>
        <p:spPr>
          <a:xfrm>
            <a:off x="1913464" y="5159285"/>
            <a:ext cx="4131733" cy="1567094"/>
          </a:xfrm>
          <a:prstGeom prst="rect">
            <a:avLst/>
          </a:prstGeom>
        </p:spPr>
      </p:pic>
      <p:pic>
        <p:nvPicPr>
          <p:cNvPr id="18" name="Picture 17">
            <a:extLst>
              <a:ext uri="{FF2B5EF4-FFF2-40B4-BE49-F238E27FC236}">
                <a16:creationId xmlns:a16="http://schemas.microsoft.com/office/drawing/2014/main" id="{6EE5E02F-61C8-504B-81A4-2F6DE43CEE6A}"/>
              </a:ext>
            </a:extLst>
          </p:cNvPr>
          <p:cNvPicPr>
            <a:picLocks noChangeAspect="1"/>
          </p:cNvPicPr>
          <p:nvPr/>
        </p:nvPicPr>
        <p:blipFill rotWithShape="1">
          <a:blip r:embed="rId6">
            <a:alphaModFix amt="80000"/>
            <a:extLst>
              <a:ext uri="{28A0092B-C50C-407E-A947-70E740481C1C}">
                <a14:useLocalDpi xmlns:a14="http://schemas.microsoft.com/office/drawing/2010/main"/>
              </a:ext>
            </a:extLst>
          </a:blip>
          <a:srcRect/>
          <a:stretch/>
        </p:blipFill>
        <p:spPr>
          <a:xfrm>
            <a:off x="1913464" y="1806446"/>
            <a:ext cx="4131732" cy="1549007"/>
          </a:xfrm>
          <a:prstGeom prst="rect">
            <a:avLst/>
          </a:prstGeom>
          <a:noFill/>
        </p:spPr>
      </p:pic>
    </p:spTree>
    <p:extLst>
      <p:ext uri="{BB962C8B-B14F-4D97-AF65-F5344CB8AC3E}">
        <p14:creationId xmlns:p14="http://schemas.microsoft.com/office/powerpoint/2010/main" val="18437806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91BA7-0576-9747-881D-2D87D55E1527}"/>
              </a:ext>
            </a:extLst>
          </p:cNvPr>
          <p:cNvSpPr>
            <a:spLocks noGrp="1"/>
          </p:cNvSpPr>
          <p:nvPr>
            <p:ph type="title"/>
          </p:nvPr>
        </p:nvSpPr>
        <p:spPr>
          <a:xfrm>
            <a:off x="838200" y="464820"/>
            <a:ext cx="10035540" cy="594360"/>
          </a:xfrm>
        </p:spPr>
        <p:txBody>
          <a:bodyPr>
            <a:normAutofit fontScale="90000"/>
          </a:bodyPr>
          <a:lstStyle/>
          <a:p>
            <a:r>
              <a:rPr lang="en-US" b="1" dirty="0">
                <a:solidFill>
                  <a:srgbClr val="7D243E"/>
                </a:solidFill>
              </a:rPr>
              <a:t>SURGE</a:t>
            </a:r>
            <a:r>
              <a:rPr lang="en-US" dirty="0">
                <a:solidFill>
                  <a:srgbClr val="7D243E"/>
                </a:solidFill>
              </a:rPr>
              <a:t> IN E-CIGARETTE USE AMONG YOUTH</a:t>
            </a:r>
          </a:p>
        </p:txBody>
      </p:sp>
      <p:sp>
        <p:nvSpPr>
          <p:cNvPr id="4" name="Rectangle 3">
            <a:extLst>
              <a:ext uri="{FF2B5EF4-FFF2-40B4-BE49-F238E27FC236}">
                <a16:creationId xmlns:a16="http://schemas.microsoft.com/office/drawing/2014/main" id="{A10BC941-0F39-B847-8BA3-D26FC973836D}"/>
              </a:ext>
            </a:extLst>
          </p:cNvPr>
          <p:cNvSpPr/>
          <p:nvPr/>
        </p:nvSpPr>
        <p:spPr>
          <a:xfrm>
            <a:off x="7360920" y="1442188"/>
            <a:ext cx="2392680" cy="4859552"/>
          </a:xfrm>
          <a:prstGeom prst="rect">
            <a:avLst/>
          </a:prstGeom>
          <a:solidFill>
            <a:srgbClr val="380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a:latin typeface="Arial" panose="020B0604020202020204" pitchFamily="34" charset="0"/>
                <a:cs typeface="Arial" panose="020B0604020202020204" pitchFamily="34" charset="0"/>
              </a:rPr>
              <a:t>20.8</a:t>
            </a:r>
            <a:r>
              <a:rPr lang="en-US" sz="2600" b="1" baseline="30000">
                <a:latin typeface="Arial" panose="020B0604020202020204" pitchFamily="34" charset="0"/>
                <a:cs typeface="Arial" panose="020B0604020202020204" pitchFamily="34" charset="0"/>
              </a:rPr>
              <a:t>%</a:t>
            </a:r>
          </a:p>
        </p:txBody>
      </p:sp>
      <p:sp>
        <p:nvSpPr>
          <p:cNvPr id="13" name="Rectangle 12">
            <a:extLst>
              <a:ext uri="{FF2B5EF4-FFF2-40B4-BE49-F238E27FC236}">
                <a16:creationId xmlns:a16="http://schemas.microsoft.com/office/drawing/2014/main" id="{7EB7960A-08BB-1C4A-8919-84596568F9B4}"/>
              </a:ext>
            </a:extLst>
          </p:cNvPr>
          <p:cNvSpPr/>
          <p:nvPr/>
        </p:nvSpPr>
        <p:spPr>
          <a:xfrm>
            <a:off x="4968240" y="3556650"/>
            <a:ext cx="2392680" cy="2745090"/>
          </a:xfrm>
          <a:prstGeom prst="rect">
            <a:avLst/>
          </a:prstGeom>
          <a:solidFill>
            <a:srgbClr val="5A1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a:latin typeface="Arial" panose="020B0604020202020204" pitchFamily="34" charset="0"/>
                <a:cs typeface="Arial" panose="020B0604020202020204" pitchFamily="34" charset="0"/>
              </a:rPr>
              <a:t>11.7</a:t>
            </a:r>
            <a:r>
              <a:rPr lang="en-US" sz="2600" b="1" baseline="30000">
                <a:latin typeface="Arial" panose="020B0604020202020204" pitchFamily="34" charset="0"/>
                <a:cs typeface="Arial" panose="020B0604020202020204" pitchFamily="34" charset="0"/>
              </a:rPr>
              <a:t>%</a:t>
            </a:r>
          </a:p>
        </p:txBody>
      </p:sp>
      <p:grpSp>
        <p:nvGrpSpPr>
          <p:cNvPr id="15" name="Group 14">
            <a:extLst>
              <a:ext uri="{FF2B5EF4-FFF2-40B4-BE49-F238E27FC236}">
                <a16:creationId xmlns:a16="http://schemas.microsoft.com/office/drawing/2014/main" id="{5BA2CF9D-AF0E-A444-BDA9-55A10804BF1D}"/>
              </a:ext>
            </a:extLst>
          </p:cNvPr>
          <p:cNvGrpSpPr/>
          <p:nvPr/>
        </p:nvGrpSpPr>
        <p:grpSpPr>
          <a:xfrm>
            <a:off x="662940" y="1442188"/>
            <a:ext cx="6507480" cy="1842032"/>
            <a:chOff x="662940" y="1442188"/>
            <a:chExt cx="6507480" cy="1842032"/>
          </a:xfrm>
        </p:grpSpPr>
        <p:sp>
          <p:nvSpPr>
            <p:cNvPr id="5" name="Rectangle 4">
              <a:extLst>
                <a:ext uri="{FF2B5EF4-FFF2-40B4-BE49-F238E27FC236}">
                  <a16:creationId xmlns:a16="http://schemas.microsoft.com/office/drawing/2014/main" id="{127D07AB-53B1-6247-ADE1-CFC8809FE717}"/>
                </a:ext>
              </a:extLst>
            </p:cNvPr>
            <p:cNvSpPr/>
            <p:nvPr/>
          </p:nvSpPr>
          <p:spPr>
            <a:xfrm>
              <a:off x="662940" y="1442188"/>
              <a:ext cx="6225540" cy="1842032"/>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800" b="1" spc="-300" dirty="0">
                  <a:latin typeface="Arial" panose="020B0604020202020204" pitchFamily="34" charset="0"/>
                  <a:cs typeface="Arial" panose="020B0604020202020204" pitchFamily="34" charset="0"/>
                </a:rPr>
                <a:t>78</a:t>
              </a:r>
              <a:r>
                <a:rPr lang="en-US" sz="12600" b="1" spc="-300" baseline="30000" dirty="0">
                  <a:latin typeface="Arial" panose="020B0604020202020204" pitchFamily="34" charset="0"/>
                  <a:cs typeface="Arial" panose="020B0604020202020204" pitchFamily="34" charset="0"/>
                </a:rPr>
                <a:t>%</a:t>
              </a:r>
            </a:p>
          </p:txBody>
        </p:sp>
        <p:sp>
          <p:nvSpPr>
            <p:cNvPr id="14" name="Triangle 13">
              <a:extLst>
                <a:ext uri="{FF2B5EF4-FFF2-40B4-BE49-F238E27FC236}">
                  <a16:creationId xmlns:a16="http://schemas.microsoft.com/office/drawing/2014/main" id="{DDAA9DF7-0BC7-CF44-BF8A-BB6160999D22}"/>
                </a:ext>
              </a:extLst>
            </p:cNvPr>
            <p:cNvSpPr/>
            <p:nvPr/>
          </p:nvSpPr>
          <p:spPr>
            <a:xfrm rot="5400000">
              <a:off x="6800626" y="2689695"/>
              <a:ext cx="453838" cy="285750"/>
            </a:xfrm>
            <a:prstGeom prst="triangle">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4A6F40B6-73AF-3B45-B4CF-47D5938307A8}"/>
              </a:ext>
            </a:extLst>
          </p:cNvPr>
          <p:cNvSpPr txBox="1"/>
          <p:nvPr/>
        </p:nvSpPr>
        <p:spPr>
          <a:xfrm>
            <a:off x="3680460" y="1624540"/>
            <a:ext cx="3108960" cy="1477328"/>
          </a:xfrm>
          <a:prstGeom prst="rect">
            <a:avLst/>
          </a:prstGeom>
          <a:noFill/>
        </p:spPr>
        <p:txBody>
          <a:bodyPr wrap="square" rtlCol="0">
            <a:spAutoFit/>
          </a:bodyPr>
          <a:lstStyle/>
          <a:p>
            <a:r>
              <a:rPr lang="en-US" sz="3000" b="1">
                <a:solidFill>
                  <a:schemeClr val="bg1"/>
                </a:solidFill>
                <a:latin typeface="Arial" panose="020B0604020202020204" pitchFamily="34" charset="0"/>
                <a:cs typeface="Arial" panose="020B0604020202020204" pitchFamily="34" charset="0"/>
              </a:rPr>
              <a:t>Increase</a:t>
            </a:r>
            <a:br>
              <a:rPr lang="en-US" sz="3000">
                <a:solidFill>
                  <a:schemeClr val="bg1"/>
                </a:solidFill>
                <a:latin typeface="Arial" panose="020B0604020202020204" pitchFamily="34" charset="0"/>
                <a:cs typeface="Arial" panose="020B0604020202020204" pitchFamily="34" charset="0"/>
              </a:rPr>
            </a:br>
            <a:r>
              <a:rPr lang="en-US" sz="3000">
                <a:solidFill>
                  <a:schemeClr val="bg1"/>
                </a:solidFill>
                <a:latin typeface="Arial" panose="020B0604020202020204" pitchFamily="34" charset="0"/>
                <a:cs typeface="Arial" panose="020B0604020202020204" pitchFamily="34" charset="0"/>
              </a:rPr>
              <a:t>among high</a:t>
            </a:r>
            <a:br>
              <a:rPr lang="en-US" sz="3000">
                <a:solidFill>
                  <a:schemeClr val="bg1"/>
                </a:solidFill>
                <a:latin typeface="Arial" panose="020B0604020202020204" pitchFamily="34" charset="0"/>
                <a:cs typeface="Arial" panose="020B0604020202020204" pitchFamily="34" charset="0"/>
              </a:rPr>
            </a:br>
            <a:r>
              <a:rPr lang="en-US" sz="3000">
                <a:solidFill>
                  <a:schemeClr val="bg1"/>
                </a:solidFill>
                <a:latin typeface="Arial" panose="020B0604020202020204" pitchFamily="34" charset="0"/>
                <a:cs typeface="Arial" panose="020B0604020202020204" pitchFamily="34" charset="0"/>
              </a:rPr>
              <a:t>school students </a:t>
            </a:r>
          </a:p>
        </p:txBody>
      </p:sp>
      <p:sp>
        <p:nvSpPr>
          <p:cNvPr id="17" name="TextBox 16">
            <a:extLst>
              <a:ext uri="{FF2B5EF4-FFF2-40B4-BE49-F238E27FC236}">
                <a16:creationId xmlns:a16="http://schemas.microsoft.com/office/drawing/2014/main" id="{B77102EB-5E48-4B4F-BBA2-AC5B30398420}"/>
              </a:ext>
            </a:extLst>
          </p:cNvPr>
          <p:cNvSpPr txBox="1"/>
          <p:nvPr/>
        </p:nvSpPr>
        <p:spPr>
          <a:xfrm>
            <a:off x="4968240" y="6315416"/>
            <a:ext cx="2392680" cy="307777"/>
          </a:xfrm>
          <a:prstGeom prst="rect">
            <a:avLst/>
          </a:prstGeom>
          <a:noFill/>
        </p:spPr>
        <p:txBody>
          <a:bodyPr wrap="square" rtlCol="0">
            <a:spAutoFit/>
          </a:bodyPr>
          <a:lstStyle/>
          <a:p>
            <a:pPr algn="ctr"/>
            <a:r>
              <a:rPr lang="en-US" sz="1400">
                <a:latin typeface="Arial" panose="020B0604020202020204" pitchFamily="34" charset="0"/>
                <a:cs typeface="Arial" panose="020B0604020202020204" pitchFamily="34" charset="0"/>
              </a:rPr>
              <a:t>2017</a:t>
            </a:r>
          </a:p>
        </p:txBody>
      </p:sp>
      <p:sp>
        <p:nvSpPr>
          <p:cNvPr id="18" name="TextBox 17">
            <a:extLst>
              <a:ext uri="{FF2B5EF4-FFF2-40B4-BE49-F238E27FC236}">
                <a16:creationId xmlns:a16="http://schemas.microsoft.com/office/drawing/2014/main" id="{8A54C362-5B8D-0B4C-972D-386B0FE63A9B}"/>
              </a:ext>
            </a:extLst>
          </p:cNvPr>
          <p:cNvSpPr txBox="1"/>
          <p:nvPr/>
        </p:nvSpPr>
        <p:spPr>
          <a:xfrm>
            <a:off x="7360920" y="6315416"/>
            <a:ext cx="2392680" cy="307777"/>
          </a:xfrm>
          <a:prstGeom prst="rect">
            <a:avLst/>
          </a:prstGeom>
          <a:noFill/>
        </p:spPr>
        <p:txBody>
          <a:bodyPr wrap="square" rtlCol="0">
            <a:spAutoFit/>
          </a:bodyPr>
          <a:lstStyle/>
          <a:p>
            <a:pPr algn="ctr"/>
            <a:r>
              <a:rPr lang="en-US" sz="1400">
                <a:latin typeface="Arial" panose="020B0604020202020204" pitchFamily="34" charset="0"/>
                <a:cs typeface="Arial" panose="020B0604020202020204" pitchFamily="34" charset="0"/>
              </a:rPr>
              <a:t>2018</a:t>
            </a:r>
          </a:p>
        </p:txBody>
      </p:sp>
      <p:pic>
        <p:nvPicPr>
          <p:cNvPr id="20" name="Picture 19">
            <a:extLst>
              <a:ext uri="{FF2B5EF4-FFF2-40B4-BE49-F238E27FC236}">
                <a16:creationId xmlns:a16="http://schemas.microsoft.com/office/drawing/2014/main" id="{EAF01D44-DDB5-554B-A924-FE3D73E10F18}"/>
              </a:ext>
            </a:extLst>
          </p:cNvPr>
          <p:cNvPicPr>
            <a:picLocks noChangeAspect="1"/>
          </p:cNvPicPr>
          <p:nvPr/>
        </p:nvPicPr>
        <p:blipFill>
          <a:blip r:embed="rId3"/>
          <a:stretch>
            <a:fillRect/>
          </a:stretch>
        </p:blipFill>
        <p:spPr>
          <a:xfrm rot="19690276">
            <a:off x="6520314" y="4847478"/>
            <a:ext cx="1300210" cy="922730"/>
          </a:xfrm>
          <a:prstGeom prst="rect">
            <a:avLst/>
          </a:prstGeom>
        </p:spPr>
      </p:pic>
      <p:sp>
        <p:nvSpPr>
          <p:cNvPr id="3" name="TextBox 2">
            <a:extLst>
              <a:ext uri="{FF2B5EF4-FFF2-40B4-BE49-F238E27FC236}">
                <a16:creationId xmlns:a16="http://schemas.microsoft.com/office/drawing/2014/main" id="{D7980A28-079F-A64C-B299-AE890E1B79DA}"/>
              </a:ext>
            </a:extLst>
          </p:cNvPr>
          <p:cNvSpPr txBox="1"/>
          <p:nvPr/>
        </p:nvSpPr>
        <p:spPr>
          <a:xfrm>
            <a:off x="660748" y="5915306"/>
            <a:ext cx="4305300" cy="400110"/>
          </a:xfrm>
          <a:prstGeom prst="rect">
            <a:avLst/>
          </a:prstGeom>
          <a:noFill/>
        </p:spPr>
        <p:txBody>
          <a:bodyPr wrap="square" rtlCol="0">
            <a:spAutoFit/>
          </a:bodyPr>
          <a:lstStyle/>
          <a:p>
            <a:r>
              <a:rPr lang="en-US" sz="1000">
                <a:solidFill>
                  <a:schemeClr val="bg1">
                    <a:lumMod val="50000"/>
                  </a:schemeClr>
                </a:solidFill>
                <a:latin typeface="Arial" panose="020B0604020202020204" pitchFamily="34" charset="0"/>
                <a:cs typeface="Arial" panose="020B0604020202020204" pitchFamily="34" charset="0"/>
              </a:rPr>
              <a:t>Source:</a:t>
            </a:r>
          </a:p>
          <a:p>
            <a:r>
              <a:rPr lang="en-US" sz="1000" i="1">
                <a:solidFill>
                  <a:schemeClr val="bg1">
                    <a:lumMod val="50000"/>
                  </a:schemeClr>
                </a:solidFill>
                <a:latin typeface="Arial" panose="020B0604020202020204" pitchFamily="34" charset="0"/>
                <a:cs typeface="Arial" panose="020B0604020202020204" pitchFamily="34" charset="0"/>
              </a:rPr>
              <a:t>Centers for Disease Control and Prevention</a:t>
            </a:r>
          </a:p>
        </p:txBody>
      </p:sp>
    </p:spTree>
    <p:extLst>
      <p:ext uri="{BB962C8B-B14F-4D97-AF65-F5344CB8AC3E}">
        <p14:creationId xmlns:p14="http://schemas.microsoft.com/office/powerpoint/2010/main" val="39423678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F3DBC4-0138-6742-828E-AF5AED49778B}"/>
              </a:ext>
            </a:extLst>
          </p:cNvPr>
          <p:cNvSpPr/>
          <p:nvPr/>
        </p:nvSpPr>
        <p:spPr>
          <a:xfrm>
            <a:off x="722715" y="347471"/>
            <a:ext cx="5257799" cy="762635"/>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F26B3D-0AC0-F44A-A495-72FAF191A2FE}"/>
              </a:ext>
            </a:extLst>
          </p:cNvPr>
          <p:cNvSpPr>
            <a:spLocks noGrp="1"/>
          </p:cNvSpPr>
          <p:nvPr>
            <p:ph type="title"/>
          </p:nvPr>
        </p:nvSpPr>
        <p:spPr>
          <a:xfrm>
            <a:off x="838200" y="365125"/>
            <a:ext cx="6041065" cy="744981"/>
          </a:xfrm>
        </p:spPr>
        <p:txBody>
          <a:bodyPr>
            <a:normAutofit/>
          </a:bodyPr>
          <a:lstStyle/>
          <a:p>
            <a:r>
              <a:rPr lang="en-US">
                <a:solidFill>
                  <a:schemeClr val="bg1"/>
                </a:solidFill>
              </a:rPr>
              <a:t>IN </a:t>
            </a:r>
            <a:r>
              <a:rPr lang="en-US" b="1">
                <a:solidFill>
                  <a:schemeClr val="bg1"/>
                </a:solidFill>
              </a:rPr>
              <a:t>DELAWARE</a:t>
            </a:r>
            <a:r>
              <a:rPr lang="en-US">
                <a:solidFill>
                  <a:schemeClr val="bg1"/>
                </a:solidFill>
              </a:rPr>
              <a:t> ALONE</a:t>
            </a:r>
          </a:p>
        </p:txBody>
      </p:sp>
      <p:sp>
        <p:nvSpPr>
          <p:cNvPr id="3" name="Content Placeholder 2">
            <a:extLst>
              <a:ext uri="{FF2B5EF4-FFF2-40B4-BE49-F238E27FC236}">
                <a16:creationId xmlns:a16="http://schemas.microsoft.com/office/drawing/2014/main" id="{3D3563CD-F3E5-9144-A57B-4AD91FAA58BD}"/>
              </a:ext>
            </a:extLst>
          </p:cNvPr>
          <p:cNvSpPr>
            <a:spLocks noGrp="1"/>
          </p:cNvSpPr>
          <p:nvPr>
            <p:ph idx="1"/>
          </p:nvPr>
        </p:nvSpPr>
        <p:spPr>
          <a:xfrm>
            <a:off x="769620" y="3290749"/>
            <a:ext cx="5257799" cy="1319767"/>
          </a:xfrm>
        </p:spPr>
        <p:txBody>
          <a:bodyPr>
            <a:normAutofit fontScale="92500"/>
          </a:bodyPr>
          <a:lstStyle/>
          <a:p>
            <a:pPr marL="0" indent="0">
              <a:buNone/>
            </a:pPr>
            <a:r>
              <a:rPr lang="en-US" sz="4000"/>
              <a:t>of high school students report vaping regularly.</a:t>
            </a:r>
          </a:p>
        </p:txBody>
      </p:sp>
      <p:sp>
        <p:nvSpPr>
          <p:cNvPr id="4" name="Rectangle 3">
            <a:extLst>
              <a:ext uri="{FF2B5EF4-FFF2-40B4-BE49-F238E27FC236}">
                <a16:creationId xmlns:a16="http://schemas.microsoft.com/office/drawing/2014/main" id="{B0F58DF3-2966-2A44-95E1-5CF8DE317ADF}"/>
              </a:ext>
            </a:extLst>
          </p:cNvPr>
          <p:cNvSpPr/>
          <p:nvPr/>
        </p:nvSpPr>
        <p:spPr>
          <a:xfrm>
            <a:off x="769619" y="1567346"/>
            <a:ext cx="5257799" cy="1999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800" b="1" spc="-300" dirty="0">
                <a:solidFill>
                  <a:srgbClr val="7D243E"/>
                </a:solidFill>
                <a:latin typeface="Arial Black" panose="020B0604020202020204" pitchFamily="34" charset="0"/>
                <a:cs typeface="Arial Black" panose="020B0604020202020204" pitchFamily="34" charset="0"/>
              </a:rPr>
              <a:t>13.6</a:t>
            </a:r>
            <a:r>
              <a:rPr lang="en-US" sz="12200" b="1" spc="-300" baseline="30000" dirty="0">
                <a:solidFill>
                  <a:srgbClr val="7D243E"/>
                </a:solidFill>
                <a:latin typeface="Arial Black" panose="020B0604020202020204" pitchFamily="34" charset="0"/>
                <a:cs typeface="Arial Black" panose="020B0604020202020204" pitchFamily="34" charset="0"/>
              </a:rPr>
              <a:t>%</a:t>
            </a:r>
          </a:p>
        </p:txBody>
      </p:sp>
      <p:sp>
        <p:nvSpPr>
          <p:cNvPr id="5" name="Content Placeholder 2">
            <a:extLst>
              <a:ext uri="{FF2B5EF4-FFF2-40B4-BE49-F238E27FC236}">
                <a16:creationId xmlns:a16="http://schemas.microsoft.com/office/drawing/2014/main" id="{7FDBE8EF-BD46-7E47-A341-5F2DAAA3EADB}"/>
              </a:ext>
            </a:extLst>
          </p:cNvPr>
          <p:cNvSpPr txBox="1">
            <a:spLocks/>
          </p:cNvSpPr>
          <p:nvPr/>
        </p:nvSpPr>
        <p:spPr>
          <a:xfrm>
            <a:off x="6286502" y="4735910"/>
            <a:ext cx="4339457" cy="19996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a:t>report having tried an e-cigarette. </a:t>
            </a:r>
          </a:p>
        </p:txBody>
      </p:sp>
      <p:sp>
        <p:nvSpPr>
          <p:cNvPr id="6" name="Rectangle 5">
            <a:extLst>
              <a:ext uri="{FF2B5EF4-FFF2-40B4-BE49-F238E27FC236}">
                <a16:creationId xmlns:a16="http://schemas.microsoft.com/office/drawing/2014/main" id="{9294661E-0631-0243-A7DF-CA1217F3DFB9}"/>
              </a:ext>
            </a:extLst>
          </p:cNvPr>
          <p:cNvSpPr/>
          <p:nvPr/>
        </p:nvSpPr>
        <p:spPr>
          <a:xfrm>
            <a:off x="6286502" y="2950824"/>
            <a:ext cx="5196838" cy="1999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800" b="1" spc="-300">
                <a:solidFill>
                  <a:srgbClr val="7D243E"/>
                </a:solidFill>
                <a:latin typeface="Arial Black" panose="020B0604020202020204" pitchFamily="34" charset="0"/>
                <a:cs typeface="Arial Black" panose="020B0604020202020204" pitchFamily="34" charset="0"/>
              </a:rPr>
              <a:t>37.9</a:t>
            </a:r>
            <a:r>
              <a:rPr lang="en-US" sz="12200" b="1" spc="-300" baseline="30000">
                <a:solidFill>
                  <a:srgbClr val="7D243E"/>
                </a:solidFill>
                <a:latin typeface="Arial Black" panose="020B0604020202020204" pitchFamily="34" charset="0"/>
                <a:cs typeface="Arial Black" panose="020B0604020202020204" pitchFamily="34" charset="0"/>
              </a:rPr>
              <a:t>%</a:t>
            </a:r>
          </a:p>
        </p:txBody>
      </p:sp>
    </p:spTree>
    <p:extLst>
      <p:ext uri="{BB962C8B-B14F-4D97-AF65-F5344CB8AC3E}">
        <p14:creationId xmlns:p14="http://schemas.microsoft.com/office/powerpoint/2010/main" val="2857061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CD6208-16B9-6448-ABC1-F406787C5959}"/>
              </a:ext>
            </a:extLst>
          </p:cNvPr>
          <p:cNvSpPr/>
          <p:nvPr/>
        </p:nvSpPr>
        <p:spPr>
          <a:xfrm>
            <a:off x="5967970" y="445864"/>
            <a:ext cx="5244575" cy="5244575"/>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5F455015-650E-BC4D-B0E6-4B5ECD6BA7D5}"/>
              </a:ext>
            </a:extLst>
          </p:cNvPr>
          <p:cNvSpPr>
            <a:spLocks noGrp="1"/>
          </p:cNvSpPr>
          <p:nvPr>
            <p:ph sz="half" idx="2"/>
          </p:nvPr>
        </p:nvSpPr>
        <p:spPr>
          <a:xfrm>
            <a:off x="6096000" y="1825625"/>
            <a:ext cx="5181600" cy="4351338"/>
          </a:xfrm>
        </p:spPr>
        <p:txBody>
          <a:bodyPr>
            <a:normAutofit/>
          </a:bodyPr>
          <a:lstStyle/>
          <a:p>
            <a:pPr marL="0" indent="0">
              <a:buNone/>
            </a:pPr>
            <a:r>
              <a:rPr lang="en-US" sz="6600" dirty="0">
                <a:solidFill>
                  <a:schemeClr val="bg1"/>
                </a:solidFill>
              </a:rPr>
              <a:t>Some</a:t>
            </a:r>
            <a:br>
              <a:rPr lang="en-US" sz="6600" dirty="0">
                <a:solidFill>
                  <a:schemeClr val="bg1"/>
                </a:solidFill>
              </a:rPr>
            </a:br>
            <a:r>
              <a:rPr lang="en-US" sz="6600" dirty="0">
                <a:solidFill>
                  <a:schemeClr val="bg1"/>
                </a:solidFill>
              </a:rPr>
              <a:t>e-cigarettes are </a:t>
            </a:r>
            <a:r>
              <a:rPr lang="en-US" sz="6600" b="1" dirty="0">
                <a:solidFill>
                  <a:schemeClr val="bg1"/>
                </a:solidFill>
                <a:latin typeface="Arial Narrow" panose="020B0604020202020204" pitchFamily="34" charset="0"/>
                <a:cs typeface="Arial Narrow" panose="020B0604020202020204" pitchFamily="34" charset="0"/>
              </a:rPr>
              <a:t>safe</a:t>
            </a:r>
            <a:r>
              <a:rPr lang="en-US" sz="6600" dirty="0">
                <a:solidFill>
                  <a:schemeClr val="bg1"/>
                </a:solidFill>
              </a:rPr>
              <a:t> </a:t>
            </a:r>
            <a:br>
              <a:rPr lang="en-US" sz="6600" dirty="0">
                <a:solidFill>
                  <a:schemeClr val="bg1"/>
                </a:solidFill>
              </a:rPr>
            </a:br>
            <a:r>
              <a:rPr lang="en-US" sz="6600" dirty="0">
                <a:solidFill>
                  <a:schemeClr val="bg1"/>
                </a:solidFill>
              </a:rPr>
              <a:t>for youth. </a:t>
            </a:r>
          </a:p>
        </p:txBody>
      </p:sp>
      <p:sp>
        <p:nvSpPr>
          <p:cNvPr id="7" name="Content Placeholder 4">
            <a:extLst>
              <a:ext uri="{FF2B5EF4-FFF2-40B4-BE49-F238E27FC236}">
                <a16:creationId xmlns:a16="http://schemas.microsoft.com/office/drawing/2014/main" id="{0BBDC768-9589-0943-A265-ECAA9BF9B493}"/>
              </a:ext>
            </a:extLst>
          </p:cNvPr>
          <p:cNvSpPr txBox="1">
            <a:spLocks/>
          </p:cNvSpPr>
          <p:nvPr/>
        </p:nvSpPr>
        <p:spPr>
          <a:xfrm>
            <a:off x="452352" y="3566009"/>
            <a:ext cx="5181600" cy="128560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8800" b="1" dirty="0">
                <a:solidFill>
                  <a:srgbClr val="FF0000"/>
                </a:solidFill>
              </a:rPr>
              <a:t>FALSE</a:t>
            </a:r>
          </a:p>
        </p:txBody>
      </p:sp>
    </p:spTree>
    <p:extLst>
      <p:ext uri="{BB962C8B-B14F-4D97-AF65-F5344CB8AC3E}">
        <p14:creationId xmlns:p14="http://schemas.microsoft.com/office/powerpoint/2010/main" val="1612711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1C4765-5347-A547-A024-BEEAC1AFEF63}"/>
              </a:ext>
            </a:extLst>
          </p:cNvPr>
          <p:cNvSpPr/>
          <p:nvPr/>
        </p:nvSpPr>
        <p:spPr>
          <a:xfrm>
            <a:off x="722715" y="347470"/>
            <a:ext cx="8146965" cy="1191769"/>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04FCA8-043E-5D41-960E-C9221C80A4DB}"/>
              </a:ext>
            </a:extLst>
          </p:cNvPr>
          <p:cNvSpPr>
            <a:spLocks noGrp="1"/>
          </p:cNvSpPr>
          <p:nvPr>
            <p:ph type="title"/>
          </p:nvPr>
        </p:nvSpPr>
        <p:spPr>
          <a:xfrm>
            <a:off x="838200" y="365125"/>
            <a:ext cx="7894320" cy="1174113"/>
          </a:xfrm>
        </p:spPr>
        <p:txBody>
          <a:bodyPr>
            <a:normAutofit fontScale="90000"/>
          </a:bodyPr>
          <a:lstStyle/>
          <a:p>
            <a:r>
              <a:rPr lang="en-US">
                <a:solidFill>
                  <a:schemeClr val="bg1"/>
                </a:solidFill>
              </a:rPr>
              <a:t>YOUTH </a:t>
            </a:r>
            <a:r>
              <a:rPr lang="en-US" b="1">
                <a:solidFill>
                  <a:schemeClr val="bg1"/>
                </a:solidFill>
              </a:rPr>
              <a:t>EXPOSURE</a:t>
            </a:r>
            <a:r>
              <a:rPr lang="en-US">
                <a:solidFill>
                  <a:schemeClr val="bg1"/>
                </a:solidFill>
              </a:rPr>
              <a:t> TO E-CIGARETTE ADVERTISING IS INCREASING. </a:t>
            </a:r>
          </a:p>
        </p:txBody>
      </p:sp>
      <p:pic>
        <p:nvPicPr>
          <p:cNvPr id="9" name="Picture 8" descr="E-cigarette ads reach nearly 4 in 5 U.S. middle and high school students. Image shows a sign in front of a gas station pump that prominently reads “JUUL sold here.” Images also show young people sitting on the floor with laptops and other electronic devices. ">
            <a:extLst>
              <a:ext uri="{FF2B5EF4-FFF2-40B4-BE49-F238E27FC236}">
                <a16:creationId xmlns:a16="http://schemas.microsoft.com/office/drawing/2014/main" id="{440C542F-4146-A649-B538-939F6B6BA9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2715" y="1748634"/>
            <a:ext cx="9930045" cy="4360251"/>
          </a:xfrm>
          <a:prstGeom prst="rect">
            <a:avLst/>
          </a:prstGeom>
        </p:spPr>
      </p:pic>
    </p:spTree>
    <p:extLst>
      <p:ext uri="{BB962C8B-B14F-4D97-AF65-F5344CB8AC3E}">
        <p14:creationId xmlns:p14="http://schemas.microsoft.com/office/powerpoint/2010/main" val="10412040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1C4765-5347-A547-A024-BEEAC1AFEF63}"/>
              </a:ext>
            </a:extLst>
          </p:cNvPr>
          <p:cNvSpPr/>
          <p:nvPr/>
        </p:nvSpPr>
        <p:spPr>
          <a:xfrm>
            <a:off x="722715" y="347471"/>
            <a:ext cx="9747165" cy="732155"/>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04FCA8-043E-5D41-960E-C9221C80A4DB}"/>
              </a:ext>
            </a:extLst>
          </p:cNvPr>
          <p:cNvSpPr>
            <a:spLocks noGrp="1"/>
          </p:cNvSpPr>
          <p:nvPr>
            <p:ph type="title"/>
          </p:nvPr>
        </p:nvSpPr>
        <p:spPr>
          <a:xfrm>
            <a:off x="838200" y="365126"/>
            <a:ext cx="10058400" cy="732154"/>
          </a:xfrm>
        </p:spPr>
        <p:txBody>
          <a:bodyPr>
            <a:normAutofit/>
          </a:bodyPr>
          <a:lstStyle/>
          <a:p>
            <a:r>
              <a:rPr lang="en-US" b="1">
                <a:solidFill>
                  <a:schemeClr val="bg1"/>
                </a:solidFill>
              </a:rPr>
              <a:t>EXAMPLE</a:t>
            </a:r>
            <a:r>
              <a:rPr lang="en-US">
                <a:solidFill>
                  <a:schemeClr val="bg1"/>
                </a:solidFill>
              </a:rPr>
              <a:t> OF E-CIGARETTE ADVERTISING</a:t>
            </a:r>
          </a:p>
        </p:txBody>
      </p:sp>
      <p:pic>
        <p:nvPicPr>
          <p:cNvPr id="6" name="Picture 5" descr="Three e-cigarette advertising examples are included, including a billboard displaying e-cigarettes in a busy city street, a sign in front of a gas station that reads “JUUL sold here,” and a magazine ad that reads, “Take back your freedom.”  ">
            <a:extLst>
              <a:ext uri="{FF2B5EF4-FFF2-40B4-BE49-F238E27FC236}">
                <a16:creationId xmlns:a16="http://schemas.microsoft.com/office/drawing/2014/main" id="{89B53ABE-E963-BC49-8DCA-35E257BF88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2714" y="1333934"/>
            <a:ext cx="9747164" cy="4739067"/>
          </a:xfrm>
          <a:prstGeom prst="rect">
            <a:avLst/>
          </a:prstGeom>
        </p:spPr>
      </p:pic>
      <p:sp>
        <p:nvSpPr>
          <p:cNvPr id="3" name="TextBox 2">
            <a:extLst>
              <a:ext uri="{FF2B5EF4-FFF2-40B4-BE49-F238E27FC236}">
                <a16:creationId xmlns:a16="http://schemas.microsoft.com/office/drawing/2014/main" id="{9A02AD56-004D-794B-9F3D-A8ABA9FF5162}"/>
              </a:ext>
            </a:extLst>
          </p:cNvPr>
          <p:cNvSpPr txBox="1"/>
          <p:nvPr/>
        </p:nvSpPr>
        <p:spPr>
          <a:xfrm>
            <a:off x="722714" y="6178850"/>
            <a:ext cx="9145186" cy="261610"/>
          </a:xfrm>
          <a:prstGeom prst="rect">
            <a:avLst/>
          </a:prstGeom>
          <a:noFill/>
        </p:spPr>
        <p:txBody>
          <a:bodyPr wrap="square" rtlCol="0">
            <a:spAutoFit/>
          </a:bodyPr>
          <a:lstStyle/>
          <a:p>
            <a:pPr>
              <a:defRPr/>
            </a:pPr>
            <a:r>
              <a:rPr lang="en-US" sz="1100" b="1" i="1">
                <a:latin typeface="Arial" panose="020B0604020202020204" pitchFamily="34" charset="0"/>
                <a:cs typeface="Arial" panose="020B0604020202020204" pitchFamily="34" charset="0"/>
              </a:rPr>
              <a:t>Sources</a:t>
            </a:r>
            <a:r>
              <a:rPr lang="en-US" sz="1100" i="1">
                <a:latin typeface="Arial" panose="020B0604020202020204" pitchFamily="34" charset="0"/>
                <a:cs typeface="Arial" panose="020B0604020202020204" pitchFamily="34" charset="0"/>
              </a:rPr>
              <a:t>: Marlboro ad on Google images , Vintage cigarette ads on Google images, JUUL billboard in NYC, </a:t>
            </a:r>
            <a:r>
              <a:rPr lang="en-US" sz="1100" i="1" err="1">
                <a:latin typeface="Arial" panose="020B0604020202020204" pitchFamily="34" charset="0"/>
                <a:cs typeface="Arial" panose="020B0604020202020204" pitchFamily="34" charset="0"/>
              </a:rPr>
              <a:t>blu</a:t>
            </a:r>
            <a:r>
              <a:rPr lang="en-US" sz="1100" i="1">
                <a:latin typeface="Arial" panose="020B0604020202020204" pitchFamily="34" charset="0"/>
                <a:cs typeface="Arial" panose="020B0604020202020204" pitchFamily="34" charset="0"/>
              </a:rPr>
              <a:t> </a:t>
            </a:r>
            <a:r>
              <a:rPr lang="en-US" sz="1100" i="1" err="1">
                <a:latin typeface="Arial" panose="020B0604020202020204" pitchFamily="34" charset="0"/>
                <a:cs typeface="Arial" panose="020B0604020202020204" pitchFamily="34" charset="0"/>
              </a:rPr>
              <a:t>eCig</a:t>
            </a:r>
            <a:r>
              <a:rPr lang="en-US" sz="1100" i="1">
                <a:latin typeface="Arial" panose="020B0604020202020204" pitchFamily="34" charset="0"/>
                <a:cs typeface="Arial" panose="020B0604020202020204" pitchFamily="34" charset="0"/>
              </a:rPr>
              <a:t> ad</a:t>
            </a:r>
          </a:p>
        </p:txBody>
      </p:sp>
    </p:spTree>
    <p:extLst>
      <p:ext uri="{BB962C8B-B14F-4D97-AF65-F5344CB8AC3E}">
        <p14:creationId xmlns:p14="http://schemas.microsoft.com/office/powerpoint/2010/main" val="12137961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CD6208-16B9-6448-ABC1-F406787C5959}"/>
              </a:ext>
            </a:extLst>
          </p:cNvPr>
          <p:cNvSpPr/>
          <p:nvPr/>
        </p:nvSpPr>
        <p:spPr>
          <a:xfrm>
            <a:off x="5967970" y="445864"/>
            <a:ext cx="5244575" cy="5244575"/>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C5C8C18D-25FD-944B-A193-353F16CF4F4B}"/>
              </a:ext>
            </a:extLst>
          </p:cNvPr>
          <p:cNvSpPr>
            <a:spLocks noGrp="1"/>
          </p:cNvSpPr>
          <p:nvPr>
            <p:ph sz="half" idx="1"/>
          </p:nvPr>
        </p:nvSpPr>
        <p:spPr>
          <a:xfrm>
            <a:off x="505691" y="2377288"/>
            <a:ext cx="5181600" cy="1603375"/>
          </a:xfrm>
        </p:spPr>
        <p:txBody>
          <a:bodyPr>
            <a:normAutofit/>
          </a:bodyPr>
          <a:lstStyle/>
          <a:p>
            <a:pPr marL="0" indent="0" algn="r">
              <a:buNone/>
            </a:pPr>
            <a:r>
              <a:rPr lang="en-US" sz="8800" b="1">
                <a:solidFill>
                  <a:schemeClr val="accent6">
                    <a:lumMod val="60000"/>
                    <a:lumOff val="40000"/>
                  </a:schemeClr>
                </a:solidFill>
              </a:rPr>
              <a:t>TRUE</a:t>
            </a:r>
          </a:p>
        </p:txBody>
      </p:sp>
      <p:sp>
        <p:nvSpPr>
          <p:cNvPr id="6" name="Content Placeholder 5">
            <a:extLst>
              <a:ext uri="{FF2B5EF4-FFF2-40B4-BE49-F238E27FC236}">
                <a16:creationId xmlns:a16="http://schemas.microsoft.com/office/drawing/2014/main" id="{5F455015-650E-BC4D-B0E6-4B5ECD6BA7D5}"/>
              </a:ext>
            </a:extLst>
          </p:cNvPr>
          <p:cNvSpPr>
            <a:spLocks noGrp="1"/>
          </p:cNvSpPr>
          <p:nvPr>
            <p:ph sz="half" idx="2"/>
          </p:nvPr>
        </p:nvSpPr>
        <p:spPr>
          <a:xfrm>
            <a:off x="6095999" y="1825625"/>
            <a:ext cx="5590309" cy="4351338"/>
          </a:xfrm>
        </p:spPr>
        <p:txBody>
          <a:bodyPr>
            <a:normAutofit/>
          </a:bodyPr>
          <a:lstStyle/>
          <a:p>
            <a:pPr marL="0" indent="0">
              <a:buNone/>
            </a:pPr>
            <a:r>
              <a:rPr lang="en-US" sz="6000">
                <a:solidFill>
                  <a:schemeClr val="bg1"/>
                </a:solidFill>
              </a:rPr>
              <a:t>The tobacco industry is </a:t>
            </a:r>
            <a:r>
              <a:rPr lang="en-US" sz="6000" b="1">
                <a:solidFill>
                  <a:schemeClr val="bg1"/>
                </a:solidFill>
              </a:rPr>
              <a:t>in</a:t>
            </a:r>
            <a:r>
              <a:rPr lang="en-US" sz="6000">
                <a:solidFill>
                  <a:schemeClr val="bg1"/>
                </a:solidFill>
              </a:rPr>
              <a:t> the e-cigarette game.</a:t>
            </a:r>
          </a:p>
        </p:txBody>
      </p:sp>
      <p:sp>
        <p:nvSpPr>
          <p:cNvPr id="7" name="Content Placeholder 4">
            <a:extLst>
              <a:ext uri="{FF2B5EF4-FFF2-40B4-BE49-F238E27FC236}">
                <a16:creationId xmlns:a16="http://schemas.microsoft.com/office/drawing/2014/main" id="{0BBDC768-9589-0943-A265-ECAA9BF9B493}"/>
              </a:ext>
            </a:extLst>
          </p:cNvPr>
          <p:cNvSpPr txBox="1">
            <a:spLocks/>
          </p:cNvSpPr>
          <p:nvPr/>
        </p:nvSpPr>
        <p:spPr>
          <a:xfrm>
            <a:off x="452352" y="3566009"/>
            <a:ext cx="5181600" cy="128560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8800" b="1">
                <a:solidFill>
                  <a:srgbClr val="FF7E79"/>
                </a:solidFill>
              </a:rPr>
              <a:t>FALSE</a:t>
            </a:r>
          </a:p>
        </p:txBody>
      </p:sp>
    </p:spTree>
    <p:extLst>
      <p:ext uri="{BB962C8B-B14F-4D97-AF65-F5344CB8AC3E}">
        <p14:creationId xmlns:p14="http://schemas.microsoft.com/office/powerpoint/2010/main" val="2474620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CD6208-16B9-6448-ABC1-F406787C5959}"/>
              </a:ext>
            </a:extLst>
          </p:cNvPr>
          <p:cNvSpPr/>
          <p:nvPr/>
        </p:nvSpPr>
        <p:spPr>
          <a:xfrm>
            <a:off x="5967970" y="445864"/>
            <a:ext cx="5244575" cy="5244575"/>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C5C8C18D-25FD-944B-A193-353F16CF4F4B}"/>
              </a:ext>
            </a:extLst>
          </p:cNvPr>
          <p:cNvSpPr>
            <a:spLocks noGrp="1"/>
          </p:cNvSpPr>
          <p:nvPr>
            <p:ph sz="half" idx="1"/>
          </p:nvPr>
        </p:nvSpPr>
        <p:spPr>
          <a:xfrm>
            <a:off x="505691" y="2377288"/>
            <a:ext cx="5181600" cy="1603375"/>
          </a:xfrm>
        </p:spPr>
        <p:txBody>
          <a:bodyPr>
            <a:normAutofit/>
          </a:bodyPr>
          <a:lstStyle/>
          <a:p>
            <a:pPr marL="0" indent="0" algn="r">
              <a:buNone/>
            </a:pPr>
            <a:r>
              <a:rPr lang="en-US" sz="8800" b="1">
                <a:solidFill>
                  <a:srgbClr val="00B050"/>
                </a:solidFill>
              </a:rPr>
              <a:t>TRUE</a:t>
            </a:r>
          </a:p>
        </p:txBody>
      </p:sp>
      <p:sp>
        <p:nvSpPr>
          <p:cNvPr id="6" name="Content Placeholder 5">
            <a:extLst>
              <a:ext uri="{FF2B5EF4-FFF2-40B4-BE49-F238E27FC236}">
                <a16:creationId xmlns:a16="http://schemas.microsoft.com/office/drawing/2014/main" id="{5F455015-650E-BC4D-B0E6-4B5ECD6BA7D5}"/>
              </a:ext>
            </a:extLst>
          </p:cNvPr>
          <p:cNvSpPr>
            <a:spLocks noGrp="1"/>
          </p:cNvSpPr>
          <p:nvPr>
            <p:ph sz="half" idx="2"/>
          </p:nvPr>
        </p:nvSpPr>
        <p:spPr>
          <a:xfrm>
            <a:off x="6095999" y="1825625"/>
            <a:ext cx="5590309" cy="4351338"/>
          </a:xfrm>
        </p:spPr>
        <p:txBody>
          <a:bodyPr>
            <a:normAutofit/>
          </a:bodyPr>
          <a:lstStyle/>
          <a:p>
            <a:pPr marL="0" indent="0">
              <a:buNone/>
            </a:pPr>
            <a:r>
              <a:rPr lang="en-US" sz="6000">
                <a:solidFill>
                  <a:schemeClr val="bg1"/>
                </a:solidFill>
              </a:rPr>
              <a:t>The tobacco industry is </a:t>
            </a:r>
            <a:r>
              <a:rPr lang="en-US" sz="6000" b="1">
                <a:solidFill>
                  <a:schemeClr val="bg1"/>
                </a:solidFill>
              </a:rPr>
              <a:t>in</a:t>
            </a:r>
            <a:r>
              <a:rPr lang="en-US" sz="6000">
                <a:solidFill>
                  <a:schemeClr val="bg1"/>
                </a:solidFill>
              </a:rPr>
              <a:t> the e-cigarette game.</a:t>
            </a:r>
          </a:p>
        </p:txBody>
      </p:sp>
    </p:spTree>
    <p:extLst>
      <p:ext uri="{BB962C8B-B14F-4D97-AF65-F5344CB8AC3E}">
        <p14:creationId xmlns:p14="http://schemas.microsoft.com/office/powerpoint/2010/main" val="22478327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1C4765-5347-A547-A024-BEEAC1AFEF63}"/>
              </a:ext>
            </a:extLst>
          </p:cNvPr>
          <p:cNvSpPr/>
          <p:nvPr/>
        </p:nvSpPr>
        <p:spPr>
          <a:xfrm>
            <a:off x="722715" y="347471"/>
            <a:ext cx="7941225" cy="732155"/>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04FCA8-043E-5D41-960E-C9221C80A4DB}"/>
              </a:ext>
            </a:extLst>
          </p:cNvPr>
          <p:cNvSpPr>
            <a:spLocks noGrp="1"/>
          </p:cNvSpPr>
          <p:nvPr>
            <p:ph type="title"/>
          </p:nvPr>
        </p:nvSpPr>
        <p:spPr>
          <a:xfrm>
            <a:off x="838200" y="365126"/>
            <a:ext cx="10058400" cy="732154"/>
          </a:xfrm>
        </p:spPr>
        <p:txBody>
          <a:bodyPr>
            <a:normAutofit/>
          </a:bodyPr>
          <a:lstStyle/>
          <a:p>
            <a:r>
              <a:rPr lang="en-US">
                <a:solidFill>
                  <a:schemeClr val="bg1"/>
                </a:solidFill>
              </a:rPr>
              <a:t>SAME PLAYERS, </a:t>
            </a:r>
            <a:r>
              <a:rPr lang="en-US" b="1">
                <a:solidFill>
                  <a:schemeClr val="bg1"/>
                </a:solidFill>
              </a:rPr>
              <a:t>NEW</a:t>
            </a:r>
            <a:r>
              <a:rPr lang="en-US">
                <a:solidFill>
                  <a:schemeClr val="bg1"/>
                </a:solidFill>
              </a:rPr>
              <a:t> PRODUCTS</a:t>
            </a:r>
          </a:p>
        </p:txBody>
      </p:sp>
      <p:pic>
        <p:nvPicPr>
          <p:cNvPr id="8" name="Picture 7" descr="From left to right: photographs of a pack of Kool cigarettes; a myblu USB shaped e-cigarette; a pack of Marlboro cigarettes; a Marlboro Mark Ten Elite device, package, and liquid refills; an unbranded, black e-cigarette device; and a pack of Camel cigarettes. ">
            <a:extLst>
              <a:ext uri="{FF2B5EF4-FFF2-40B4-BE49-F238E27FC236}">
                <a16:creationId xmlns:a16="http://schemas.microsoft.com/office/drawing/2014/main" id="{34D266FB-5DD4-2E4E-8878-BB9D2EC427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2715" y="1729740"/>
            <a:ext cx="10122811" cy="3895344"/>
          </a:xfrm>
          <a:prstGeom prst="rect">
            <a:avLst/>
          </a:prstGeom>
        </p:spPr>
      </p:pic>
    </p:spTree>
    <p:extLst>
      <p:ext uri="{BB962C8B-B14F-4D97-AF65-F5344CB8AC3E}">
        <p14:creationId xmlns:p14="http://schemas.microsoft.com/office/powerpoint/2010/main" val="2424964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966AF0-EBFB-2D47-938D-AFFBCFE7BC6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21491" y="1573620"/>
            <a:ext cx="6536053" cy="4829417"/>
          </a:xfrm>
          <a:prstGeom prst="rect">
            <a:avLst/>
          </a:prstGeom>
        </p:spPr>
      </p:pic>
      <p:sp>
        <p:nvSpPr>
          <p:cNvPr id="7" name="Rectangle 6">
            <a:extLst>
              <a:ext uri="{FF2B5EF4-FFF2-40B4-BE49-F238E27FC236}">
                <a16:creationId xmlns:a16="http://schemas.microsoft.com/office/drawing/2014/main" id="{E41C4765-5347-A547-A024-BEEAC1AFEF63}"/>
              </a:ext>
            </a:extLst>
          </p:cNvPr>
          <p:cNvSpPr/>
          <p:nvPr/>
        </p:nvSpPr>
        <p:spPr>
          <a:xfrm>
            <a:off x="722715" y="347471"/>
            <a:ext cx="7788825" cy="1325563"/>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04FCA8-043E-5D41-960E-C9221C80A4DB}"/>
              </a:ext>
            </a:extLst>
          </p:cNvPr>
          <p:cNvSpPr>
            <a:spLocks noGrp="1"/>
          </p:cNvSpPr>
          <p:nvPr>
            <p:ph type="title"/>
          </p:nvPr>
        </p:nvSpPr>
        <p:spPr>
          <a:xfrm>
            <a:off x="838200" y="365126"/>
            <a:ext cx="7856220" cy="1307908"/>
          </a:xfrm>
        </p:spPr>
        <p:txBody>
          <a:bodyPr>
            <a:normAutofit/>
          </a:bodyPr>
          <a:lstStyle/>
          <a:p>
            <a:r>
              <a:rPr lang="en-US">
                <a:solidFill>
                  <a:schemeClr val="bg1"/>
                </a:solidFill>
              </a:rPr>
              <a:t>USE OF FLAVORS IS </a:t>
            </a:r>
            <a:r>
              <a:rPr lang="en-US" b="1">
                <a:solidFill>
                  <a:schemeClr val="bg1"/>
                </a:solidFill>
              </a:rPr>
              <a:t>PROMINENT</a:t>
            </a:r>
            <a:r>
              <a:rPr lang="en-US">
                <a:solidFill>
                  <a:schemeClr val="bg1"/>
                </a:solidFill>
              </a:rPr>
              <a:t> AMONG YOUTH.</a:t>
            </a:r>
          </a:p>
        </p:txBody>
      </p:sp>
      <p:sp>
        <p:nvSpPr>
          <p:cNvPr id="6" name="TextBox 5">
            <a:extLst>
              <a:ext uri="{FF2B5EF4-FFF2-40B4-BE49-F238E27FC236}">
                <a16:creationId xmlns:a16="http://schemas.microsoft.com/office/drawing/2014/main" id="{AC8AF43E-41DC-3343-A871-484ABF0C24CD}"/>
              </a:ext>
            </a:extLst>
          </p:cNvPr>
          <p:cNvSpPr txBox="1"/>
          <p:nvPr/>
        </p:nvSpPr>
        <p:spPr>
          <a:xfrm>
            <a:off x="722714" y="6011210"/>
            <a:ext cx="9145186" cy="600164"/>
          </a:xfrm>
          <a:prstGeom prst="rect">
            <a:avLst/>
          </a:prstGeom>
          <a:noFill/>
        </p:spPr>
        <p:txBody>
          <a:bodyPr wrap="square" rtlCol="0">
            <a:spAutoFit/>
          </a:bodyPr>
          <a:lstStyle/>
          <a:p>
            <a:pPr>
              <a:defRPr/>
            </a:pPr>
            <a:r>
              <a:rPr lang="en-US" sz="1100" b="1" i="1">
                <a:latin typeface="Arial" panose="020B0604020202020204" pitchFamily="34" charset="0"/>
                <a:cs typeface="Arial" panose="020B0604020202020204" pitchFamily="34" charset="0"/>
              </a:rPr>
              <a:t>Source</a:t>
            </a:r>
            <a:r>
              <a:rPr lang="en-US" sz="1100" i="1">
                <a:latin typeface="Arial" panose="020B0604020202020204" pitchFamily="34" charset="0"/>
                <a:cs typeface="Arial" panose="020B0604020202020204" pitchFamily="34" charset="0"/>
              </a:rPr>
              <a:t>: U.S. Department of Health and Human Services. </a:t>
            </a:r>
          </a:p>
          <a:p>
            <a:pPr>
              <a:defRPr/>
            </a:pPr>
            <a:r>
              <a:rPr lang="en-US" sz="1100" i="1">
                <a:latin typeface="Arial" panose="020B0604020202020204" pitchFamily="34" charset="0"/>
                <a:cs typeface="Arial" panose="020B0604020202020204" pitchFamily="34" charset="0"/>
              </a:rPr>
              <a:t>E-Cigarette Use Among Youth and Young Adults: A Report of the Surgeon General—Executive Summary.</a:t>
            </a:r>
          </a:p>
          <a:p>
            <a:pPr>
              <a:defRPr/>
            </a:pPr>
            <a:endParaRPr lang="en-US" sz="1100" i="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F31EB19-4FD9-D344-9DF4-7B4737A58ABE}"/>
              </a:ext>
            </a:extLst>
          </p:cNvPr>
          <p:cNvSpPr txBox="1"/>
          <p:nvPr/>
        </p:nvSpPr>
        <p:spPr>
          <a:xfrm>
            <a:off x="1296873" y="1896910"/>
            <a:ext cx="4338083" cy="3890424"/>
          </a:xfrm>
          <a:prstGeom prst="rect">
            <a:avLst/>
          </a:prstGeom>
          <a:noFill/>
        </p:spPr>
        <p:txBody>
          <a:bodyPr wrap="square" rtlCol="0">
            <a:spAutoFit/>
          </a:bodyPr>
          <a:lstStyle/>
          <a:p>
            <a:pPr marL="457200" indent="-457200">
              <a:lnSpc>
                <a:spcPct val="150000"/>
              </a:lnSpc>
              <a:buClr>
                <a:srgbClr val="7D243E"/>
              </a:buClr>
              <a:buFont typeface="Arial" panose="020B0604020202020204" pitchFamily="34" charset="0"/>
              <a:buChar char="•"/>
            </a:pPr>
            <a:r>
              <a:rPr lang="en-US" sz="2800" dirty="0">
                <a:latin typeface="Arial" panose="020B0604020202020204" pitchFamily="34" charset="0"/>
                <a:cs typeface="Arial" panose="020B0604020202020204" pitchFamily="34" charset="0"/>
              </a:rPr>
              <a:t>Menthol</a:t>
            </a:r>
          </a:p>
          <a:p>
            <a:pPr marL="457200" indent="-457200">
              <a:lnSpc>
                <a:spcPct val="150000"/>
              </a:lnSpc>
              <a:buClr>
                <a:srgbClr val="7D243E"/>
              </a:buClr>
              <a:buFont typeface="Arial" panose="020B0604020202020204" pitchFamily="34" charset="0"/>
              <a:buChar char="•"/>
            </a:pPr>
            <a:r>
              <a:rPr lang="en-US" sz="2800" dirty="0">
                <a:latin typeface="Arial" panose="020B0604020202020204" pitchFamily="34" charset="0"/>
                <a:cs typeface="Arial" panose="020B0604020202020204" pitchFamily="34" charset="0"/>
              </a:rPr>
              <a:t>Alcohol</a:t>
            </a:r>
          </a:p>
          <a:p>
            <a:pPr marL="457200" indent="-457200">
              <a:lnSpc>
                <a:spcPct val="150000"/>
              </a:lnSpc>
              <a:buClr>
                <a:srgbClr val="7D243E"/>
              </a:buClr>
              <a:buFont typeface="Arial" panose="020B0604020202020204" pitchFamily="34" charset="0"/>
              <a:buChar char="•"/>
            </a:pPr>
            <a:r>
              <a:rPr lang="en-US" sz="2800" dirty="0">
                <a:latin typeface="Arial" panose="020B0604020202020204" pitchFamily="34" charset="0"/>
                <a:cs typeface="Arial" panose="020B0604020202020204" pitchFamily="34" charset="0"/>
              </a:rPr>
              <a:t>Candy</a:t>
            </a:r>
          </a:p>
          <a:p>
            <a:pPr marL="457200" indent="-457200">
              <a:lnSpc>
                <a:spcPct val="150000"/>
              </a:lnSpc>
              <a:buClr>
                <a:srgbClr val="7D243E"/>
              </a:buClr>
              <a:buFont typeface="Arial" panose="020B0604020202020204" pitchFamily="34" charset="0"/>
              <a:buChar char="•"/>
            </a:pPr>
            <a:r>
              <a:rPr lang="en-US" sz="2800" dirty="0">
                <a:latin typeface="Arial" panose="020B0604020202020204" pitchFamily="34" charset="0"/>
                <a:cs typeface="Arial" panose="020B0604020202020204" pitchFamily="34" charset="0"/>
              </a:rPr>
              <a:t>Fruit</a:t>
            </a:r>
          </a:p>
          <a:p>
            <a:pPr marL="457200" indent="-457200">
              <a:lnSpc>
                <a:spcPct val="150000"/>
              </a:lnSpc>
              <a:buClr>
                <a:srgbClr val="7D243E"/>
              </a:buClr>
              <a:buFont typeface="Arial" panose="020B0604020202020204" pitchFamily="34" charset="0"/>
              <a:buChar char="•"/>
            </a:pPr>
            <a:r>
              <a:rPr lang="en-US" sz="2800" dirty="0">
                <a:latin typeface="Arial" panose="020B0604020202020204" pitchFamily="34" charset="0"/>
                <a:cs typeface="Arial" panose="020B0604020202020204" pitchFamily="34" charset="0"/>
              </a:rPr>
              <a:t>Chocolate</a:t>
            </a:r>
          </a:p>
          <a:p>
            <a:pPr marL="457200" indent="-457200">
              <a:lnSpc>
                <a:spcPct val="150000"/>
              </a:lnSpc>
              <a:buClr>
                <a:srgbClr val="7D243E"/>
              </a:buClr>
              <a:buFont typeface="Arial" panose="020B0604020202020204" pitchFamily="34" charset="0"/>
              <a:buChar char="•"/>
            </a:pPr>
            <a:r>
              <a:rPr lang="en-US" sz="2800" dirty="0">
                <a:latin typeface="Arial" panose="020B0604020202020204" pitchFamily="34" charset="0"/>
                <a:cs typeface="Arial" panose="020B0604020202020204" pitchFamily="34" charset="0"/>
              </a:rPr>
              <a:t>Sweets</a:t>
            </a:r>
          </a:p>
        </p:txBody>
      </p:sp>
    </p:spTree>
    <p:extLst>
      <p:ext uri="{BB962C8B-B14F-4D97-AF65-F5344CB8AC3E}">
        <p14:creationId xmlns:p14="http://schemas.microsoft.com/office/powerpoint/2010/main" val="27485414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A509A7-3F8B-0A4C-A2C1-F90E965D7529}"/>
              </a:ext>
            </a:extLst>
          </p:cNvPr>
          <p:cNvSpPr/>
          <p:nvPr/>
        </p:nvSpPr>
        <p:spPr>
          <a:xfrm>
            <a:off x="0" y="3482866"/>
            <a:ext cx="1862667"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AD0AEF7-6253-DB4C-9C33-33D637BA743E}"/>
              </a:ext>
            </a:extLst>
          </p:cNvPr>
          <p:cNvSpPr/>
          <p:nvPr/>
        </p:nvSpPr>
        <p:spPr>
          <a:xfrm>
            <a:off x="6095998" y="3482866"/>
            <a:ext cx="6096001"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Narrow" panose="020B0604020202020204" pitchFamily="34" charset="0"/>
                <a:cs typeface="Arial Narrow" panose="020B0604020202020204" pitchFamily="34" charset="0"/>
              </a:rPr>
              <a:t>What </a:t>
            </a:r>
            <a:r>
              <a:rPr lang="en-US" sz="4000" b="1">
                <a:latin typeface="Arial Narrow" panose="020B0604020202020204" pitchFamily="34" charset="0"/>
                <a:cs typeface="Arial Narrow" panose="020B0604020202020204" pitchFamily="34" charset="0"/>
              </a:rPr>
              <a:t>leads</a:t>
            </a:r>
            <a:r>
              <a:rPr lang="en-US" sz="4000">
                <a:latin typeface="Arial Narrow" panose="020B0604020202020204" pitchFamily="34" charset="0"/>
                <a:cs typeface="Arial Narrow" panose="020B0604020202020204" pitchFamily="34" charset="0"/>
              </a:rPr>
              <a:t> to e-cigarette use?</a:t>
            </a:r>
          </a:p>
        </p:txBody>
      </p:sp>
      <p:sp>
        <p:nvSpPr>
          <p:cNvPr id="3" name="Rectangle 2">
            <a:extLst>
              <a:ext uri="{FF2B5EF4-FFF2-40B4-BE49-F238E27FC236}">
                <a16:creationId xmlns:a16="http://schemas.microsoft.com/office/drawing/2014/main" id="{07725460-3335-4A45-B9B2-1551A74054D6}"/>
              </a:ext>
            </a:extLst>
          </p:cNvPr>
          <p:cNvSpPr/>
          <p:nvPr/>
        </p:nvSpPr>
        <p:spPr>
          <a:xfrm>
            <a:off x="-2" y="131621"/>
            <a:ext cx="1862667" cy="1558050"/>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003DBE1-D18D-5A4C-8D66-D89358F797B2}"/>
              </a:ext>
            </a:extLst>
          </p:cNvPr>
          <p:cNvSpPr/>
          <p:nvPr/>
        </p:nvSpPr>
        <p:spPr>
          <a:xfrm>
            <a:off x="6095997" y="131621"/>
            <a:ext cx="6096001" cy="1558050"/>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Narrow" panose="020B0604020202020204" pitchFamily="34" charset="0"/>
                <a:cs typeface="Arial Narrow" panose="020B0604020202020204" pitchFamily="34" charset="0"/>
              </a:rPr>
              <a:t>What are </a:t>
            </a:r>
            <a:r>
              <a:rPr lang="en-US" sz="4000" b="1">
                <a:latin typeface="Arial Narrow" panose="020B0604020202020204" pitchFamily="34" charset="0"/>
                <a:cs typeface="Arial Narrow" panose="020B0604020202020204" pitchFamily="34" charset="0"/>
              </a:rPr>
              <a:t>e-cigarettes</a:t>
            </a:r>
            <a:r>
              <a:rPr lang="en-US" sz="4000">
                <a:latin typeface="Arial Narrow" panose="020B0604020202020204" pitchFamily="34" charset="0"/>
                <a:cs typeface="Arial Narrow" panose="020B0604020202020204" pitchFamily="34" charset="0"/>
              </a:rPr>
              <a:t>?</a:t>
            </a:r>
          </a:p>
        </p:txBody>
      </p:sp>
      <p:sp>
        <p:nvSpPr>
          <p:cNvPr id="20" name="Rectangle 19">
            <a:extLst>
              <a:ext uri="{FF2B5EF4-FFF2-40B4-BE49-F238E27FC236}">
                <a16:creationId xmlns:a16="http://schemas.microsoft.com/office/drawing/2014/main" id="{3F0A39F3-03CC-4047-8709-2B76ADF8F0B3}"/>
              </a:ext>
            </a:extLst>
          </p:cNvPr>
          <p:cNvSpPr/>
          <p:nvPr/>
        </p:nvSpPr>
        <p:spPr>
          <a:xfrm>
            <a:off x="0" y="1797403"/>
            <a:ext cx="1862667"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tx1">
                  <a:lumMod val="50000"/>
                  <a:lumOff val="50000"/>
                </a:schemeClr>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FBA0905C-E960-C14D-968A-849449BFAD91}"/>
              </a:ext>
            </a:extLst>
          </p:cNvPr>
          <p:cNvSpPr/>
          <p:nvPr/>
        </p:nvSpPr>
        <p:spPr>
          <a:xfrm>
            <a:off x="6095999" y="1797403"/>
            <a:ext cx="6096001"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Narrow" panose="020B0604020202020204" pitchFamily="34" charset="0"/>
                <a:cs typeface="Arial Narrow" panose="020B0604020202020204" pitchFamily="34" charset="0"/>
              </a:rPr>
              <a:t>What are the </a:t>
            </a:r>
            <a:r>
              <a:rPr lang="en-US" sz="4000" b="1">
                <a:latin typeface="Arial Narrow" panose="020B0604020202020204" pitchFamily="34" charset="0"/>
                <a:cs typeface="Arial Narrow" panose="020B0604020202020204" pitchFamily="34" charset="0"/>
              </a:rPr>
              <a:t>health</a:t>
            </a:r>
            <a:r>
              <a:rPr lang="en-US" sz="4000">
                <a:latin typeface="Arial Narrow" panose="020B0604020202020204" pitchFamily="34" charset="0"/>
                <a:cs typeface="Arial Narrow" panose="020B0604020202020204" pitchFamily="34" charset="0"/>
              </a:rPr>
              <a:t> risks?</a:t>
            </a:r>
          </a:p>
        </p:txBody>
      </p:sp>
      <p:grpSp>
        <p:nvGrpSpPr>
          <p:cNvPr id="24" name="Group 23">
            <a:extLst>
              <a:ext uri="{FF2B5EF4-FFF2-40B4-BE49-F238E27FC236}">
                <a16:creationId xmlns:a16="http://schemas.microsoft.com/office/drawing/2014/main" id="{5B4E9A05-99CC-194D-B0E1-BC334FCA44C6}"/>
              </a:ext>
            </a:extLst>
          </p:cNvPr>
          <p:cNvGrpSpPr/>
          <p:nvPr/>
        </p:nvGrpSpPr>
        <p:grpSpPr>
          <a:xfrm>
            <a:off x="0" y="5162930"/>
            <a:ext cx="12191999" cy="1567094"/>
            <a:chOff x="0" y="5162930"/>
            <a:chExt cx="12191999" cy="1567094"/>
          </a:xfrm>
          <a:solidFill>
            <a:srgbClr val="6FCCDC"/>
          </a:solidFill>
        </p:grpSpPr>
        <p:pic>
          <p:nvPicPr>
            <p:cNvPr id="25" name="Picture 24">
              <a:extLst>
                <a:ext uri="{FF2B5EF4-FFF2-40B4-BE49-F238E27FC236}">
                  <a16:creationId xmlns:a16="http://schemas.microsoft.com/office/drawing/2014/main" id="{DF5B3BE9-3127-5C46-8AB7-E5C81C76DC2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904402" y="5162930"/>
              <a:ext cx="4138092" cy="1567094"/>
            </a:xfrm>
            <a:prstGeom prst="rect">
              <a:avLst/>
            </a:prstGeom>
            <a:grpFill/>
          </p:spPr>
        </p:pic>
        <p:sp>
          <p:nvSpPr>
            <p:cNvPr id="26" name="Rectangle 25">
              <a:extLst>
                <a:ext uri="{FF2B5EF4-FFF2-40B4-BE49-F238E27FC236}">
                  <a16:creationId xmlns:a16="http://schemas.microsoft.com/office/drawing/2014/main" id="{E0644F39-631B-AE47-8466-8834901374B0}"/>
                </a:ext>
              </a:extLst>
            </p:cNvPr>
            <p:cNvSpPr/>
            <p:nvPr/>
          </p:nvSpPr>
          <p:spPr>
            <a:xfrm>
              <a:off x="0" y="5168329"/>
              <a:ext cx="1862667" cy="1558050"/>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570E7D85-0338-0E45-8CA9-FD79377F227F}"/>
                </a:ext>
              </a:extLst>
            </p:cNvPr>
            <p:cNvSpPr/>
            <p:nvPr/>
          </p:nvSpPr>
          <p:spPr>
            <a:xfrm>
              <a:off x="6095999" y="5168329"/>
              <a:ext cx="6096000" cy="1558050"/>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Narrow" panose="020B0604020202020204" pitchFamily="34" charset="0"/>
                  <a:cs typeface="Arial Narrow" panose="020B0604020202020204" pitchFamily="34" charset="0"/>
                </a:rPr>
                <a:t>What can you </a:t>
              </a:r>
              <a:r>
                <a:rPr lang="en-US" sz="4000" b="1">
                  <a:latin typeface="Arial Narrow" panose="020B0604020202020204" pitchFamily="34" charset="0"/>
                  <a:cs typeface="Arial Narrow" panose="020B0604020202020204" pitchFamily="34" charset="0"/>
                </a:rPr>
                <a:t>do</a:t>
              </a:r>
              <a:r>
                <a:rPr lang="en-US" sz="4000">
                  <a:latin typeface="Arial Narrow" panose="020B0604020202020204" pitchFamily="34" charset="0"/>
                  <a:cs typeface="Arial Narrow" panose="020B0604020202020204" pitchFamily="34" charset="0"/>
                </a:rPr>
                <a:t> about it?</a:t>
              </a:r>
            </a:p>
          </p:txBody>
        </p:sp>
      </p:grpSp>
      <p:pic>
        <p:nvPicPr>
          <p:cNvPr id="16" name="Picture 15">
            <a:extLst>
              <a:ext uri="{FF2B5EF4-FFF2-40B4-BE49-F238E27FC236}">
                <a16:creationId xmlns:a16="http://schemas.microsoft.com/office/drawing/2014/main" id="{FE2DCB25-3634-D445-8B88-ABCCAE674299}"/>
              </a:ext>
            </a:extLst>
          </p:cNvPr>
          <p:cNvPicPr>
            <a:picLocks noChangeAspect="1"/>
          </p:cNvPicPr>
          <p:nvPr/>
        </p:nvPicPr>
        <p:blipFill>
          <a:blip r:embed="rId4">
            <a:alphaModFix amt="80000"/>
            <a:extLst>
              <a:ext uri="{28A0092B-C50C-407E-A947-70E740481C1C}">
                <a14:useLocalDpi xmlns:a14="http://schemas.microsoft.com/office/drawing/2010/main"/>
              </a:ext>
            </a:extLst>
          </a:blip>
          <a:srcRect/>
          <a:stretch/>
        </p:blipFill>
        <p:spPr>
          <a:xfrm>
            <a:off x="1862666" y="108295"/>
            <a:ext cx="4233330" cy="1567094"/>
          </a:xfrm>
          <a:prstGeom prst="rect">
            <a:avLst/>
          </a:prstGeom>
        </p:spPr>
      </p:pic>
      <p:pic>
        <p:nvPicPr>
          <p:cNvPr id="17" name="Picture 16">
            <a:extLst>
              <a:ext uri="{FF2B5EF4-FFF2-40B4-BE49-F238E27FC236}">
                <a16:creationId xmlns:a16="http://schemas.microsoft.com/office/drawing/2014/main" id="{356220CB-88E4-8A42-A8A5-4413FA397BD3}"/>
              </a:ext>
            </a:extLst>
          </p:cNvPr>
          <p:cNvPicPr>
            <a:picLocks noChangeAspect="1"/>
          </p:cNvPicPr>
          <p:nvPr/>
        </p:nvPicPr>
        <p:blipFill rotWithShape="1">
          <a:blip r:embed="rId5">
            <a:alphaModFix amt="80000"/>
            <a:extLst>
              <a:ext uri="{28A0092B-C50C-407E-A947-70E740481C1C}">
                <a14:useLocalDpi xmlns:a14="http://schemas.microsoft.com/office/drawing/2010/main"/>
              </a:ext>
            </a:extLst>
          </a:blip>
          <a:srcRect/>
          <a:stretch/>
        </p:blipFill>
        <p:spPr>
          <a:xfrm>
            <a:off x="1913466" y="1797402"/>
            <a:ext cx="4131732" cy="1558051"/>
          </a:xfrm>
          <a:prstGeom prst="rect">
            <a:avLst/>
          </a:prstGeom>
          <a:noFill/>
        </p:spPr>
      </p:pic>
      <p:pic>
        <p:nvPicPr>
          <p:cNvPr id="18" name="Picture 17">
            <a:extLst>
              <a:ext uri="{FF2B5EF4-FFF2-40B4-BE49-F238E27FC236}">
                <a16:creationId xmlns:a16="http://schemas.microsoft.com/office/drawing/2014/main" id="{7261CDDE-FDAF-6C44-BCD1-FF4A16264F39}"/>
              </a:ext>
            </a:extLst>
          </p:cNvPr>
          <p:cNvPicPr>
            <a:picLocks noChangeAspect="1"/>
          </p:cNvPicPr>
          <p:nvPr/>
        </p:nvPicPr>
        <p:blipFill rotWithShape="1">
          <a:blip r:embed="rId6">
            <a:alphaModFix amt="80000"/>
            <a:extLst>
              <a:ext uri="{28A0092B-C50C-407E-A947-70E740481C1C}">
                <a14:useLocalDpi xmlns:a14="http://schemas.microsoft.com/office/drawing/2010/main"/>
              </a:ext>
            </a:extLst>
          </a:blip>
          <a:srcRect/>
          <a:stretch/>
        </p:blipFill>
        <p:spPr>
          <a:xfrm>
            <a:off x="1913464" y="3482866"/>
            <a:ext cx="4131733" cy="1558050"/>
          </a:xfrm>
          <a:prstGeom prst="rect">
            <a:avLst/>
          </a:prstGeom>
        </p:spPr>
      </p:pic>
    </p:spTree>
    <p:extLst>
      <p:ext uri="{BB962C8B-B14F-4D97-AF65-F5344CB8AC3E}">
        <p14:creationId xmlns:p14="http://schemas.microsoft.com/office/powerpoint/2010/main" val="8311433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D481A6-5C3D-4243-A53D-4FA262F3874D}"/>
              </a:ext>
            </a:extLst>
          </p:cNvPr>
          <p:cNvSpPr/>
          <p:nvPr/>
        </p:nvSpPr>
        <p:spPr>
          <a:xfrm>
            <a:off x="722715" y="347471"/>
            <a:ext cx="7491645" cy="762635"/>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E3B6AA-5913-124C-8225-47C28A1078C0}"/>
              </a:ext>
            </a:extLst>
          </p:cNvPr>
          <p:cNvSpPr>
            <a:spLocks noGrp="1"/>
          </p:cNvSpPr>
          <p:nvPr>
            <p:ph type="title"/>
          </p:nvPr>
        </p:nvSpPr>
        <p:spPr>
          <a:xfrm>
            <a:off x="838200" y="365125"/>
            <a:ext cx="10515600" cy="762635"/>
          </a:xfrm>
        </p:spPr>
        <p:txBody>
          <a:bodyPr/>
          <a:lstStyle/>
          <a:p>
            <a:r>
              <a:rPr lang="en-US" b="1">
                <a:solidFill>
                  <a:schemeClr val="bg1"/>
                </a:solidFill>
              </a:rPr>
              <a:t>HELP</a:t>
            </a:r>
            <a:r>
              <a:rPr lang="en-US">
                <a:solidFill>
                  <a:schemeClr val="bg1"/>
                </a:solidFill>
              </a:rPr>
              <a:t> KIDS BE TOBACCO-FREE!</a:t>
            </a:r>
          </a:p>
        </p:txBody>
      </p:sp>
      <p:sp>
        <p:nvSpPr>
          <p:cNvPr id="3" name="Content Placeholder 2">
            <a:extLst>
              <a:ext uri="{FF2B5EF4-FFF2-40B4-BE49-F238E27FC236}">
                <a16:creationId xmlns:a16="http://schemas.microsoft.com/office/drawing/2014/main" id="{6ADBE872-CC4B-194F-AF92-1A459E191477}"/>
              </a:ext>
            </a:extLst>
          </p:cNvPr>
          <p:cNvSpPr>
            <a:spLocks noGrp="1"/>
          </p:cNvSpPr>
          <p:nvPr>
            <p:ph idx="1"/>
          </p:nvPr>
        </p:nvSpPr>
        <p:spPr>
          <a:xfrm>
            <a:off x="838200" y="1409701"/>
            <a:ext cx="10515600" cy="1546860"/>
          </a:xfrm>
        </p:spPr>
        <p:txBody>
          <a:bodyPr/>
          <a:lstStyle/>
          <a:p>
            <a:pPr marL="0" indent="0">
              <a:buNone/>
            </a:pPr>
            <a:r>
              <a:rPr lang="en-US"/>
              <a:t>Have them contact the Delaware Quitline for help to quit vaping.</a:t>
            </a:r>
          </a:p>
          <a:p>
            <a:pPr marL="0" indent="0">
              <a:buNone/>
            </a:pPr>
            <a:r>
              <a:rPr lang="en-US"/>
              <a:t> </a:t>
            </a:r>
          </a:p>
          <a:p>
            <a:pPr marL="0" indent="0">
              <a:buNone/>
            </a:pPr>
            <a:r>
              <a:rPr lang="en-US"/>
              <a:t>Youth as young as age 13 may now call to enroll. </a:t>
            </a:r>
          </a:p>
        </p:txBody>
      </p:sp>
      <p:sp>
        <p:nvSpPr>
          <p:cNvPr id="5" name="TextBox 4">
            <a:extLst>
              <a:ext uri="{FF2B5EF4-FFF2-40B4-BE49-F238E27FC236}">
                <a16:creationId xmlns:a16="http://schemas.microsoft.com/office/drawing/2014/main" id="{22BCDE88-F3AB-1C43-9E95-0BF133512BAA}"/>
              </a:ext>
            </a:extLst>
          </p:cNvPr>
          <p:cNvSpPr txBox="1"/>
          <p:nvPr/>
        </p:nvSpPr>
        <p:spPr>
          <a:xfrm>
            <a:off x="0" y="3169920"/>
            <a:ext cx="12192000" cy="1862048"/>
          </a:xfrm>
          <a:prstGeom prst="rect">
            <a:avLst/>
          </a:prstGeom>
          <a:noFill/>
        </p:spPr>
        <p:txBody>
          <a:bodyPr wrap="square" rtlCol="0">
            <a:spAutoFit/>
          </a:bodyPr>
          <a:lstStyle/>
          <a:p>
            <a:pPr algn="ctr"/>
            <a:r>
              <a:rPr lang="en-US" sz="11500" b="1" dirty="0">
                <a:solidFill>
                  <a:srgbClr val="7D243E"/>
                </a:solidFill>
                <a:latin typeface="Arial" panose="020B0604020202020204" pitchFamily="34" charset="0"/>
                <a:cs typeface="Arial" panose="020B0604020202020204" pitchFamily="34" charset="0"/>
              </a:rPr>
              <a:t>1-866-409-1858</a:t>
            </a:r>
          </a:p>
        </p:txBody>
      </p:sp>
    </p:spTree>
    <p:extLst>
      <p:ext uri="{BB962C8B-B14F-4D97-AF65-F5344CB8AC3E}">
        <p14:creationId xmlns:p14="http://schemas.microsoft.com/office/powerpoint/2010/main" val="14173102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D481A6-5C3D-4243-A53D-4FA262F3874D}"/>
              </a:ext>
            </a:extLst>
          </p:cNvPr>
          <p:cNvSpPr/>
          <p:nvPr/>
        </p:nvSpPr>
        <p:spPr>
          <a:xfrm>
            <a:off x="722715" y="347471"/>
            <a:ext cx="10295805" cy="762635"/>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E3B6AA-5913-124C-8225-47C28A1078C0}"/>
              </a:ext>
            </a:extLst>
          </p:cNvPr>
          <p:cNvSpPr>
            <a:spLocks noGrp="1"/>
          </p:cNvSpPr>
          <p:nvPr>
            <p:ph type="title"/>
          </p:nvPr>
        </p:nvSpPr>
        <p:spPr>
          <a:xfrm>
            <a:off x="838200" y="365125"/>
            <a:ext cx="10515600" cy="762635"/>
          </a:xfrm>
        </p:spPr>
        <p:txBody>
          <a:bodyPr/>
          <a:lstStyle/>
          <a:p>
            <a:r>
              <a:rPr lang="en-US">
                <a:solidFill>
                  <a:schemeClr val="bg1"/>
                </a:solidFill>
              </a:rPr>
              <a:t>HOW THE DELAWARE </a:t>
            </a:r>
            <a:r>
              <a:rPr lang="en-US" b="1">
                <a:solidFill>
                  <a:schemeClr val="bg1"/>
                </a:solidFill>
              </a:rPr>
              <a:t>QUITLINE</a:t>
            </a:r>
            <a:r>
              <a:rPr lang="en-US">
                <a:solidFill>
                  <a:schemeClr val="bg1"/>
                </a:solidFill>
              </a:rPr>
              <a:t> HELPS KIDS </a:t>
            </a:r>
          </a:p>
        </p:txBody>
      </p:sp>
      <p:sp>
        <p:nvSpPr>
          <p:cNvPr id="3" name="Content Placeholder 2">
            <a:extLst>
              <a:ext uri="{FF2B5EF4-FFF2-40B4-BE49-F238E27FC236}">
                <a16:creationId xmlns:a16="http://schemas.microsoft.com/office/drawing/2014/main" id="{6ADBE872-CC4B-194F-AF92-1A459E191477}"/>
              </a:ext>
            </a:extLst>
          </p:cNvPr>
          <p:cNvSpPr>
            <a:spLocks noGrp="1"/>
          </p:cNvSpPr>
          <p:nvPr>
            <p:ph idx="1"/>
          </p:nvPr>
        </p:nvSpPr>
        <p:spPr>
          <a:xfrm>
            <a:off x="3002669" y="4472941"/>
            <a:ext cx="1249680" cy="518159"/>
          </a:xfrm>
        </p:spPr>
        <p:txBody>
          <a:bodyPr/>
          <a:lstStyle/>
          <a:p>
            <a:pPr marL="0" indent="0" algn="ctr">
              <a:buNone/>
            </a:pPr>
            <a:r>
              <a:rPr lang="en-US"/>
              <a:t>Phone</a:t>
            </a:r>
          </a:p>
        </p:txBody>
      </p:sp>
      <p:pic>
        <p:nvPicPr>
          <p:cNvPr id="8" name="Picture 7">
            <a:extLst>
              <a:ext uri="{FF2B5EF4-FFF2-40B4-BE49-F238E27FC236}">
                <a16:creationId xmlns:a16="http://schemas.microsoft.com/office/drawing/2014/main" id="{CB8C2EE2-CB20-814E-95A2-462F034AC629}"/>
              </a:ext>
            </a:extLst>
          </p:cNvPr>
          <p:cNvPicPr>
            <a:picLocks noChangeAspect="1"/>
          </p:cNvPicPr>
          <p:nvPr/>
        </p:nvPicPr>
        <p:blipFill>
          <a:blip r:embed="rId3"/>
          <a:srcRect/>
          <a:stretch/>
        </p:blipFill>
        <p:spPr>
          <a:xfrm>
            <a:off x="2704304" y="2362200"/>
            <a:ext cx="1836556" cy="1840230"/>
          </a:xfrm>
          <a:prstGeom prst="rect">
            <a:avLst/>
          </a:prstGeom>
        </p:spPr>
      </p:pic>
      <p:sp>
        <p:nvSpPr>
          <p:cNvPr id="11" name="Content Placeholder 2">
            <a:extLst>
              <a:ext uri="{FF2B5EF4-FFF2-40B4-BE49-F238E27FC236}">
                <a16:creationId xmlns:a16="http://schemas.microsoft.com/office/drawing/2014/main" id="{5490621C-33F4-9D40-919C-7E4DEA841A73}"/>
              </a:ext>
            </a:extLst>
          </p:cNvPr>
          <p:cNvSpPr txBox="1">
            <a:spLocks/>
          </p:cNvSpPr>
          <p:nvPr/>
        </p:nvSpPr>
        <p:spPr>
          <a:xfrm>
            <a:off x="8072704" y="4472940"/>
            <a:ext cx="1762914" cy="5181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t>Online</a:t>
            </a:r>
          </a:p>
        </p:txBody>
      </p:sp>
      <p:pic>
        <p:nvPicPr>
          <p:cNvPr id="12" name="Picture 11">
            <a:extLst>
              <a:ext uri="{FF2B5EF4-FFF2-40B4-BE49-F238E27FC236}">
                <a16:creationId xmlns:a16="http://schemas.microsoft.com/office/drawing/2014/main" id="{8EA47961-6AB7-2647-8FFA-E333F9D56A7A}"/>
              </a:ext>
            </a:extLst>
          </p:cNvPr>
          <p:cNvPicPr>
            <a:picLocks noChangeAspect="1"/>
          </p:cNvPicPr>
          <p:nvPr/>
        </p:nvPicPr>
        <p:blipFill>
          <a:blip r:embed="rId4"/>
          <a:srcRect/>
          <a:stretch/>
        </p:blipFill>
        <p:spPr>
          <a:xfrm>
            <a:off x="7651141" y="2488054"/>
            <a:ext cx="2606040" cy="1610532"/>
          </a:xfrm>
          <a:prstGeom prst="rect">
            <a:avLst/>
          </a:prstGeom>
        </p:spPr>
      </p:pic>
    </p:spTree>
    <p:extLst>
      <p:ext uri="{BB962C8B-B14F-4D97-AF65-F5344CB8AC3E}">
        <p14:creationId xmlns:p14="http://schemas.microsoft.com/office/powerpoint/2010/main" val="23886592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E9EE58-7BF8-FB4A-8688-33D19148E2B7}"/>
              </a:ext>
            </a:extLst>
          </p:cNvPr>
          <p:cNvSpPr/>
          <p:nvPr/>
        </p:nvSpPr>
        <p:spPr>
          <a:xfrm>
            <a:off x="722715" y="347471"/>
            <a:ext cx="8219266" cy="762635"/>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EB6D5F-A867-6645-BB63-3465816BC1DB}"/>
              </a:ext>
            </a:extLst>
          </p:cNvPr>
          <p:cNvSpPr>
            <a:spLocks noGrp="1"/>
          </p:cNvSpPr>
          <p:nvPr>
            <p:ph type="title"/>
          </p:nvPr>
        </p:nvSpPr>
        <p:spPr>
          <a:xfrm>
            <a:off x="838200" y="365125"/>
            <a:ext cx="8337698" cy="744981"/>
          </a:xfrm>
        </p:spPr>
        <p:txBody>
          <a:bodyPr>
            <a:normAutofit/>
          </a:bodyPr>
          <a:lstStyle/>
          <a:p>
            <a:r>
              <a:rPr lang="en-US">
                <a:solidFill>
                  <a:schemeClr val="bg1"/>
                </a:solidFill>
              </a:rPr>
              <a:t>KIDS </a:t>
            </a:r>
            <a:r>
              <a:rPr lang="en-US" b="1">
                <a:solidFill>
                  <a:schemeClr val="bg1"/>
                </a:solidFill>
              </a:rPr>
              <a:t>DON’T</a:t>
            </a:r>
            <a:r>
              <a:rPr lang="en-US">
                <a:solidFill>
                  <a:schemeClr val="bg1"/>
                </a:solidFill>
              </a:rPr>
              <a:t> HAVE TO GO IT ALONE.</a:t>
            </a:r>
          </a:p>
        </p:txBody>
      </p:sp>
      <p:sp>
        <p:nvSpPr>
          <p:cNvPr id="3" name="Content Placeholder 2">
            <a:extLst>
              <a:ext uri="{FF2B5EF4-FFF2-40B4-BE49-F238E27FC236}">
                <a16:creationId xmlns:a16="http://schemas.microsoft.com/office/drawing/2014/main" id="{E3727C05-CAEB-CB44-A888-0F992721F9AA}"/>
              </a:ext>
            </a:extLst>
          </p:cNvPr>
          <p:cNvSpPr>
            <a:spLocks noGrp="1"/>
          </p:cNvSpPr>
          <p:nvPr>
            <p:ph idx="1"/>
          </p:nvPr>
        </p:nvSpPr>
        <p:spPr>
          <a:xfrm>
            <a:off x="838200" y="1325881"/>
            <a:ext cx="10515600" cy="4221480"/>
          </a:xfrm>
        </p:spPr>
        <p:txBody>
          <a:bodyPr anchor="ctr">
            <a:normAutofit/>
          </a:bodyPr>
          <a:lstStyle/>
          <a:p>
            <a:pPr marL="0" indent="0" algn="ctr">
              <a:lnSpc>
                <a:spcPct val="150000"/>
              </a:lnSpc>
              <a:buNone/>
            </a:pPr>
            <a:r>
              <a:rPr lang="en-US" sz="4400"/>
              <a:t>Asking for help is smart.</a:t>
            </a:r>
          </a:p>
          <a:p>
            <a:pPr marL="0" indent="0" algn="ctr">
              <a:lnSpc>
                <a:spcPct val="150000"/>
              </a:lnSpc>
              <a:buNone/>
            </a:pPr>
            <a:r>
              <a:rPr lang="en-US" sz="4400"/>
              <a:t>Slip-ups are normal. Keep trying.</a:t>
            </a:r>
          </a:p>
          <a:p>
            <a:pPr marL="0" indent="0" algn="ctr">
              <a:lnSpc>
                <a:spcPct val="150000"/>
              </a:lnSpc>
              <a:buNone/>
            </a:pPr>
            <a:r>
              <a:rPr lang="en-US" sz="4400"/>
              <a:t>Help increases their chance of success.</a:t>
            </a:r>
          </a:p>
        </p:txBody>
      </p:sp>
      <p:cxnSp>
        <p:nvCxnSpPr>
          <p:cNvPr id="6" name="Straight Connector 5">
            <a:extLst>
              <a:ext uri="{FF2B5EF4-FFF2-40B4-BE49-F238E27FC236}">
                <a16:creationId xmlns:a16="http://schemas.microsoft.com/office/drawing/2014/main" id="{63B11EF6-E905-3B47-BE04-23D1BDDFE04C}"/>
              </a:ext>
            </a:extLst>
          </p:cNvPr>
          <p:cNvCxnSpPr/>
          <p:nvPr/>
        </p:nvCxnSpPr>
        <p:spPr>
          <a:xfrm>
            <a:off x="838200" y="2926080"/>
            <a:ext cx="10515600" cy="0"/>
          </a:xfrm>
          <a:prstGeom prst="line">
            <a:avLst/>
          </a:prstGeom>
          <a:ln w="19050">
            <a:solidFill>
              <a:srgbClr val="7D243E"/>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D48442B-05EC-0746-832F-956078AD3591}"/>
              </a:ext>
            </a:extLst>
          </p:cNvPr>
          <p:cNvCxnSpPr/>
          <p:nvPr/>
        </p:nvCxnSpPr>
        <p:spPr>
          <a:xfrm>
            <a:off x="838200" y="4183380"/>
            <a:ext cx="10515600" cy="0"/>
          </a:xfrm>
          <a:prstGeom prst="line">
            <a:avLst/>
          </a:prstGeom>
          <a:ln w="19050">
            <a:solidFill>
              <a:srgbClr val="7D24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9130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A917A2-5526-7D4F-A0C6-6ED28F35DF3F}"/>
              </a:ext>
            </a:extLst>
          </p:cNvPr>
          <p:cNvPicPr>
            <a:picLocks noChangeAspect="1"/>
          </p:cNvPicPr>
          <p:nvPr/>
        </p:nvPicPr>
        <p:blipFill rotWithShape="1">
          <a:blip r:embed="rId3">
            <a:alphaModFix amt="70000"/>
            <a:extLst>
              <a:ext uri="{28A0092B-C50C-407E-A947-70E740481C1C}">
                <a14:useLocalDpi xmlns:a14="http://schemas.microsoft.com/office/drawing/2010/main"/>
              </a:ext>
            </a:extLst>
          </a:blip>
          <a:srcRect/>
          <a:stretch/>
        </p:blipFill>
        <p:spPr>
          <a:xfrm>
            <a:off x="1913464" y="5159285"/>
            <a:ext cx="4131733" cy="1567094"/>
          </a:xfrm>
          <a:prstGeom prst="rect">
            <a:avLst/>
          </a:prstGeom>
        </p:spPr>
      </p:pic>
      <p:sp>
        <p:nvSpPr>
          <p:cNvPr id="11" name="Rectangle 10">
            <a:extLst>
              <a:ext uri="{FF2B5EF4-FFF2-40B4-BE49-F238E27FC236}">
                <a16:creationId xmlns:a16="http://schemas.microsoft.com/office/drawing/2014/main" id="{80D41BA8-6967-2542-874C-D70E1D5408EE}"/>
              </a:ext>
            </a:extLst>
          </p:cNvPr>
          <p:cNvSpPr/>
          <p:nvPr/>
        </p:nvSpPr>
        <p:spPr>
          <a:xfrm>
            <a:off x="0" y="5168329"/>
            <a:ext cx="1862667" cy="1558050"/>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19A5F0F-0B30-9340-A24B-780C56583182}"/>
              </a:ext>
            </a:extLst>
          </p:cNvPr>
          <p:cNvSpPr/>
          <p:nvPr/>
        </p:nvSpPr>
        <p:spPr>
          <a:xfrm>
            <a:off x="6095999" y="5168329"/>
            <a:ext cx="6096000" cy="1558050"/>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Arial Narrow" panose="020B0604020202020204" pitchFamily="34" charset="0"/>
                <a:cs typeface="Arial Narrow" panose="020B0604020202020204" pitchFamily="34" charset="0"/>
              </a:rPr>
              <a:t>What can you </a:t>
            </a:r>
            <a:r>
              <a:rPr lang="en-US" sz="4000" b="1" dirty="0">
                <a:latin typeface="Arial Narrow" panose="020B0604020202020204" pitchFamily="34" charset="0"/>
                <a:cs typeface="Arial Narrow" panose="020B0604020202020204" pitchFamily="34" charset="0"/>
              </a:rPr>
              <a:t>do</a:t>
            </a:r>
            <a:r>
              <a:rPr lang="en-US" sz="4000" dirty="0">
                <a:latin typeface="Arial Narrow" panose="020B0604020202020204" pitchFamily="34" charset="0"/>
                <a:cs typeface="Arial Narrow" panose="020B0604020202020204" pitchFamily="34" charset="0"/>
              </a:rPr>
              <a:t> about it?</a:t>
            </a:r>
          </a:p>
        </p:txBody>
      </p:sp>
      <p:sp>
        <p:nvSpPr>
          <p:cNvPr id="9" name="Rectangle 8">
            <a:extLst>
              <a:ext uri="{FF2B5EF4-FFF2-40B4-BE49-F238E27FC236}">
                <a16:creationId xmlns:a16="http://schemas.microsoft.com/office/drawing/2014/main" id="{40A509A7-3F8B-0A4C-A2C1-F90E965D7529}"/>
              </a:ext>
            </a:extLst>
          </p:cNvPr>
          <p:cNvSpPr/>
          <p:nvPr/>
        </p:nvSpPr>
        <p:spPr>
          <a:xfrm>
            <a:off x="0" y="3482866"/>
            <a:ext cx="1862667"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AD0AEF7-6253-DB4C-9C33-33D637BA743E}"/>
              </a:ext>
            </a:extLst>
          </p:cNvPr>
          <p:cNvSpPr/>
          <p:nvPr/>
        </p:nvSpPr>
        <p:spPr>
          <a:xfrm>
            <a:off x="6095998" y="3482866"/>
            <a:ext cx="6096001"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Arial Narrow" panose="020B0604020202020204" pitchFamily="34" charset="0"/>
                <a:cs typeface="Arial Narrow" panose="020B0604020202020204" pitchFamily="34" charset="0"/>
              </a:rPr>
              <a:t>What </a:t>
            </a:r>
            <a:r>
              <a:rPr lang="en-US" sz="4000" b="1" dirty="0">
                <a:latin typeface="Arial Narrow" panose="020B0604020202020204" pitchFamily="34" charset="0"/>
                <a:cs typeface="Arial Narrow" panose="020B0604020202020204" pitchFamily="34" charset="0"/>
              </a:rPr>
              <a:t>leads</a:t>
            </a:r>
            <a:r>
              <a:rPr lang="en-US" sz="4000" dirty="0">
                <a:latin typeface="Arial Narrow" panose="020B0604020202020204" pitchFamily="34" charset="0"/>
                <a:cs typeface="Arial Narrow" panose="020B0604020202020204" pitchFamily="34" charset="0"/>
              </a:rPr>
              <a:t> to e-cigarette use?</a:t>
            </a:r>
          </a:p>
        </p:txBody>
      </p:sp>
      <p:pic>
        <p:nvPicPr>
          <p:cNvPr id="14" name="Picture 13">
            <a:extLst>
              <a:ext uri="{FF2B5EF4-FFF2-40B4-BE49-F238E27FC236}">
                <a16:creationId xmlns:a16="http://schemas.microsoft.com/office/drawing/2014/main" id="{29510AFB-0381-DB42-B22D-09855080C96C}"/>
              </a:ext>
            </a:extLst>
          </p:cNvPr>
          <p:cNvPicPr>
            <a:picLocks noChangeAspect="1"/>
          </p:cNvPicPr>
          <p:nvPr/>
        </p:nvPicPr>
        <p:blipFill rotWithShape="1">
          <a:blip r:embed="rId4">
            <a:alphaModFix amt="80000"/>
            <a:extLst>
              <a:ext uri="{28A0092B-C50C-407E-A947-70E740481C1C}">
                <a14:useLocalDpi xmlns:a14="http://schemas.microsoft.com/office/drawing/2010/main"/>
              </a:ext>
            </a:extLst>
          </a:blip>
          <a:srcRect/>
          <a:stretch/>
        </p:blipFill>
        <p:spPr>
          <a:xfrm>
            <a:off x="1913464" y="3482866"/>
            <a:ext cx="4131733" cy="1558050"/>
          </a:xfrm>
          <a:prstGeom prst="rect">
            <a:avLst/>
          </a:prstGeom>
        </p:spPr>
      </p:pic>
      <p:sp>
        <p:nvSpPr>
          <p:cNvPr id="7" name="Rectangle 6">
            <a:extLst>
              <a:ext uri="{FF2B5EF4-FFF2-40B4-BE49-F238E27FC236}">
                <a16:creationId xmlns:a16="http://schemas.microsoft.com/office/drawing/2014/main" id="{F5C2F52D-2EFA-9948-9CED-1061EF45DA70}"/>
              </a:ext>
            </a:extLst>
          </p:cNvPr>
          <p:cNvSpPr/>
          <p:nvPr/>
        </p:nvSpPr>
        <p:spPr>
          <a:xfrm>
            <a:off x="0" y="1797403"/>
            <a:ext cx="1862667"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9D598E8-5E77-E24B-8A73-30E8A7EC90A0}"/>
              </a:ext>
            </a:extLst>
          </p:cNvPr>
          <p:cNvSpPr/>
          <p:nvPr/>
        </p:nvSpPr>
        <p:spPr>
          <a:xfrm>
            <a:off x="6095999" y="1797403"/>
            <a:ext cx="6096001"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Arial Narrow" panose="020B0604020202020204" pitchFamily="34" charset="0"/>
                <a:cs typeface="Arial Narrow" panose="020B0604020202020204" pitchFamily="34" charset="0"/>
              </a:rPr>
              <a:t>What are the </a:t>
            </a:r>
            <a:r>
              <a:rPr lang="en-US" sz="4000" b="1" dirty="0">
                <a:latin typeface="Arial Narrow" panose="020B0604020202020204" pitchFamily="34" charset="0"/>
                <a:cs typeface="Arial Narrow" panose="020B0604020202020204" pitchFamily="34" charset="0"/>
              </a:rPr>
              <a:t>health</a:t>
            </a:r>
            <a:r>
              <a:rPr lang="en-US" sz="4000" dirty="0">
                <a:latin typeface="Arial Narrow" panose="020B0604020202020204" pitchFamily="34" charset="0"/>
                <a:cs typeface="Arial Narrow" panose="020B0604020202020204" pitchFamily="34" charset="0"/>
              </a:rPr>
              <a:t> risks?</a:t>
            </a:r>
          </a:p>
        </p:txBody>
      </p:sp>
      <p:sp>
        <p:nvSpPr>
          <p:cNvPr id="3" name="Rectangle 2">
            <a:extLst>
              <a:ext uri="{FF2B5EF4-FFF2-40B4-BE49-F238E27FC236}">
                <a16:creationId xmlns:a16="http://schemas.microsoft.com/office/drawing/2014/main" id="{07725460-3335-4A45-B9B2-1551A74054D6}"/>
              </a:ext>
            </a:extLst>
          </p:cNvPr>
          <p:cNvSpPr/>
          <p:nvPr/>
        </p:nvSpPr>
        <p:spPr>
          <a:xfrm>
            <a:off x="-2" y="111939"/>
            <a:ext cx="1862667" cy="1558050"/>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003DBE1-D18D-5A4C-8D66-D89358F797B2}"/>
              </a:ext>
            </a:extLst>
          </p:cNvPr>
          <p:cNvSpPr/>
          <p:nvPr/>
        </p:nvSpPr>
        <p:spPr>
          <a:xfrm>
            <a:off x="6095997" y="111939"/>
            <a:ext cx="6096001" cy="1558050"/>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Arial Narrow" panose="020B0604020202020204" pitchFamily="34" charset="0"/>
                <a:cs typeface="Arial Narrow" panose="020B0604020202020204" pitchFamily="34" charset="0"/>
              </a:rPr>
              <a:t>What are </a:t>
            </a:r>
            <a:r>
              <a:rPr lang="en-US" sz="4000" b="1" dirty="0">
                <a:latin typeface="Arial Narrow" panose="020B0604020202020204" pitchFamily="34" charset="0"/>
                <a:cs typeface="Arial Narrow" panose="020B0604020202020204" pitchFamily="34" charset="0"/>
              </a:rPr>
              <a:t>e-cigarettes</a:t>
            </a:r>
            <a:r>
              <a:rPr lang="en-US" sz="4000" dirty="0">
                <a:latin typeface="Arial Narrow" panose="020B0604020202020204" pitchFamily="34" charset="0"/>
                <a:cs typeface="Arial Narrow" panose="020B0604020202020204" pitchFamily="34" charset="0"/>
              </a:rPr>
              <a:t>?</a:t>
            </a:r>
          </a:p>
        </p:txBody>
      </p:sp>
      <p:pic>
        <p:nvPicPr>
          <p:cNvPr id="19" name="Picture 18">
            <a:extLst>
              <a:ext uri="{FF2B5EF4-FFF2-40B4-BE49-F238E27FC236}">
                <a16:creationId xmlns:a16="http://schemas.microsoft.com/office/drawing/2014/main" id="{5D5BF696-A14C-5642-B1C8-8E431BDE72E9}"/>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862666" y="111939"/>
            <a:ext cx="4233330" cy="1567094"/>
          </a:xfrm>
          <a:prstGeom prst="rect">
            <a:avLst/>
          </a:prstGeom>
        </p:spPr>
      </p:pic>
      <p:pic>
        <p:nvPicPr>
          <p:cNvPr id="20" name="Picture 19">
            <a:extLst>
              <a:ext uri="{FF2B5EF4-FFF2-40B4-BE49-F238E27FC236}">
                <a16:creationId xmlns:a16="http://schemas.microsoft.com/office/drawing/2014/main" id="{D147A375-8C80-2540-8D08-97198B2B6C79}"/>
              </a:ext>
            </a:extLst>
          </p:cNvPr>
          <p:cNvPicPr>
            <a:picLocks noChangeAspect="1"/>
          </p:cNvPicPr>
          <p:nvPr/>
        </p:nvPicPr>
        <p:blipFill rotWithShape="1">
          <a:blip r:embed="rId6">
            <a:alphaModFix amt="80000"/>
            <a:extLst>
              <a:ext uri="{28A0092B-C50C-407E-A947-70E740481C1C}">
                <a14:useLocalDpi xmlns:a14="http://schemas.microsoft.com/office/drawing/2010/main"/>
              </a:ext>
            </a:extLst>
          </a:blip>
          <a:srcRect/>
          <a:stretch/>
        </p:blipFill>
        <p:spPr>
          <a:xfrm>
            <a:off x="1913466" y="1797402"/>
            <a:ext cx="4131732" cy="1558051"/>
          </a:xfrm>
          <a:prstGeom prst="rect">
            <a:avLst/>
          </a:prstGeom>
          <a:noFill/>
        </p:spPr>
      </p:pic>
    </p:spTree>
    <p:extLst>
      <p:ext uri="{BB962C8B-B14F-4D97-AF65-F5344CB8AC3E}">
        <p14:creationId xmlns:p14="http://schemas.microsoft.com/office/powerpoint/2010/main" val="31651402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1C4765-5347-A547-A024-BEEAC1AFEF63}"/>
              </a:ext>
            </a:extLst>
          </p:cNvPr>
          <p:cNvSpPr/>
          <p:nvPr/>
        </p:nvSpPr>
        <p:spPr>
          <a:xfrm>
            <a:off x="722715" y="347471"/>
            <a:ext cx="9747165" cy="732155"/>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04FCA8-043E-5D41-960E-C9221C80A4DB}"/>
              </a:ext>
            </a:extLst>
          </p:cNvPr>
          <p:cNvSpPr>
            <a:spLocks noGrp="1"/>
          </p:cNvSpPr>
          <p:nvPr>
            <p:ph type="title"/>
          </p:nvPr>
        </p:nvSpPr>
        <p:spPr>
          <a:xfrm>
            <a:off x="838200" y="365126"/>
            <a:ext cx="10058400" cy="732154"/>
          </a:xfrm>
        </p:spPr>
        <p:txBody>
          <a:bodyPr>
            <a:normAutofit/>
          </a:bodyPr>
          <a:lstStyle/>
          <a:p>
            <a:r>
              <a:rPr lang="en-US">
                <a:solidFill>
                  <a:schemeClr val="bg1"/>
                </a:solidFill>
              </a:rPr>
              <a:t>AVOID </a:t>
            </a:r>
            <a:r>
              <a:rPr lang="en-US" b="1">
                <a:solidFill>
                  <a:schemeClr val="bg1"/>
                </a:solidFill>
              </a:rPr>
              <a:t>SECONDHAND</a:t>
            </a:r>
            <a:r>
              <a:rPr lang="en-US">
                <a:solidFill>
                  <a:schemeClr val="bg1"/>
                </a:solidFill>
              </a:rPr>
              <a:t> EXPOSURE.</a:t>
            </a:r>
          </a:p>
        </p:txBody>
      </p:sp>
      <p:pic>
        <p:nvPicPr>
          <p:cNvPr id="8" name="Picture 7">
            <a:extLst>
              <a:ext uri="{FF2B5EF4-FFF2-40B4-BE49-F238E27FC236}">
                <a16:creationId xmlns:a16="http://schemas.microsoft.com/office/drawing/2014/main" id="{A70435CE-5DE0-D34D-826D-A8112658C4B7}"/>
              </a:ext>
            </a:extLst>
          </p:cNvPr>
          <p:cNvPicPr>
            <a:picLocks noChangeAspect="1"/>
          </p:cNvPicPr>
          <p:nvPr/>
        </p:nvPicPr>
        <p:blipFill>
          <a:blip r:embed="rId3"/>
          <a:srcRect/>
          <a:stretch/>
        </p:blipFill>
        <p:spPr>
          <a:xfrm>
            <a:off x="713610" y="1381446"/>
            <a:ext cx="10764779" cy="4392232"/>
          </a:xfrm>
          <a:prstGeom prst="rect">
            <a:avLst/>
          </a:prstGeom>
        </p:spPr>
      </p:pic>
    </p:spTree>
    <p:extLst>
      <p:ext uri="{BB962C8B-B14F-4D97-AF65-F5344CB8AC3E}">
        <p14:creationId xmlns:p14="http://schemas.microsoft.com/office/powerpoint/2010/main" val="40387337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1C4765-5347-A547-A024-BEEAC1AFEF63}"/>
              </a:ext>
            </a:extLst>
          </p:cNvPr>
          <p:cNvSpPr/>
          <p:nvPr/>
        </p:nvSpPr>
        <p:spPr>
          <a:xfrm>
            <a:off x="722715" y="347471"/>
            <a:ext cx="10631085" cy="1356994"/>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04FCA8-043E-5D41-960E-C9221C80A4DB}"/>
              </a:ext>
            </a:extLst>
          </p:cNvPr>
          <p:cNvSpPr>
            <a:spLocks noGrp="1"/>
          </p:cNvSpPr>
          <p:nvPr>
            <p:ph type="title"/>
          </p:nvPr>
        </p:nvSpPr>
        <p:spPr>
          <a:xfrm>
            <a:off x="838200" y="365126"/>
            <a:ext cx="10507980" cy="1356994"/>
          </a:xfrm>
        </p:spPr>
        <p:txBody>
          <a:bodyPr>
            <a:normAutofit fontScale="90000"/>
          </a:bodyPr>
          <a:lstStyle/>
          <a:p>
            <a:r>
              <a:rPr lang="en-US" b="1">
                <a:solidFill>
                  <a:schemeClr val="bg1"/>
                </a:solidFill>
              </a:rPr>
              <a:t>ENCOURAGE</a:t>
            </a:r>
            <a:r>
              <a:rPr lang="en-US">
                <a:solidFill>
                  <a:schemeClr val="bg1"/>
                </a:solidFill>
              </a:rPr>
              <a:t> THE ADOPTION AND ENFORCEMENT OF TOBACCO-FREE, VAPE-FREE POLICIES.</a:t>
            </a:r>
          </a:p>
        </p:txBody>
      </p:sp>
      <p:pic>
        <p:nvPicPr>
          <p:cNvPr id="5" name="Picture 4">
            <a:extLst>
              <a:ext uri="{FF2B5EF4-FFF2-40B4-BE49-F238E27FC236}">
                <a16:creationId xmlns:a16="http://schemas.microsoft.com/office/drawing/2014/main" id="{A1A1ED87-078F-654B-ACE8-1DFBE3EA4075}"/>
              </a:ext>
            </a:extLst>
          </p:cNvPr>
          <p:cNvPicPr>
            <a:picLocks noChangeAspect="1"/>
          </p:cNvPicPr>
          <p:nvPr/>
        </p:nvPicPr>
        <p:blipFill>
          <a:blip r:embed="rId3"/>
          <a:srcRect/>
          <a:stretch/>
        </p:blipFill>
        <p:spPr>
          <a:xfrm>
            <a:off x="1286733" y="1838816"/>
            <a:ext cx="9252773" cy="4416961"/>
          </a:xfrm>
          <a:prstGeom prst="rect">
            <a:avLst/>
          </a:prstGeom>
        </p:spPr>
      </p:pic>
    </p:spTree>
    <p:extLst>
      <p:ext uri="{BB962C8B-B14F-4D97-AF65-F5344CB8AC3E}">
        <p14:creationId xmlns:p14="http://schemas.microsoft.com/office/powerpoint/2010/main" val="3747005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1C4765-5347-A547-A024-BEEAC1AFEF63}"/>
              </a:ext>
            </a:extLst>
          </p:cNvPr>
          <p:cNvSpPr/>
          <p:nvPr/>
        </p:nvSpPr>
        <p:spPr>
          <a:xfrm>
            <a:off x="722715" y="347471"/>
            <a:ext cx="9747165" cy="732155"/>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04FCA8-043E-5D41-960E-C9221C80A4DB}"/>
              </a:ext>
            </a:extLst>
          </p:cNvPr>
          <p:cNvSpPr>
            <a:spLocks noGrp="1"/>
          </p:cNvSpPr>
          <p:nvPr>
            <p:ph type="title"/>
          </p:nvPr>
        </p:nvSpPr>
        <p:spPr>
          <a:xfrm>
            <a:off x="838200" y="365126"/>
            <a:ext cx="10058400" cy="732154"/>
          </a:xfrm>
        </p:spPr>
        <p:txBody>
          <a:bodyPr>
            <a:normAutofit/>
          </a:bodyPr>
          <a:lstStyle/>
          <a:p>
            <a:r>
              <a:rPr lang="en-US">
                <a:solidFill>
                  <a:schemeClr val="bg1"/>
                </a:solidFill>
              </a:rPr>
              <a:t>SPREAD THE </a:t>
            </a:r>
            <a:r>
              <a:rPr lang="en-US" b="1">
                <a:solidFill>
                  <a:schemeClr val="bg1"/>
                </a:solidFill>
              </a:rPr>
              <a:t>WORD</a:t>
            </a:r>
            <a:r>
              <a:rPr lang="en-US">
                <a:solidFill>
                  <a:schemeClr val="bg1"/>
                </a:solidFill>
              </a:rPr>
              <a:t> AND GET INVOLVED.</a:t>
            </a:r>
          </a:p>
        </p:txBody>
      </p:sp>
      <p:pic>
        <p:nvPicPr>
          <p:cNvPr id="5" name="Picture 4">
            <a:extLst>
              <a:ext uri="{FF2B5EF4-FFF2-40B4-BE49-F238E27FC236}">
                <a16:creationId xmlns:a16="http://schemas.microsoft.com/office/drawing/2014/main" id="{19536E60-724B-3F4D-A353-54280B01AA41}"/>
              </a:ext>
            </a:extLst>
          </p:cNvPr>
          <p:cNvPicPr>
            <a:picLocks noChangeAspect="1"/>
          </p:cNvPicPr>
          <p:nvPr/>
        </p:nvPicPr>
        <p:blipFill>
          <a:blip r:embed="rId3"/>
          <a:srcRect/>
          <a:stretch/>
        </p:blipFill>
        <p:spPr>
          <a:xfrm>
            <a:off x="630117" y="1708249"/>
            <a:ext cx="10266482" cy="2687029"/>
          </a:xfrm>
          <a:prstGeom prst="rect">
            <a:avLst/>
          </a:prstGeom>
        </p:spPr>
      </p:pic>
      <p:sp>
        <p:nvSpPr>
          <p:cNvPr id="3" name="TextBox 2">
            <a:extLst>
              <a:ext uri="{FF2B5EF4-FFF2-40B4-BE49-F238E27FC236}">
                <a16:creationId xmlns:a16="http://schemas.microsoft.com/office/drawing/2014/main" id="{02E722C4-0BC0-CA4B-9AD4-7FD2C72C8364}"/>
              </a:ext>
            </a:extLst>
          </p:cNvPr>
          <p:cNvSpPr txBox="1"/>
          <p:nvPr/>
        </p:nvSpPr>
        <p:spPr>
          <a:xfrm>
            <a:off x="662941" y="4503420"/>
            <a:ext cx="3086100" cy="646331"/>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Talk with community leaders about e-cigarettes. </a:t>
            </a:r>
          </a:p>
        </p:txBody>
      </p:sp>
      <p:sp>
        <p:nvSpPr>
          <p:cNvPr id="9" name="TextBox 8">
            <a:extLst>
              <a:ext uri="{FF2B5EF4-FFF2-40B4-BE49-F238E27FC236}">
                <a16:creationId xmlns:a16="http://schemas.microsoft.com/office/drawing/2014/main" id="{2C496C0A-5FE1-A241-AC60-65B8A58A51E9}"/>
              </a:ext>
            </a:extLst>
          </p:cNvPr>
          <p:cNvSpPr txBox="1"/>
          <p:nvPr/>
        </p:nvSpPr>
        <p:spPr>
          <a:xfrm>
            <a:off x="4208228" y="4513158"/>
            <a:ext cx="3086100" cy="646331"/>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Talk with teens who vape about quitting.</a:t>
            </a:r>
          </a:p>
        </p:txBody>
      </p:sp>
      <p:sp>
        <p:nvSpPr>
          <p:cNvPr id="10" name="TextBox 9">
            <a:extLst>
              <a:ext uri="{FF2B5EF4-FFF2-40B4-BE49-F238E27FC236}">
                <a16:creationId xmlns:a16="http://schemas.microsoft.com/office/drawing/2014/main" id="{1E1D5571-E977-884D-BDF8-D6AA730E0EBE}"/>
              </a:ext>
            </a:extLst>
          </p:cNvPr>
          <p:cNvSpPr txBox="1"/>
          <p:nvPr/>
        </p:nvSpPr>
        <p:spPr>
          <a:xfrm>
            <a:off x="7753515" y="4513158"/>
            <a:ext cx="3143084" cy="646331"/>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Become an ambassador with </a:t>
            </a:r>
            <a:r>
              <a:rPr lang="en-US" b="1" err="1">
                <a:latin typeface="Arial" panose="020B0604020202020204" pitchFamily="34" charset="0"/>
                <a:cs typeface="Arial" panose="020B0604020202020204" pitchFamily="34" charset="0"/>
              </a:rPr>
              <a:t>parentsagainstvaping.org</a:t>
            </a:r>
            <a:r>
              <a:rPr lang="en-US">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44773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A509A7-3F8B-0A4C-A2C1-F90E965D7529}"/>
              </a:ext>
            </a:extLst>
          </p:cNvPr>
          <p:cNvSpPr/>
          <p:nvPr/>
        </p:nvSpPr>
        <p:spPr>
          <a:xfrm>
            <a:off x="0" y="3482866"/>
            <a:ext cx="1862667"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AD0AEF7-6253-DB4C-9C33-33D637BA743E}"/>
              </a:ext>
            </a:extLst>
          </p:cNvPr>
          <p:cNvSpPr/>
          <p:nvPr/>
        </p:nvSpPr>
        <p:spPr>
          <a:xfrm>
            <a:off x="6095998" y="3482866"/>
            <a:ext cx="6096001"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Narrow" panose="020B0604020202020204" pitchFamily="34" charset="0"/>
                <a:cs typeface="Arial Narrow" panose="020B0604020202020204" pitchFamily="34" charset="0"/>
              </a:rPr>
              <a:t>What </a:t>
            </a:r>
            <a:r>
              <a:rPr lang="en-US" sz="4000" b="1">
                <a:latin typeface="Arial Narrow" panose="020B0604020202020204" pitchFamily="34" charset="0"/>
                <a:cs typeface="Arial Narrow" panose="020B0604020202020204" pitchFamily="34" charset="0"/>
              </a:rPr>
              <a:t>leads</a:t>
            </a:r>
            <a:r>
              <a:rPr lang="en-US" sz="4000">
                <a:latin typeface="Arial Narrow" panose="020B0604020202020204" pitchFamily="34" charset="0"/>
                <a:cs typeface="Arial Narrow" panose="020B0604020202020204" pitchFamily="34" charset="0"/>
              </a:rPr>
              <a:t> to e-cigarette use?</a:t>
            </a:r>
          </a:p>
        </p:txBody>
      </p:sp>
      <p:sp>
        <p:nvSpPr>
          <p:cNvPr id="3" name="Rectangle 2">
            <a:extLst>
              <a:ext uri="{FF2B5EF4-FFF2-40B4-BE49-F238E27FC236}">
                <a16:creationId xmlns:a16="http://schemas.microsoft.com/office/drawing/2014/main" id="{07725460-3335-4A45-B9B2-1551A74054D6}"/>
              </a:ext>
            </a:extLst>
          </p:cNvPr>
          <p:cNvSpPr/>
          <p:nvPr/>
        </p:nvSpPr>
        <p:spPr>
          <a:xfrm>
            <a:off x="-2" y="131621"/>
            <a:ext cx="1862667" cy="1558050"/>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003DBE1-D18D-5A4C-8D66-D89358F797B2}"/>
              </a:ext>
            </a:extLst>
          </p:cNvPr>
          <p:cNvSpPr/>
          <p:nvPr/>
        </p:nvSpPr>
        <p:spPr>
          <a:xfrm>
            <a:off x="6095997" y="131621"/>
            <a:ext cx="6096001" cy="1558050"/>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Narrow" panose="020B0604020202020204" pitchFamily="34" charset="0"/>
                <a:cs typeface="Arial Narrow" panose="020B0604020202020204" pitchFamily="34" charset="0"/>
              </a:rPr>
              <a:t>What are </a:t>
            </a:r>
            <a:r>
              <a:rPr lang="en-US" sz="4000" b="1">
                <a:latin typeface="Arial Narrow" panose="020B0604020202020204" pitchFamily="34" charset="0"/>
                <a:cs typeface="Arial Narrow" panose="020B0604020202020204" pitchFamily="34" charset="0"/>
              </a:rPr>
              <a:t>e-cigarettes</a:t>
            </a:r>
            <a:r>
              <a:rPr lang="en-US" sz="4000">
                <a:latin typeface="Arial Narrow" panose="020B0604020202020204" pitchFamily="34" charset="0"/>
                <a:cs typeface="Arial Narrow" panose="020B0604020202020204" pitchFamily="34" charset="0"/>
              </a:rPr>
              <a:t>?</a:t>
            </a:r>
          </a:p>
        </p:txBody>
      </p:sp>
      <p:sp>
        <p:nvSpPr>
          <p:cNvPr id="20" name="Rectangle 19">
            <a:extLst>
              <a:ext uri="{FF2B5EF4-FFF2-40B4-BE49-F238E27FC236}">
                <a16:creationId xmlns:a16="http://schemas.microsoft.com/office/drawing/2014/main" id="{3F0A39F3-03CC-4047-8709-2B76ADF8F0B3}"/>
              </a:ext>
            </a:extLst>
          </p:cNvPr>
          <p:cNvSpPr/>
          <p:nvPr/>
        </p:nvSpPr>
        <p:spPr>
          <a:xfrm>
            <a:off x="0" y="1797403"/>
            <a:ext cx="1862667"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tx1">
                  <a:lumMod val="50000"/>
                  <a:lumOff val="50000"/>
                </a:schemeClr>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FBA0905C-E960-C14D-968A-849449BFAD91}"/>
              </a:ext>
            </a:extLst>
          </p:cNvPr>
          <p:cNvSpPr/>
          <p:nvPr/>
        </p:nvSpPr>
        <p:spPr>
          <a:xfrm>
            <a:off x="6095999" y="1797403"/>
            <a:ext cx="6096001"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Narrow" panose="020B0604020202020204" pitchFamily="34" charset="0"/>
                <a:cs typeface="Arial Narrow" panose="020B0604020202020204" pitchFamily="34" charset="0"/>
              </a:rPr>
              <a:t>What are the </a:t>
            </a:r>
            <a:r>
              <a:rPr lang="en-US" sz="4000" b="1">
                <a:latin typeface="Arial Narrow" panose="020B0604020202020204" pitchFamily="34" charset="0"/>
                <a:cs typeface="Arial Narrow" panose="020B0604020202020204" pitchFamily="34" charset="0"/>
              </a:rPr>
              <a:t>health</a:t>
            </a:r>
            <a:r>
              <a:rPr lang="en-US" sz="4000">
                <a:latin typeface="Arial Narrow" panose="020B0604020202020204" pitchFamily="34" charset="0"/>
                <a:cs typeface="Arial Narrow" panose="020B0604020202020204" pitchFamily="34" charset="0"/>
              </a:rPr>
              <a:t> risks?</a:t>
            </a:r>
          </a:p>
        </p:txBody>
      </p:sp>
      <p:sp>
        <p:nvSpPr>
          <p:cNvPr id="26" name="Rectangle 25">
            <a:extLst>
              <a:ext uri="{FF2B5EF4-FFF2-40B4-BE49-F238E27FC236}">
                <a16:creationId xmlns:a16="http://schemas.microsoft.com/office/drawing/2014/main" id="{E0644F39-631B-AE47-8466-8834901374B0}"/>
              </a:ext>
            </a:extLst>
          </p:cNvPr>
          <p:cNvSpPr/>
          <p:nvPr/>
        </p:nvSpPr>
        <p:spPr>
          <a:xfrm>
            <a:off x="0" y="5168329"/>
            <a:ext cx="1862667"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570E7D85-0338-0E45-8CA9-FD79377F227F}"/>
              </a:ext>
            </a:extLst>
          </p:cNvPr>
          <p:cNvSpPr/>
          <p:nvPr/>
        </p:nvSpPr>
        <p:spPr>
          <a:xfrm>
            <a:off x="6095999" y="5168329"/>
            <a:ext cx="6096000"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Narrow" panose="020B0604020202020204" pitchFamily="34" charset="0"/>
                <a:cs typeface="Arial Narrow" panose="020B0604020202020204" pitchFamily="34" charset="0"/>
              </a:rPr>
              <a:t>What can you </a:t>
            </a:r>
            <a:r>
              <a:rPr lang="en-US" sz="4000" b="1">
                <a:latin typeface="Arial Narrow" panose="020B0604020202020204" pitchFamily="34" charset="0"/>
                <a:cs typeface="Arial Narrow" panose="020B0604020202020204" pitchFamily="34" charset="0"/>
              </a:rPr>
              <a:t>do</a:t>
            </a:r>
            <a:r>
              <a:rPr lang="en-US" sz="4000">
                <a:latin typeface="Arial Narrow" panose="020B0604020202020204" pitchFamily="34" charset="0"/>
                <a:cs typeface="Arial Narrow" panose="020B0604020202020204" pitchFamily="34" charset="0"/>
              </a:rPr>
              <a:t> about it?</a:t>
            </a:r>
          </a:p>
        </p:txBody>
      </p:sp>
      <p:pic>
        <p:nvPicPr>
          <p:cNvPr id="16" name="Picture 15">
            <a:extLst>
              <a:ext uri="{FF2B5EF4-FFF2-40B4-BE49-F238E27FC236}">
                <a16:creationId xmlns:a16="http://schemas.microsoft.com/office/drawing/2014/main" id="{0B06B491-6B90-FE45-8B9A-DAA4F651788A}"/>
              </a:ext>
            </a:extLst>
          </p:cNvPr>
          <p:cNvPicPr>
            <a:picLocks noChangeAspect="1"/>
          </p:cNvPicPr>
          <p:nvPr/>
        </p:nvPicPr>
        <p:blipFill>
          <a:blip r:embed="rId3">
            <a:alphaModFix amt="80000"/>
            <a:extLst>
              <a:ext uri="{28A0092B-C50C-407E-A947-70E740481C1C}">
                <a14:useLocalDpi xmlns:a14="http://schemas.microsoft.com/office/drawing/2010/main"/>
              </a:ext>
            </a:extLst>
          </a:blip>
          <a:srcRect/>
          <a:stretch/>
        </p:blipFill>
        <p:spPr>
          <a:xfrm>
            <a:off x="1862666" y="108295"/>
            <a:ext cx="4233330" cy="1567094"/>
          </a:xfrm>
          <a:prstGeom prst="rect">
            <a:avLst/>
          </a:prstGeom>
        </p:spPr>
      </p:pic>
      <p:pic>
        <p:nvPicPr>
          <p:cNvPr id="17" name="Picture 16">
            <a:extLst>
              <a:ext uri="{FF2B5EF4-FFF2-40B4-BE49-F238E27FC236}">
                <a16:creationId xmlns:a16="http://schemas.microsoft.com/office/drawing/2014/main" id="{964B0932-53E7-854F-B415-DF870FC0FBD7}"/>
              </a:ext>
            </a:extLst>
          </p:cNvPr>
          <p:cNvPicPr>
            <a:picLocks noChangeAspect="1"/>
          </p:cNvPicPr>
          <p:nvPr/>
        </p:nvPicPr>
        <p:blipFill rotWithShape="1">
          <a:blip r:embed="rId4">
            <a:alphaModFix amt="80000"/>
            <a:extLst>
              <a:ext uri="{28A0092B-C50C-407E-A947-70E740481C1C}">
                <a14:useLocalDpi xmlns:a14="http://schemas.microsoft.com/office/drawing/2010/main"/>
              </a:ext>
            </a:extLst>
          </a:blip>
          <a:srcRect/>
          <a:stretch/>
        </p:blipFill>
        <p:spPr>
          <a:xfrm>
            <a:off x="1913465" y="1797402"/>
            <a:ext cx="4131732" cy="1558051"/>
          </a:xfrm>
          <a:prstGeom prst="rect">
            <a:avLst/>
          </a:prstGeom>
          <a:noFill/>
        </p:spPr>
      </p:pic>
      <p:pic>
        <p:nvPicPr>
          <p:cNvPr id="18" name="Picture 17">
            <a:extLst>
              <a:ext uri="{FF2B5EF4-FFF2-40B4-BE49-F238E27FC236}">
                <a16:creationId xmlns:a16="http://schemas.microsoft.com/office/drawing/2014/main" id="{58B97B2C-E48D-F546-AB89-C9724AD32F89}"/>
              </a:ext>
            </a:extLst>
          </p:cNvPr>
          <p:cNvPicPr>
            <a:picLocks noChangeAspect="1"/>
          </p:cNvPicPr>
          <p:nvPr/>
        </p:nvPicPr>
        <p:blipFill rotWithShape="1">
          <a:blip r:embed="rId5">
            <a:alphaModFix amt="80000"/>
            <a:extLst>
              <a:ext uri="{28A0092B-C50C-407E-A947-70E740481C1C}">
                <a14:useLocalDpi xmlns:a14="http://schemas.microsoft.com/office/drawing/2010/main"/>
              </a:ext>
            </a:extLst>
          </a:blip>
          <a:srcRect/>
          <a:stretch/>
        </p:blipFill>
        <p:spPr>
          <a:xfrm>
            <a:off x="1913464" y="3482866"/>
            <a:ext cx="4131733" cy="1558050"/>
          </a:xfrm>
          <a:prstGeom prst="rect">
            <a:avLst/>
          </a:prstGeom>
        </p:spPr>
      </p:pic>
      <p:pic>
        <p:nvPicPr>
          <p:cNvPr id="19" name="Picture 18">
            <a:extLst>
              <a:ext uri="{FF2B5EF4-FFF2-40B4-BE49-F238E27FC236}">
                <a16:creationId xmlns:a16="http://schemas.microsoft.com/office/drawing/2014/main" id="{EBE06BB3-FF7E-7343-A88C-2A37B88BF72D}"/>
              </a:ext>
            </a:extLst>
          </p:cNvPr>
          <p:cNvPicPr>
            <a:picLocks noChangeAspect="1"/>
          </p:cNvPicPr>
          <p:nvPr/>
        </p:nvPicPr>
        <p:blipFill rotWithShape="1">
          <a:blip r:embed="rId6">
            <a:alphaModFix amt="70000"/>
            <a:extLst>
              <a:ext uri="{28A0092B-C50C-407E-A947-70E740481C1C}">
                <a14:useLocalDpi xmlns:a14="http://schemas.microsoft.com/office/drawing/2010/main"/>
              </a:ext>
            </a:extLst>
          </a:blip>
          <a:srcRect/>
          <a:stretch/>
        </p:blipFill>
        <p:spPr>
          <a:xfrm>
            <a:off x="1913464" y="5159285"/>
            <a:ext cx="4131733" cy="1567094"/>
          </a:xfrm>
          <a:prstGeom prst="rect">
            <a:avLst/>
          </a:prstGeom>
        </p:spPr>
      </p:pic>
    </p:spTree>
    <p:extLst>
      <p:ext uri="{BB962C8B-B14F-4D97-AF65-F5344CB8AC3E}">
        <p14:creationId xmlns:p14="http://schemas.microsoft.com/office/powerpoint/2010/main" val="22022773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A509A7-3F8B-0A4C-A2C1-F90E965D7529}"/>
              </a:ext>
            </a:extLst>
          </p:cNvPr>
          <p:cNvSpPr/>
          <p:nvPr/>
        </p:nvSpPr>
        <p:spPr>
          <a:xfrm>
            <a:off x="0" y="3482866"/>
            <a:ext cx="1862667"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AD0AEF7-6253-DB4C-9C33-33D637BA743E}"/>
              </a:ext>
            </a:extLst>
          </p:cNvPr>
          <p:cNvSpPr/>
          <p:nvPr/>
        </p:nvSpPr>
        <p:spPr>
          <a:xfrm>
            <a:off x="6095998" y="3482866"/>
            <a:ext cx="6096001"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Narrow" panose="020B0604020202020204" pitchFamily="34" charset="0"/>
                <a:cs typeface="Arial Narrow" panose="020B0604020202020204" pitchFamily="34" charset="0"/>
              </a:rPr>
              <a:t>What </a:t>
            </a:r>
            <a:r>
              <a:rPr lang="en-US" sz="4000" b="1">
                <a:latin typeface="Arial Narrow" panose="020B0604020202020204" pitchFamily="34" charset="0"/>
                <a:cs typeface="Arial Narrow" panose="020B0604020202020204" pitchFamily="34" charset="0"/>
              </a:rPr>
              <a:t>leads</a:t>
            </a:r>
            <a:r>
              <a:rPr lang="en-US" sz="4000">
                <a:latin typeface="Arial Narrow" panose="020B0604020202020204" pitchFamily="34" charset="0"/>
                <a:cs typeface="Arial Narrow" panose="020B0604020202020204" pitchFamily="34" charset="0"/>
              </a:rPr>
              <a:t> to e-cigarette use?</a:t>
            </a:r>
          </a:p>
        </p:txBody>
      </p:sp>
      <p:sp>
        <p:nvSpPr>
          <p:cNvPr id="3" name="Rectangle 2">
            <a:extLst>
              <a:ext uri="{FF2B5EF4-FFF2-40B4-BE49-F238E27FC236}">
                <a16:creationId xmlns:a16="http://schemas.microsoft.com/office/drawing/2014/main" id="{07725460-3335-4A45-B9B2-1551A74054D6}"/>
              </a:ext>
            </a:extLst>
          </p:cNvPr>
          <p:cNvSpPr/>
          <p:nvPr/>
        </p:nvSpPr>
        <p:spPr>
          <a:xfrm>
            <a:off x="-2" y="94013"/>
            <a:ext cx="1862667" cy="1558050"/>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003DBE1-D18D-5A4C-8D66-D89358F797B2}"/>
              </a:ext>
            </a:extLst>
          </p:cNvPr>
          <p:cNvSpPr/>
          <p:nvPr/>
        </p:nvSpPr>
        <p:spPr>
          <a:xfrm>
            <a:off x="6095997" y="131621"/>
            <a:ext cx="6096001" cy="1558050"/>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Narrow" panose="020B0604020202020204" pitchFamily="34" charset="0"/>
                <a:cs typeface="Arial Narrow" panose="020B0604020202020204" pitchFamily="34" charset="0"/>
              </a:rPr>
              <a:t>What are </a:t>
            </a:r>
            <a:r>
              <a:rPr lang="en-US" sz="4000" b="1">
                <a:latin typeface="Arial Narrow" panose="020B0604020202020204" pitchFamily="34" charset="0"/>
                <a:cs typeface="Arial Narrow" panose="020B0604020202020204" pitchFamily="34" charset="0"/>
              </a:rPr>
              <a:t>e-cigarettes</a:t>
            </a:r>
            <a:r>
              <a:rPr lang="en-US" sz="4000">
                <a:latin typeface="Arial Narrow" panose="020B0604020202020204" pitchFamily="34" charset="0"/>
                <a:cs typeface="Arial Narrow" panose="020B0604020202020204" pitchFamily="34" charset="0"/>
              </a:rPr>
              <a:t>?</a:t>
            </a:r>
          </a:p>
        </p:txBody>
      </p:sp>
      <p:sp>
        <p:nvSpPr>
          <p:cNvPr id="20" name="Rectangle 19">
            <a:extLst>
              <a:ext uri="{FF2B5EF4-FFF2-40B4-BE49-F238E27FC236}">
                <a16:creationId xmlns:a16="http://schemas.microsoft.com/office/drawing/2014/main" id="{3F0A39F3-03CC-4047-8709-2B76ADF8F0B3}"/>
              </a:ext>
            </a:extLst>
          </p:cNvPr>
          <p:cNvSpPr/>
          <p:nvPr/>
        </p:nvSpPr>
        <p:spPr>
          <a:xfrm>
            <a:off x="0" y="1797403"/>
            <a:ext cx="1862667"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tx1">
                  <a:lumMod val="50000"/>
                  <a:lumOff val="50000"/>
                </a:schemeClr>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FBA0905C-E960-C14D-968A-849449BFAD91}"/>
              </a:ext>
            </a:extLst>
          </p:cNvPr>
          <p:cNvSpPr/>
          <p:nvPr/>
        </p:nvSpPr>
        <p:spPr>
          <a:xfrm>
            <a:off x="6095999" y="1797403"/>
            <a:ext cx="6096001"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Narrow" panose="020B0604020202020204" pitchFamily="34" charset="0"/>
                <a:cs typeface="Arial Narrow" panose="020B0604020202020204" pitchFamily="34" charset="0"/>
              </a:rPr>
              <a:t>What are the </a:t>
            </a:r>
            <a:r>
              <a:rPr lang="en-US" sz="4000" b="1">
                <a:latin typeface="Arial Narrow" panose="020B0604020202020204" pitchFamily="34" charset="0"/>
                <a:cs typeface="Arial Narrow" panose="020B0604020202020204" pitchFamily="34" charset="0"/>
              </a:rPr>
              <a:t>health</a:t>
            </a:r>
            <a:r>
              <a:rPr lang="en-US" sz="4000">
                <a:latin typeface="Arial Narrow" panose="020B0604020202020204" pitchFamily="34" charset="0"/>
                <a:cs typeface="Arial Narrow" panose="020B0604020202020204" pitchFamily="34" charset="0"/>
              </a:rPr>
              <a:t> risks?</a:t>
            </a:r>
          </a:p>
        </p:txBody>
      </p:sp>
      <p:sp>
        <p:nvSpPr>
          <p:cNvPr id="26" name="Rectangle 25">
            <a:extLst>
              <a:ext uri="{FF2B5EF4-FFF2-40B4-BE49-F238E27FC236}">
                <a16:creationId xmlns:a16="http://schemas.microsoft.com/office/drawing/2014/main" id="{E0644F39-631B-AE47-8466-8834901374B0}"/>
              </a:ext>
            </a:extLst>
          </p:cNvPr>
          <p:cNvSpPr/>
          <p:nvPr/>
        </p:nvSpPr>
        <p:spPr>
          <a:xfrm>
            <a:off x="0" y="5168329"/>
            <a:ext cx="1862667"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570E7D85-0338-0E45-8CA9-FD79377F227F}"/>
              </a:ext>
            </a:extLst>
          </p:cNvPr>
          <p:cNvSpPr/>
          <p:nvPr/>
        </p:nvSpPr>
        <p:spPr>
          <a:xfrm>
            <a:off x="6095999" y="5168329"/>
            <a:ext cx="6096000"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Narrow" panose="020B0604020202020204" pitchFamily="34" charset="0"/>
                <a:cs typeface="Arial Narrow" panose="020B0604020202020204" pitchFamily="34" charset="0"/>
              </a:rPr>
              <a:t>What can you </a:t>
            </a:r>
            <a:r>
              <a:rPr lang="en-US" sz="4000" b="1">
                <a:latin typeface="Arial Narrow" panose="020B0604020202020204" pitchFamily="34" charset="0"/>
                <a:cs typeface="Arial Narrow" panose="020B0604020202020204" pitchFamily="34" charset="0"/>
              </a:rPr>
              <a:t>do</a:t>
            </a:r>
            <a:r>
              <a:rPr lang="en-US" sz="4000">
                <a:latin typeface="Arial Narrow" panose="020B0604020202020204" pitchFamily="34" charset="0"/>
                <a:cs typeface="Arial Narrow" panose="020B0604020202020204" pitchFamily="34" charset="0"/>
              </a:rPr>
              <a:t> about it?</a:t>
            </a:r>
          </a:p>
        </p:txBody>
      </p:sp>
      <p:pic>
        <p:nvPicPr>
          <p:cNvPr id="16" name="Picture 15">
            <a:extLst>
              <a:ext uri="{FF2B5EF4-FFF2-40B4-BE49-F238E27FC236}">
                <a16:creationId xmlns:a16="http://schemas.microsoft.com/office/drawing/2014/main" id="{9B44B055-A7FA-CB4C-BDF4-B53CF93D4A00}"/>
              </a:ext>
            </a:extLst>
          </p:cNvPr>
          <p:cNvPicPr>
            <a:picLocks noChangeAspect="1"/>
          </p:cNvPicPr>
          <p:nvPr/>
        </p:nvPicPr>
        <p:blipFill rotWithShape="1">
          <a:blip r:embed="rId3">
            <a:alphaModFix amt="80000"/>
            <a:extLst>
              <a:ext uri="{28A0092B-C50C-407E-A947-70E740481C1C}">
                <a14:useLocalDpi xmlns:a14="http://schemas.microsoft.com/office/drawing/2010/main"/>
              </a:ext>
            </a:extLst>
          </a:blip>
          <a:srcRect/>
          <a:stretch/>
        </p:blipFill>
        <p:spPr>
          <a:xfrm>
            <a:off x="1913466" y="1797402"/>
            <a:ext cx="4131732" cy="1558051"/>
          </a:xfrm>
          <a:prstGeom prst="rect">
            <a:avLst/>
          </a:prstGeom>
          <a:noFill/>
        </p:spPr>
      </p:pic>
      <p:pic>
        <p:nvPicPr>
          <p:cNvPr id="17" name="Picture 16">
            <a:extLst>
              <a:ext uri="{FF2B5EF4-FFF2-40B4-BE49-F238E27FC236}">
                <a16:creationId xmlns:a16="http://schemas.microsoft.com/office/drawing/2014/main" id="{8EAD18B6-84E5-184C-A78D-B4D9C6546010}"/>
              </a:ext>
            </a:extLst>
          </p:cNvPr>
          <p:cNvPicPr>
            <a:picLocks noChangeAspect="1"/>
          </p:cNvPicPr>
          <p:nvPr/>
        </p:nvPicPr>
        <p:blipFill rotWithShape="1">
          <a:blip r:embed="rId4">
            <a:alphaModFix amt="80000"/>
            <a:extLst>
              <a:ext uri="{28A0092B-C50C-407E-A947-70E740481C1C}">
                <a14:useLocalDpi xmlns:a14="http://schemas.microsoft.com/office/drawing/2010/main"/>
              </a:ext>
            </a:extLst>
          </a:blip>
          <a:srcRect/>
          <a:stretch/>
        </p:blipFill>
        <p:spPr>
          <a:xfrm>
            <a:off x="1913464" y="3482866"/>
            <a:ext cx="4131733" cy="1558050"/>
          </a:xfrm>
          <a:prstGeom prst="rect">
            <a:avLst/>
          </a:prstGeom>
        </p:spPr>
      </p:pic>
      <p:pic>
        <p:nvPicPr>
          <p:cNvPr id="18" name="Picture 17">
            <a:extLst>
              <a:ext uri="{FF2B5EF4-FFF2-40B4-BE49-F238E27FC236}">
                <a16:creationId xmlns:a16="http://schemas.microsoft.com/office/drawing/2014/main" id="{7F259931-1116-844C-9B84-561157CE806B}"/>
              </a:ext>
            </a:extLst>
          </p:cNvPr>
          <p:cNvPicPr>
            <a:picLocks noChangeAspect="1"/>
          </p:cNvPicPr>
          <p:nvPr/>
        </p:nvPicPr>
        <p:blipFill rotWithShape="1">
          <a:blip r:embed="rId5">
            <a:alphaModFix amt="70000"/>
            <a:extLst>
              <a:ext uri="{28A0092B-C50C-407E-A947-70E740481C1C}">
                <a14:useLocalDpi xmlns:a14="http://schemas.microsoft.com/office/drawing/2010/main"/>
              </a:ext>
            </a:extLst>
          </a:blip>
          <a:srcRect/>
          <a:stretch/>
        </p:blipFill>
        <p:spPr>
          <a:xfrm>
            <a:off x="1913464" y="5159285"/>
            <a:ext cx="4131733" cy="1567094"/>
          </a:xfrm>
          <a:prstGeom prst="rect">
            <a:avLst/>
          </a:prstGeom>
        </p:spPr>
      </p:pic>
      <p:pic>
        <p:nvPicPr>
          <p:cNvPr id="14" name="Picture 13">
            <a:extLst>
              <a:ext uri="{FF2B5EF4-FFF2-40B4-BE49-F238E27FC236}">
                <a16:creationId xmlns:a16="http://schemas.microsoft.com/office/drawing/2014/main" id="{A35C9762-677E-AC4A-8959-50AF778E23F3}"/>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1862666" y="111939"/>
            <a:ext cx="4233330" cy="1567094"/>
          </a:xfrm>
          <a:prstGeom prst="rect">
            <a:avLst/>
          </a:prstGeom>
        </p:spPr>
      </p:pic>
    </p:spTree>
    <p:extLst>
      <p:ext uri="{BB962C8B-B14F-4D97-AF65-F5344CB8AC3E}">
        <p14:creationId xmlns:p14="http://schemas.microsoft.com/office/powerpoint/2010/main" val="33432474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A509A7-3F8B-0A4C-A2C1-F90E965D7529}"/>
              </a:ext>
            </a:extLst>
          </p:cNvPr>
          <p:cNvSpPr/>
          <p:nvPr/>
        </p:nvSpPr>
        <p:spPr>
          <a:xfrm>
            <a:off x="0" y="3482866"/>
            <a:ext cx="1862667"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AD0AEF7-6253-DB4C-9C33-33D637BA743E}"/>
              </a:ext>
            </a:extLst>
          </p:cNvPr>
          <p:cNvSpPr/>
          <p:nvPr/>
        </p:nvSpPr>
        <p:spPr>
          <a:xfrm>
            <a:off x="6095998" y="3482866"/>
            <a:ext cx="6096001"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Narrow" panose="020B0604020202020204" pitchFamily="34" charset="0"/>
                <a:cs typeface="Arial Narrow" panose="020B0604020202020204" pitchFamily="34" charset="0"/>
              </a:rPr>
              <a:t>What </a:t>
            </a:r>
            <a:r>
              <a:rPr lang="en-US" sz="4000" b="1">
                <a:latin typeface="Arial Narrow" panose="020B0604020202020204" pitchFamily="34" charset="0"/>
                <a:cs typeface="Arial Narrow" panose="020B0604020202020204" pitchFamily="34" charset="0"/>
              </a:rPr>
              <a:t>leads</a:t>
            </a:r>
            <a:r>
              <a:rPr lang="en-US" sz="4000">
                <a:latin typeface="Arial Narrow" panose="020B0604020202020204" pitchFamily="34" charset="0"/>
                <a:cs typeface="Arial Narrow" panose="020B0604020202020204" pitchFamily="34" charset="0"/>
              </a:rPr>
              <a:t> to e-cigarette use?</a:t>
            </a:r>
          </a:p>
        </p:txBody>
      </p:sp>
      <p:sp>
        <p:nvSpPr>
          <p:cNvPr id="3" name="Rectangle 2">
            <a:extLst>
              <a:ext uri="{FF2B5EF4-FFF2-40B4-BE49-F238E27FC236}">
                <a16:creationId xmlns:a16="http://schemas.microsoft.com/office/drawing/2014/main" id="{07725460-3335-4A45-B9B2-1551A74054D6}"/>
              </a:ext>
            </a:extLst>
          </p:cNvPr>
          <p:cNvSpPr/>
          <p:nvPr/>
        </p:nvSpPr>
        <p:spPr>
          <a:xfrm>
            <a:off x="-2" y="131621"/>
            <a:ext cx="1862667" cy="1558050"/>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003DBE1-D18D-5A4C-8D66-D89358F797B2}"/>
              </a:ext>
            </a:extLst>
          </p:cNvPr>
          <p:cNvSpPr/>
          <p:nvPr/>
        </p:nvSpPr>
        <p:spPr>
          <a:xfrm>
            <a:off x="6095997" y="131621"/>
            <a:ext cx="6096001" cy="1558050"/>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Narrow" panose="020B0604020202020204" pitchFamily="34" charset="0"/>
                <a:cs typeface="Arial Narrow" panose="020B0604020202020204" pitchFamily="34" charset="0"/>
              </a:rPr>
              <a:t>What are </a:t>
            </a:r>
            <a:r>
              <a:rPr lang="en-US" sz="4000" b="1">
                <a:latin typeface="Arial Narrow" panose="020B0604020202020204" pitchFamily="34" charset="0"/>
                <a:cs typeface="Arial Narrow" panose="020B0604020202020204" pitchFamily="34" charset="0"/>
              </a:rPr>
              <a:t>e-cigarettes</a:t>
            </a:r>
            <a:r>
              <a:rPr lang="en-US" sz="4000">
                <a:latin typeface="Arial Narrow" panose="020B0604020202020204" pitchFamily="34" charset="0"/>
                <a:cs typeface="Arial Narrow" panose="020B0604020202020204" pitchFamily="34" charset="0"/>
              </a:rPr>
              <a:t>?</a:t>
            </a:r>
          </a:p>
        </p:txBody>
      </p:sp>
      <p:sp>
        <p:nvSpPr>
          <p:cNvPr id="20" name="Rectangle 19">
            <a:extLst>
              <a:ext uri="{FF2B5EF4-FFF2-40B4-BE49-F238E27FC236}">
                <a16:creationId xmlns:a16="http://schemas.microsoft.com/office/drawing/2014/main" id="{3F0A39F3-03CC-4047-8709-2B76ADF8F0B3}"/>
              </a:ext>
            </a:extLst>
          </p:cNvPr>
          <p:cNvSpPr/>
          <p:nvPr/>
        </p:nvSpPr>
        <p:spPr>
          <a:xfrm>
            <a:off x="0" y="1797403"/>
            <a:ext cx="1862667" cy="1558050"/>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tx1">
                  <a:lumMod val="50000"/>
                  <a:lumOff val="50000"/>
                </a:schemeClr>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FBA0905C-E960-C14D-968A-849449BFAD91}"/>
              </a:ext>
            </a:extLst>
          </p:cNvPr>
          <p:cNvSpPr/>
          <p:nvPr/>
        </p:nvSpPr>
        <p:spPr>
          <a:xfrm>
            <a:off x="6095999" y="1797403"/>
            <a:ext cx="6096001" cy="1558050"/>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Narrow" panose="020B0604020202020204" pitchFamily="34" charset="0"/>
                <a:cs typeface="Arial Narrow" panose="020B0604020202020204" pitchFamily="34" charset="0"/>
              </a:rPr>
              <a:t>What are the </a:t>
            </a:r>
            <a:r>
              <a:rPr lang="en-US" sz="4000" b="1">
                <a:latin typeface="Arial Narrow" panose="020B0604020202020204" pitchFamily="34" charset="0"/>
                <a:cs typeface="Arial Narrow" panose="020B0604020202020204" pitchFamily="34" charset="0"/>
              </a:rPr>
              <a:t>health</a:t>
            </a:r>
            <a:r>
              <a:rPr lang="en-US" sz="4000">
                <a:latin typeface="Arial Narrow" panose="020B0604020202020204" pitchFamily="34" charset="0"/>
                <a:cs typeface="Arial Narrow" panose="020B0604020202020204" pitchFamily="34" charset="0"/>
              </a:rPr>
              <a:t> risks?</a:t>
            </a:r>
          </a:p>
        </p:txBody>
      </p:sp>
      <p:sp>
        <p:nvSpPr>
          <p:cNvPr id="26" name="Rectangle 25">
            <a:extLst>
              <a:ext uri="{FF2B5EF4-FFF2-40B4-BE49-F238E27FC236}">
                <a16:creationId xmlns:a16="http://schemas.microsoft.com/office/drawing/2014/main" id="{E0644F39-631B-AE47-8466-8834901374B0}"/>
              </a:ext>
            </a:extLst>
          </p:cNvPr>
          <p:cNvSpPr/>
          <p:nvPr/>
        </p:nvSpPr>
        <p:spPr>
          <a:xfrm>
            <a:off x="0" y="5168329"/>
            <a:ext cx="1862667"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570E7D85-0338-0E45-8CA9-FD79377F227F}"/>
              </a:ext>
            </a:extLst>
          </p:cNvPr>
          <p:cNvSpPr/>
          <p:nvPr/>
        </p:nvSpPr>
        <p:spPr>
          <a:xfrm>
            <a:off x="6095999" y="5168329"/>
            <a:ext cx="6096000"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Narrow" panose="020B0604020202020204" pitchFamily="34" charset="0"/>
                <a:cs typeface="Arial Narrow" panose="020B0604020202020204" pitchFamily="34" charset="0"/>
              </a:rPr>
              <a:t>What can you </a:t>
            </a:r>
            <a:r>
              <a:rPr lang="en-US" sz="4000" b="1">
                <a:latin typeface="Arial Narrow" panose="020B0604020202020204" pitchFamily="34" charset="0"/>
                <a:cs typeface="Arial Narrow" panose="020B0604020202020204" pitchFamily="34" charset="0"/>
              </a:rPr>
              <a:t>do</a:t>
            </a:r>
            <a:r>
              <a:rPr lang="en-US" sz="4000">
                <a:latin typeface="Arial Narrow" panose="020B0604020202020204" pitchFamily="34" charset="0"/>
                <a:cs typeface="Arial Narrow" panose="020B0604020202020204" pitchFamily="34" charset="0"/>
              </a:rPr>
              <a:t> about it?</a:t>
            </a:r>
          </a:p>
        </p:txBody>
      </p:sp>
      <p:pic>
        <p:nvPicPr>
          <p:cNvPr id="16" name="Picture 15">
            <a:extLst>
              <a:ext uri="{FF2B5EF4-FFF2-40B4-BE49-F238E27FC236}">
                <a16:creationId xmlns:a16="http://schemas.microsoft.com/office/drawing/2014/main" id="{6D4B625B-05A7-F24A-9D99-BC922E3C6BF5}"/>
              </a:ext>
            </a:extLst>
          </p:cNvPr>
          <p:cNvPicPr>
            <a:picLocks noChangeAspect="1"/>
          </p:cNvPicPr>
          <p:nvPr/>
        </p:nvPicPr>
        <p:blipFill>
          <a:blip r:embed="rId3">
            <a:alphaModFix amt="80000"/>
            <a:extLst>
              <a:ext uri="{28A0092B-C50C-407E-A947-70E740481C1C}">
                <a14:useLocalDpi xmlns:a14="http://schemas.microsoft.com/office/drawing/2010/main"/>
              </a:ext>
            </a:extLst>
          </a:blip>
          <a:srcRect/>
          <a:stretch/>
        </p:blipFill>
        <p:spPr>
          <a:xfrm>
            <a:off x="1862665" y="122577"/>
            <a:ext cx="4233330" cy="1567094"/>
          </a:xfrm>
          <a:prstGeom prst="rect">
            <a:avLst/>
          </a:prstGeom>
        </p:spPr>
      </p:pic>
      <p:pic>
        <p:nvPicPr>
          <p:cNvPr id="17" name="Picture 16">
            <a:extLst>
              <a:ext uri="{FF2B5EF4-FFF2-40B4-BE49-F238E27FC236}">
                <a16:creationId xmlns:a16="http://schemas.microsoft.com/office/drawing/2014/main" id="{4F0C60F3-7421-EF4A-BEFE-0E174B806732}"/>
              </a:ext>
            </a:extLst>
          </p:cNvPr>
          <p:cNvPicPr>
            <a:picLocks noChangeAspect="1"/>
          </p:cNvPicPr>
          <p:nvPr/>
        </p:nvPicPr>
        <p:blipFill rotWithShape="1">
          <a:blip r:embed="rId4">
            <a:alphaModFix amt="80000"/>
            <a:extLst>
              <a:ext uri="{28A0092B-C50C-407E-A947-70E740481C1C}">
                <a14:useLocalDpi xmlns:a14="http://schemas.microsoft.com/office/drawing/2010/main"/>
              </a:ext>
            </a:extLst>
          </a:blip>
          <a:srcRect/>
          <a:stretch/>
        </p:blipFill>
        <p:spPr>
          <a:xfrm>
            <a:off x="1913464" y="3482866"/>
            <a:ext cx="4131733" cy="1558050"/>
          </a:xfrm>
          <a:prstGeom prst="rect">
            <a:avLst/>
          </a:prstGeom>
        </p:spPr>
      </p:pic>
      <p:pic>
        <p:nvPicPr>
          <p:cNvPr id="18" name="Picture 17">
            <a:extLst>
              <a:ext uri="{FF2B5EF4-FFF2-40B4-BE49-F238E27FC236}">
                <a16:creationId xmlns:a16="http://schemas.microsoft.com/office/drawing/2014/main" id="{3C46C1F5-2B8F-CF47-B88D-A88D9BE7558A}"/>
              </a:ext>
            </a:extLst>
          </p:cNvPr>
          <p:cNvPicPr>
            <a:picLocks noChangeAspect="1"/>
          </p:cNvPicPr>
          <p:nvPr/>
        </p:nvPicPr>
        <p:blipFill rotWithShape="1">
          <a:blip r:embed="rId5">
            <a:alphaModFix amt="70000"/>
            <a:extLst>
              <a:ext uri="{28A0092B-C50C-407E-A947-70E740481C1C}">
                <a14:useLocalDpi xmlns:a14="http://schemas.microsoft.com/office/drawing/2010/main"/>
              </a:ext>
            </a:extLst>
          </a:blip>
          <a:srcRect/>
          <a:stretch/>
        </p:blipFill>
        <p:spPr>
          <a:xfrm>
            <a:off x="1913464" y="5159285"/>
            <a:ext cx="4131733" cy="1567094"/>
          </a:xfrm>
          <a:prstGeom prst="rect">
            <a:avLst/>
          </a:prstGeom>
        </p:spPr>
      </p:pic>
      <p:pic>
        <p:nvPicPr>
          <p:cNvPr id="14" name="Picture 13">
            <a:extLst>
              <a:ext uri="{FF2B5EF4-FFF2-40B4-BE49-F238E27FC236}">
                <a16:creationId xmlns:a16="http://schemas.microsoft.com/office/drawing/2014/main" id="{8D2DDE9C-D1B5-714B-AFE3-78E0BBF475F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913463" y="1797403"/>
            <a:ext cx="4131733" cy="1558050"/>
          </a:xfrm>
          <a:prstGeom prst="rect">
            <a:avLst/>
          </a:prstGeom>
          <a:solidFill>
            <a:srgbClr val="6FCCDC"/>
          </a:solidFill>
        </p:spPr>
      </p:pic>
    </p:spTree>
    <p:extLst>
      <p:ext uri="{BB962C8B-B14F-4D97-AF65-F5344CB8AC3E}">
        <p14:creationId xmlns:p14="http://schemas.microsoft.com/office/powerpoint/2010/main" val="1849119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46EDCAA-CCEF-1943-864D-F07721A1E6D6}"/>
              </a:ext>
            </a:extLst>
          </p:cNvPr>
          <p:cNvGrpSpPr/>
          <p:nvPr/>
        </p:nvGrpSpPr>
        <p:grpSpPr>
          <a:xfrm>
            <a:off x="0" y="3482866"/>
            <a:ext cx="12191999" cy="1558050"/>
            <a:chOff x="0" y="3392248"/>
            <a:chExt cx="12191999" cy="1558050"/>
          </a:xfrm>
          <a:solidFill>
            <a:srgbClr val="6FCCDC"/>
          </a:solidFill>
        </p:grpSpPr>
        <p:sp>
          <p:nvSpPr>
            <p:cNvPr id="9" name="Rectangle 8">
              <a:extLst>
                <a:ext uri="{FF2B5EF4-FFF2-40B4-BE49-F238E27FC236}">
                  <a16:creationId xmlns:a16="http://schemas.microsoft.com/office/drawing/2014/main" id="{40A509A7-3F8B-0A4C-A2C1-F90E965D7529}"/>
                </a:ext>
              </a:extLst>
            </p:cNvPr>
            <p:cNvSpPr/>
            <p:nvPr/>
          </p:nvSpPr>
          <p:spPr>
            <a:xfrm>
              <a:off x="0" y="3392248"/>
              <a:ext cx="1862667" cy="1558050"/>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AD0AEF7-6253-DB4C-9C33-33D637BA743E}"/>
                </a:ext>
              </a:extLst>
            </p:cNvPr>
            <p:cNvSpPr/>
            <p:nvPr/>
          </p:nvSpPr>
          <p:spPr>
            <a:xfrm>
              <a:off x="6095998" y="3392248"/>
              <a:ext cx="6096001" cy="1558050"/>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Narrow" panose="020B0604020202020204" pitchFamily="34" charset="0"/>
                  <a:cs typeface="Arial Narrow" panose="020B0604020202020204" pitchFamily="34" charset="0"/>
                </a:rPr>
                <a:t>What </a:t>
              </a:r>
              <a:r>
                <a:rPr lang="en-US" sz="4000" b="1">
                  <a:latin typeface="Arial Narrow" panose="020B0604020202020204" pitchFamily="34" charset="0"/>
                  <a:cs typeface="Arial Narrow" panose="020B0604020202020204" pitchFamily="34" charset="0"/>
                </a:rPr>
                <a:t>leads</a:t>
              </a:r>
              <a:r>
                <a:rPr lang="en-US" sz="4000">
                  <a:latin typeface="Arial Narrow" panose="020B0604020202020204" pitchFamily="34" charset="0"/>
                  <a:cs typeface="Arial Narrow" panose="020B0604020202020204" pitchFamily="34" charset="0"/>
                </a:rPr>
                <a:t> to e-cigarette use?</a:t>
              </a:r>
            </a:p>
          </p:txBody>
        </p:sp>
      </p:grpSp>
      <p:sp>
        <p:nvSpPr>
          <p:cNvPr id="3" name="Rectangle 2">
            <a:extLst>
              <a:ext uri="{FF2B5EF4-FFF2-40B4-BE49-F238E27FC236}">
                <a16:creationId xmlns:a16="http://schemas.microsoft.com/office/drawing/2014/main" id="{07725460-3335-4A45-B9B2-1551A74054D6}"/>
              </a:ext>
            </a:extLst>
          </p:cNvPr>
          <p:cNvSpPr/>
          <p:nvPr/>
        </p:nvSpPr>
        <p:spPr>
          <a:xfrm>
            <a:off x="-2" y="131621"/>
            <a:ext cx="1862667" cy="1558050"/>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003DBE1-D18D-5A4C-8D66-D89358F797B2}"/>
              </a:ext>
            </a:extLst>
          </p:cNvPr>
          <p:cNvSpPr/>
          <p:nvPr/>
        </p:nvSpPr>
        <p:spPr>
          <a:xfrm>
            <a:off x="6095997" y="131621"/>
            <a:ext cx="6096001" cy="1558050"/>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Narrow" panose="020B0604020202020204" pitchFamily="34" charset="0"/>
                <a:cs typeface="Arial Narrow" panose="020B0604020202020204" pitchFamily="34" charset="0"/>
              </a:rPr>
              <a:t>What are </a:t>
            </a:r>
            <a:r>
              <a:rPr lang="en-US" sz="4000" b="1">
                <a:latin typeface="Arial Narrow" panose="020B0604020202020204" pitchFamily="34" charset="0"/>
                <a:cs typeface="Arial Narrow" panose="020B0604020202020204" pitchFamily="34" charset="0"/>
              </a:rPr>
              <a:t>e-cigarettes</a:t>
            </a:r>
            <a:r>
              <a:rPr lang="en-US" sz="4000">
                <a:latin typeface="Arial Narrow" panose="020B0604020202020204" pitchFamily="34" charset="0"/>
                <a:cs typeface="Arial Narrow" panose="020B0604020202020204" pitchFamily="34" charset="0"/>
              </a:rPr>
              <a:t>?</a:t>
            </a:r>
          </a:p>
        </p:txBody>
      </p:sp>
      <p:sp>
        <p:nvSpPr>
          <p:cNvPr id="20" name="Rectangle 19">
            <a:extLst>
              <a:ext uri="{FF2B5EF4-FFF2-40B4-BE49-F238E27FC236}">
                <a16:creationId xmlns:a16="http://schemas.microsoft.com/office/drawing/2014/main" id="{3F0A39F3-03CC-4047-8709-2B76ADF8F0B3}"/>
              </a:ext>
            </a:extLst>
          </p:cNvPr>
          <p:cNvSpPr/>
          <p:nvPr/>
        </p:nvSpPr>
        <p:spPr>
          <a:xfrm>
            <a:off x="0" y="1797403"/>
            <a:ext cx="1862667"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tx1">
                  <a:lumMod val="50000"/>
                  <a:lumOff val="50000"/>
                </a:schemeClr>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FBA0905C-E960-C14D-968A-849449BFAD91}"/>
              </a:ext>
            </a:extLst>
          </p:cNvPr>
          <p:cNvSpPr/>
          <p:nvPr/>
        </p:nvSpPr>
        <p:spPr>
          <a:xfrm>
            <a:off x="6095999" y="1797403"/>
            <a:ext cx="6096001"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Narrow" panose="020B0604020202020204" pitchFamily="34" charset="0"/>
                <a:cs typeface="Arial Narrow" panose="020B0604020202020204" pitchFamily="34" charset="0"/>
              </a:rPr>
              <a:t>What are the </a:t>
            </a:r>
            <a:r>
              <a:rPr lang="en-US" sz="4000" b="1">
                <a:latin typeface="Arial Narrow" panose="020B0604020202020204" pitchFamily="34" charset="0"/>
                <a:cs typeface="Arial Narrow" panose="020B0604020202020204" pitchFamily="34" charset="0"/>
              </a:rPr>
              <a:t>health</a:t>
            </a:r>
            <a:r>
              <a:rPr lang="en-US" sz="4000">
                <a:latin typeface="Arial Narrow" panose="020B0604020202020204" pitchFamily="34" charset="0"/>
                <a:cs typeface="Arial Narrow" panose="020B0604020202020204" pitchFamily="34" charset="0"/>
              </a:rPr>
              <a:t> risks?</a:t>
            </a:r>
          </a:p>
        </p:txBody>
      </p:sp>
      <p:sp>
        <p:nvSpPr>
          <p:cNvPr id="26" name="Rectangle 25">
            <a:extLst>
              <a:ext uri="{FF2B5EF4-FFF2-40B4-BE49-F238E27FC236}">
                <a16:creationId xmlns:a16="http://schemas.microsoft.com/office/drawing/2014/main" id="{E0644F39-631B-AE47-8466-8834901374B0}"/>
              </a:ext>
            </a:extLst>
          </p:cNvPr>
          <p:cNvSpPr/>
          <p:nvPr/>
        </p:nvSpPr>
        <p:spPr>
          <a:xfrm>
            <a:off x="0" y="5168329"/>
            <a:ext cx="1862667"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570E7D85-0338-0E45-8CA9-FD79377F227F}"/>
              </a:ext>
            </a:extLst>
          </p:cNvPr>
          <p:cNvSpPr/>
          <p:nvPr/>
        </p:nvSpPr>
        <p:spPr>
          <a:xfrm>
            <a:off x="6095999" y="5168329"/>
            <a:ext cx="6096000"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Narrow" panose="020B0604020202020204" pitchFamily="34" charset="0"/>
                <a:cs typeface="Arial Narrow" panose="020B0604020202020204" pitchFamily="34" charset="0"/>
              </a:rPr>
              <a:t>What can you </a:t>
            </a:r>
            <a:r>
              <a:rPr lang="en-US" sz="4000" b="1">
                <a:latin typeface="Arial Narrow" panose="020B0604020202020204" pitchFamily="34" charset="0"/>
                <a:cs typeface="Arial Narrow" panose="020B0604020202020204" pitchFamily="34" charset="0"/>
              </a:rPr>
              <a:t>do</a:t>
            </a:r>
            <a:r>
              <a:rPr lang="en-US" sz="4000">
                <a:latin typeface="Arial Narrow" panose="020B0604020202020204" pitchFamily="34" charset="0"/>
                <a:cs typeface="Arial Narrow" panose="020B0604020202020204" pitchFamily="34" charset="0"/>
              </a:rPr>
              <a:t> about it?</a:t>
            </a:r>
          </a:p>
        </p:txBody>
      </p:sp>
      <p:pic>
        <p:nvPicPr>
          <p:cNvPr id="16" name="Picture 15">
            <a:extLst>
              <a:ext uri="{FF2B5EF4-FFF2-40B4-BE49-F238E27FC236}">
                <a16:creationId xmlns:a16="http://schemas.microsoft.com/office/drawing/2014/main" id="{DAF76E13-C106-BC44-BDC8-C3E1B88DE5A7}"/>
              </a:ext>
            </a:extLst>
          </p:cNvPr>
          <p:cNvPicPr>
            <a:picLocks noChangeAspect="1"/>
          </p:cNvPicPr>
          <p:nvPr/>
        </p:nvPicPr>
        <p:blipFill>
          <a:blip r:embed="rId3">
            <a:alphaModFix amt="80000"/>
            <a:extLst>
              <a:ext uri="{28A0092B-C50C-407E-A947-70E740481C1C}">
                <a14:useLocalDpi xmlns:a14="http://schemas.microsoft.com/office/drawing/2010/main"/>
              </a:ext>
            </a:extLst>
          </a:blip>
          <a:srcRect/>
          <a:stretch/>
        </p:blipFill>
        <p:spPr>
          <a:xfrm>
            <a:off x="1862666" y="117439"/>
            <a:ext cx="4233330" cy="1567094"/>
          </a:xfrm>
          <a:prstGeom prst="rect">
            <a:avLst/>
          </a:prstGeom>
        </p:spPr>
      </p:pic>
      <p:pic>
        <p:nvPicPr>
          <p:cNvPr id="18" name="Picture 17">
            <a:extLst>
              <a:ext uri="{FF2B5EF4-FFF2-40B4-BE49-F238E27FC236}">
                <a16:creationId xmlns:a16="http://schemas.microsoft.com/office/drawing/2014/main" id="{43B22CCB-F5BF-0B49-B7F4-FBB7B298C8CF}"/>
              </a:ext>
            </a:extLst>
          </p:cNvPr>
          <p:cNvPicPr>
            <a:picLocks noChangeAspect="1"/>
          </p:cNvPicPr>
          <p:nvPr/>
        </p:nvPicPr>
        <p:blipFill rotWithShape="1">
          <a:blip r:embed="rId4">
            <a:alphaModFix amt="70000"/>
            <a:extLst>
              <a:ext uri="{28A0092B-C50C-407E-A947-70E740481C1C}">
                <a14:useLocalDpi xmlns:a14="http://schemas.microsoft.com/office/drawing/2010/main"/>
              </a:ext>
            </a:extLst>
          </a:blip>
          <a:srcRect/>
          <a:stretch/>
        </p:blipFill>
        <p:spPr>
          <a:xfrm>
            <a:off x="1913464" y="5159285"/>
            <a:ext cx="4131733" cy="1567094"/>
          </a:xfrm>
          <a:prstGeom prst="rect">
            <a:avLst/>
          </a:prstGeom>
        </p:spPr>
      </p:pic>
      <p:pic>
        <p:nvPicPr>
          <p:cNvPr id="15" name="Picture 14">
            <a:extLst>
              <a:ext uri="{FF2B5EF4-FFF2-40B4-BE49-F238E27FC236}">
                <a16:creationId xmlns:a16="http://schemas.microsoft.com/office/drawing/2014/main" id="{4AA147D2-AF14-7E4F-B44B-4E9A7CA42FDF}"/>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913464" y="3482865"/>
            <a:ext cx="4130008" cy="1558050"/>
          </a:xfrm>
          <a:prstGeom prst="rect">
            <a:avLst/>
          </a:prstGeom>
        </p:spPr>
      </p:pic>
      <p:pic>
        <p:nvPicPr>
          <p:cNvPr id="19" name="Picture 18">
            <a:extLst>
              <a:ext uri="{FF2B5EF4-FFF2-40B4-BE49-F238E27FC236}">
                <a16:creationId xmlns:a16="http://schemas.microsoft.com/office/drawing/2014/main" id="{1C7C2ABF-AD71-4948-A0F2-10315D7157D7}"/>
              </a:ext>
            </a:extLst>
          </p:cNvPr>
          <p:cNvPicPr>
            <a:picLocks noChangeAspect="1"/>
          </p:cNvPicPr>
          <p:nvPr/>
        </p:nvPicPr>
        <p:blipFill rotWithShape="1">
          <a:blip r:embed="rId6">
            <a:alphaModFix amt="80000"/>
            <a:extLst>
              <a:ext uri="{28A0092B-C50C-407E-A947-70E740481C1C}">
                <a14:useLocalDpi xmlns:a14="http://schemas.microsoft.com/office/drawing/2010/main"/>
              </a:ext>
            </a:extLst>
          </a:blip>
          <a:srcRect/>
          <a:stretch/>
        </p:blipFill>
        <p:spPr>
          <a:xfrm>
            <a:off x="1913466" y="1797402"/>
            <a:ext cx="4131732" cy="1558051"/>
          </a:xfrm>
          <a:prstGeom prst="rect">
            <a:avLst/>
          </a:prstGeom>
          <a:noFill/>
        </p:spPr>
      </p:pic>
    </p:spTree>
    <p:extLst>
      <p:ext uri="{BB962C8B-B14F-4D97-AF65-F5344CB8AC3E}">
        <p14:creationId xmlns:p14="http://schemas.microsoft.com/office/powerpoint/2010/main" val="6608653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A509A7-3F8B-0A4C-A2C1-F90E965D7529}"/>
              </a:ext>
            </a:extLst>
          </p:cNvPr>
          <p:cNvSpPr/>
          <p:nvPr/>
        </p:nvSpPr>
        <p:spPr>
          <a:xfrm>
            <a:off x="0" y="3482866"/>
            <a:ext cx="1862667"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AD0AEF7-6253-DB4C-9C33-33D637BA743E}"/>
              </a:ext>
            </a:extLst>
          </p:cNvPr>
          <p:cNvSpPr/>
          <p:nvPr/>
        </p:nvSpPr>
        <p:spPr>
          <a:xfrm>
            <a:off x="6095998" y="3482866"/>
            <a:ext cx="6096001"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Narrow" panose="020B0604020202020204" pitchFamily="34" charset="0"/>
                <a:cs typeface="Arial Narrow" panose="020B0604020202020204" pitchFamily="34" charset="0"/>
              </a:rPr>
              <a:t>What </a:t>
            </a:r>
            <a:r>
              <a:rPr lang="en-US" sz="4000" b="1">
                <a:latin typeface="Arial Narrow" panose="020B0604020202020204" pitchFamily="34" charset="0"/>
                <a:cs typeface="Arial Narrow" panose="020B0604020202020204" pitchFamily="34" charset="0"/>
              </a:rPr>
              <a:t>leads</a:t>
            </a:r>
            <a:r>
              <a:rPr lang="en-US" sz="4000">
                <a:latin typeface="Arial Narrow" panose="020B0604020202020204" pitchFamily="34" charset="0"/>
                <a:cs typeface="Arial Narrow" panose="020B0604020202020204" pitchFamily="34" charset="0"/>
              </a:rPr>
              <a:t> to e-cigarette use?</a:t>
            </a:r>
          </a:p>
        </p:txBody>
      </p:sp>
      <p:sp>
        <p:nvSpPr>
          <p:cNvPr id="3" name="Rectangle 2">
            <a:extLst>
              <a:ext uri="{FF2B5EF4-FFF2-40B4-BE49-F238E27FC236}">
                <a16:creationId xmlns:a16="http://schemas.microsoft.com/office/drawing/2014/main" id="{07725460-3335-4A45-B9B2-1551A74054D6}"/>
              </a:ext>
            </a:extLst>
          </p:cNvPr>
          <p:cNvSpPr/>
          <p:nvPr/>
        </p:nvSpPr>
        <p:spPr>
          <a:xfrm>
            <a:off x="-2" y="131621"/>
            <a:ext cx="1862667" cy="1558050"/>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003DBE1-D18D-5A4C-8D66-D89358F797B2}"/>
              </a:ext>
            </a:extLst>
          </p:cNvPr>
          <p:cNvSpPr/>
          <p:nvPr/>
        </p:nvSpPr>
        <p:spPr>
          <a:xfrm>
            <a:off x="6095997" y="131621"/>
            <a:ext cx="6096001" cy="1558050"/>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Narrow" panose="020B0604020202020204" pitchFamily="34" charset="0"/>
                <a:cs typeface="Arial Narrow" panose="020B0604020202020204" pitchFamily="34" charset="0"/>
              </a:rPr>
              <a:t>What are </a:t>
            </a:r>
            <a:r>
              <a:rPr lang="en-US" sz="4000" b="1">
                <a:latin typeface="Arial Narrow" panose="020B0604020202020204" pitchFamily="34" charset="0"/>
                <a:cs typeface="Arial Narrow" panose="020B0604020202020204" pitchFamily="34" charset="0"/>
              </a:rPr>
              <a:t>e-cigarettes</a:t>
            </a:r>
            <a:r>
              <a:rPr lang="en-US" sz="4000">
                <a:latin typeface="Arial Narrow" panose="020B0604020202020204" pitchFamily="34" charset="0"/>
                <a:cs typeface="Arial Narrow" panose="020B0604020202020204" pitchFamily="34" charset="0"/>
              </a:rPr>
              <a:t>?</a:t>
            </a:r>
          </a:p>
        </p:txBody>
      </p:sp>
      <p:sp>
        <p:nvSpPr>
          <p:cNvPr id="20" name="Rectangle 19">
            <a:extLst>
              <a:ext uri="{FF2B5EF4-FFF2-40B4-BE49-F238E27FC236}">
                <a16:creationId xmlns:a16="http://schemas.microsoft.com/office/drawing/2014/main" id="{3F0A39F3-03CC-4047-8709-2B76ADF8F0B3}"/>
              </a:ext>
            </a:extLst>
          </p:cNvPr>
          <p:cNvSpPr/>
          <p:nvPr/>
        </p:nvSpPr>
        <p:spPr>
          <a:xfrm>
            <a:off x="0" y="1797403"/>
            <a:ext cx="1862667"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tx1">
                  <a:lumMod val="50000"/>
                  <a:lumOff val="50000"/>
                </a:schemeClr>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FBA0905C-E960-C14D-968A-849449BFAD91}"/>
              </a:ext>
            </a:extLst>
          </p:cNvPr>
          <p:cNvSpPr/>
          <p:nvPr/>
        </p:nvSpPr>
        <p:spPr>
          <a:xfrm>
            <a:off x="6095999" y="1797403"/>
            <a:ext cx="6096001"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Narrow" panose="020B0604020202020204" pitchFamily="34" charset="0"/>
                <a:cs typeface="Arial Narrow" panose="020B0604020202020204" pitchFamily="34" charset="0"/>
              </a:rPr>
              <a:t>What are the </a:t>
            </a:r>
            <a:r>
              <a:rPr lang="en-US" sz="4000" b="1">
                <a:latin typeface="Arial Narrow" panose="020B0604020202020204" pitchFamily="34" charset="0"/>
                <a:cs typeface="Arial Narrow" panose="020B0604020202020204" pitchFamily="34" charset="0"/>
              </a:rPr>
              <a:t>health</a:t>
            </a:r>
            <a:r>
              <a:rPr lang="en-US" sz="4000">
                <a:latin typeface="Arial Narrow" panose="020B0604020202020204" pitchFamily="34" charset="0"/>
                <a:cs typeface="Arial Narrow" panose="020B0604020202020204" pitchFamily="34" charset="0"/>
              </a:rPr>
              <a:t> risks?</a:t>
            </a:r>
          </a:p>
        </p:txBody>
      </p:sp>
      <p:grpSp>
        <p:nvGrpSpPr>
          <p:cNvPr id="24" name="Group 23">
            <a:extLst>
              <a:ext uri="{FF2B5EF4-FFF2-40B4-BE49-F238E27FC236}">
                <a16:creationId xmlns:a16="http://schemas.microsoft.com/office/drawing/2014/main" id="{5B4E9A05-99CC-194D-B0E1-BC334FCA44C6}"/>
              </a:ext>
            </a:extLst>
          </p:cNvPr>
          <p:cNvGrpSpPr/>
          <p:nvPr/>
        </p:nvGrpSpPr>
        <p:grpSpPr>
          <a:xfrm>
            <a:off x="0" y="5168329"/>
            <a:ext cx="12191999" cy="1558050"/>
            <a:chOff x="0" y="5168329"/>
            <a:chExt cx="12191999" cy="1558050"/>
          </a:xfrm>
          <a:solidFill>
            <a:srgbClr val="6FCCDC"/>
          </a:solidFill>
        </p:grpSpPr>
        <p:sp>
          <p:nvSpPr>
            <p:cNvPr id="26" name="Rectangle 25">
              <a:extLst>
                <a:ext uri="{FF2B5EF4-FFF2-40B4-BE49-F238E27FC236}">
                  <a16:creationId xmlns:a16="http://schemas.microsoft.com/office/drawing/2014/main" id="{E0644F39-631B-AE47-8466-8834901374B0}"/>
                </a:ext>
              </a:extLst>
            </p:cNvPr>
            <p:cNvSpPr/>
            <p:nvPr/>
          </p:nvSpPr>
          <p:spPr>
            <a:xfrm>
              <a:off x="0" y="5168329"/>
              <a:ext cx="1862667" cy="1558050"/>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570E7D85-0338-0E45-8CA9-FD79377F227F}"/>
                </a:ext>
              </a:extLst>
            </p:cNvPr>
            <p:cNvSpPr/>
            <p:nvPr/>
          </p:nvSpPr>
          <p:spPr>
            <a:xfrm>
              <a:off x="6095999" y="5168329"/>
              <a:ext cx="6096000" cy="1558050"/>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Narrow" panose="020B0604020202020204" pitchFamily="34" charset="0"/>
                  <a:cs typeface="Arial Narrow" panose="020B0604020202020204" pitchFamily="34" charset="0"/>
                </a:rPr>
                <a:t>What can you </a:t>
              </a:r>
              <a:r>
                <a:rPr lang="en-US" sz="4000" b="1">
                  <a:latin typeface="Arial Narrow" panose="020B0604020202020204" pitchFamily="34" charset="0"/>
                  <a:cs typeface="Arial Narrow" panose="020B0604020202020204" pitchFamily="34" charset="0"/>
                </a:rPr>
                <a:t>do</a:t>
              </a:r>
              <a:r>
                <a:rPr lang="en-US" sz="4000">
                  <a:latin typeface="Arial Narrow" panose="020B0604020202020204" pitchFamily="34" charset="0"/>
                  <a:cs typeface="Arial Narrow" panose="020B0604020202020204" pitchFamily="34" charset="0"/>
                </a:rPr>
                <a:t> about it?</a:t>
              </a:r>
            </a:p>
          </p:txBody>
        </p:sp>
      </p:grpSp>
      <p:pic>
        <p:nvPicPr>
          <p:cNvPr id="16" name="Picture 15">
            <a:extLst>
              <a:ext uri="{FF2B5EF4-FFF2-40B4-BE49-F238E27FC236}">
                <a16:creationId xmlns:a16="http://schemas.microsoft.com/office/drawing/2014/main" id="{2CA744C8-9F1E-0840-B9B8-863CD7F2FAAF}"/>
              </a:ext>
            </a:extLst>
          </p:cNvPr>
          <p:cNvPicPr>
            <a:picLocks noChangeAspect="1"/>
          </p:cNvPicPr>
          <p:nvPr/>
        </p:nvPicPr>
        <p:blipFill>
          <a:blip r:embed="rId3">
            <a:alphaModFix amt="80000"/>
            <a:extLst>
              <a:ext uri="{28A0092B-C50C-407E-A947-70E740481C1C}">
                <a14:useLocalDpi xmlns:a14="http://schemas.microsoft.com/office/drawing/2010/main"/>
              </a:ext>
            </a:extLst>
          </a:blip>
          <a:srcRect/>
          <a:stretch/>
        </p:blipFill>
        <p:spPr>
          <a:xfrm>
            <a:off x="1862666" y="108295"/>
            <a:ext cx="4233330" cy="1567094"/>
          </a:xfrm>
          <a:prstGeom prst="rect">
            <a:avLst/>
          </a:prstGeom>
        </p:spPr>
      </p:pic>
      <p:pic>
        <p:nvPicPr>
          <p:cNvPr id="17" name="Picture 16">
            <a:extLst>
              <a:ext uri="{FF2B5EF4-FFF2-40B4-BE49-F238E27FC236}">
                <a16:creationId xmlns:a16="http://schemas.microsoft.com/office/drawing/2014/main" id="{BC0812C3-051D-0B44-BB30-6503C0598769}"/>
              </a:ext>
            </a:extLst>
          </p:cNvPr>
          <p:cNvPicPr>
            <a:picLocks noChangeAspect="1"/>
          </p:cNvPicPr>
          <p:nvPr/>
        </p:nvPicPr>
        <p:blipFill rotWithShape="1">
          <a:blip r:embed="rId4">
            <a:alphaModFix amt="80000"/>
            <a:extLst>
              <a:ext uri="{28A0092B-C50C-407E-A947-70E740481C1C}">
                <a14:useLocalDpi xmlns:a14="http://schemas.microsoft.com/office/drawing/2010/main"/>
              </a:ext>
            </a:extLst>
          </a:blip>
          <a:srcRect/>
          <a:stretch/>
        </p:blipFill>
        <p:spPr>
          <a:xfrm>
            <a:off x="1913466" y="1797402"/>
            <a:ext cx="4131732" cy="1558051"/>
          </a:xfrm>
          <a:prstGeom prst="rect">
            <a:avLst/>
          </a:prstGeom>
          <a:noFill/>
        </p:spPr>
      </p:pic>
      <p:pic>
        <p:nvPicPr>
          <p:cNvPr id="18" name="Picture 17">
            <a:extLst>
              <a:ext uri="{FF2B5EF4-FFF2-40B4-BE49-F238E27FC236}">
                <a16:creationId xmlns:a16="http://schemas.microsoft.com/office/drawing/2014/main" id="{61EBB6EC-EC9C-DE4F-8C04-2020B08DBBEE}"/>
              </a:ext>
            </a:extLst>
          </p:cNvPr>
          <p:cNvPicPr>
            <a:picLocks noChangeAspect="1"/>
          </p:cNvPicPr>
          <p:nvPr/>
        </p:nvPicPr>
        <p:blipFill rotWithShape="1">
          <a:blip r:embed="rId5">
            <a:alphaModFix amt="80000"/>
            <a:extLst>
              <a:ext uri="{28A0092B-C50C-407E-A947-70E740481C1C}">
                <a14:useLocalDpi xmlns:a14="http://schemas.microsoft.com/office/drawing/2010/main"/>
              </a:ext>
            </a:extLst>
          </a:blip>
          <a:srcRect/>
          <a:stretch/>
        </p:blipFill>
        <p:spPr>
          <a:xfrm>
            <a:off x="1913464" y="3482866"/>
            <a:ext cx="4131733" cy="1558050"/>
          </a:xfrm>
          <a:prstGeom prst="rect">
            <a:avLst/>
          </a:prstGeom>
        </p:spPr>
      </p:pic>
      <p:pic>
        <p:nvPicPr>
          <p:cNvPr id="15" name="Picture 14">
            <a:extLst>
              <a:ext uri="{FF2B5EF4-FFF2-40B4-BE49-F238E27FC236}">
                <a16:creationId xmlns:a16="http://schemas.microsoft.com/office/drawing/2014/main" id="{F25F0C6E-665B-0E4D-A94D-2346986C3E55}"/>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904402" y="5162930"/>
            <a:ext cx="4138092" cy="1567094"/>
          </a:xfrm>
          <a:prstGeom prst="rect">
            <a:avLst/>
          </a:prstGeom>
          <a:solidFill>
            <a:srgbClr val="6FCCDC"/>
          </a:solidFill>
        </p:spPr>
      </p:pic>
    </p:spTree>
    <p:extLst>
      <p:ext uri="{BB962C8B-B14F-4D97-AF65-F5344CB8AC3E}">
        <p14:creationId xmlns:p14="http://schemas.microsoft.com/office/powerpoint/2010/main" val="9692836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20AA49-ADA9-8542-88C5-F148B6FBE0D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flipH="1">
            <a:off x="3099033" y="-27432"/>
            <a:ext cx="10070089" cy="6713391"/>
          </a:xfrm>
          <a:prstGeom prst="rect">
            <a:avLst/>
          </a:prstGeom>
          <a:effectLst>
            <a:softEdge rad="711200"/>
          </a:effectLst>
        </p:spPr>
      </p:pic>
      <p:sp>
        <p:nvSpPr>
          <p:cNvPr id="9" name="Rectangle 8">
            <a:extLst>
              <a:ext uri="{FF2B5EF4-FFF2-40B4-BE49-F238E27FC236}">
                <a16:creationId xmlns:a16="http://schemas.microsoft.com/office/drawing/2014/main" id="{71CD6208-16B9-6448-ABC1-F406787C5959}"/>
              </a:ext>
            </a:extLst>
          </p:cNvPr>
          <p:cNvSpPr/>
          <p:nvPr/>
        </p:nvSpPr>
        <p:spPr>
          <a:xfrm>
            <a:off x="434340" y="1040035"/>
            <a:ext cx="5434571" cy="5044440"/>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5F455015-650E-BC4D-B0E6-4B5ECD6BA7D5}"/>
              </a:ext>
            </a:extLst>
          </p:cNvPr>
          <p:cNvSpPr>
            <a:spLocks noGrp="1"/>
          </p:cNvSpPr>
          <p:nvPr>
            <p:ph sz="half" idx="2"/>
          </p:nvPr>
        </p:nvSpPr>
        <p:spPr>
          <a:xfrm>
            <a:off x="687310" y="1176654"/>
            <a:ext cx="5244575" cy="5235482"/>
          </a:xfrm>
        </p:spPr>
        <p:txBody>
          <a:bodyPr>
            <a:normAutofit/>
          </a:bodyPr>
          <a:lstStyle/>
          <a:p>
            <a:pPr marL="0" indent="0">
              <a:buNone/>
            </a:pPr>
            <a:r>
              <a:rPr lang="en-US" sz="6600">
                <a:solidFill>
                  <a:schemeClr val="bg1"/>
                </a:solidFill>
                <a:latin typeface="Arial Narrow" panose="020B0604020202020204" pitchFamily="34" charset="0"/>
                <a:cs typeface="Arial Narrow" panose="020B0604020202020204" pitchFamily="34" charset="0"/>
              </a:rPr>
              <a:t>The use of </a:t>
            </a:r>
            <a:br>
              <a:rPr lang="en-US" sz="6600">
                <a:solidFill>
                  <a:schemeClr val="bg1"/>
                </a:solidFill>
                <a:latin typeface="Arial Narrow" panose="020B0604020202020204" pitchFamily="34" charset="0"/>
                <a:cs typeface="Arial Narrow" panose="020B0604020202020204" pitchFamily="34" charset="0"/>
              </a:rPr>
            </a:br>
            <a:r>
              <a:rPr lang="en-US" sz="6600">
                <a:solidFill>
                  <a:schemeClr val="bg1"/>
                </a:solidFill>
                <a:latin typeface="Arial Narrow" panose="020B0604020202020204" pitchFamily="34" charset="0"/>
                <a:cs typeface="Arial Narrow" panose="020B0604020202020204" pitchFamily="34" charset="0"/>
              </a:rPr>
              <a:t>e-cigarettes is </a:t>
            </a:r>
            <a:r>
              <a:rPr lang="en-US" sz="6600" b="1">
                <a:solidFill>
                  <a:schemeClr val="bg1"/>
                </a:solidFill>
                <a:latin typeface="Arial Narrow" panose="020B0604020202020204" pitchFamily="34" charset="0"/>
                <a:cs typeface="Arial Narrow" panose="020B0604020202020204" pitchFamily="34" charset="0"/>
              </a:rPr>
              <a:t>unsafe</a:t>
            </a:r>
            <a:r>
              <a:rPr lang="en-US" sz="6600">
                <a:solidFill>
                  <a:schemeClr val="bg1"/>
                </a:solidFill>
                <a:latin typeface="Arial Narrow" panose="020B0604020202020204" pitchFamily="34" charset="0"/>
                <a:cs typeface="Arial Narrow" panose="020B0604020202020204" pitchFamily="34" charset="0"/>
              </a:rPr>
              <a:t> for kids, teens, and young adults.</a:t>
            </a:r>
          </a:p>
        </p:txBody>
      </p:sp>
      <p:sp>
        <p:nvSpPr>
          <p:cNvPr id="3" name="Content Placeholder 2">
            <a:extLst>
              <a:ext uri="{FF2B5EF4-FFF2-40B4-BE49-F238E27FC236}">
                <a16:creationId xmlns:a16="http://schemas.microsoft.com/office/drawing/2014/main" id="{84B37178-9298-6C48-A408-987F4397B25A}"/>
              </a:ext>
            </a:extLst>
          </p:cNvPr>
          <p:cNvSpPr>
            <a:spLocks noGrp="1"/>
          </p:cNvSpPr>
          <p:nvPr>
            <p:ph sz="half" idx="1"/>
          </p:nvPr>
        </p:nvSpPr>
        <p:spPr>
          <a:xfrm>
            <a:off x="687310" y="473250"/>
            <a:ext cx="5181600" cy="498475"/>
          </a:xfrm>
        </p:spPr>
        <p:txBody>
          <a:bodyPr>
            <a:normAutofit/>
          </a:bodyPr>
          <a:lstStyle/>
          <a:p>
            <a:pPr marL="0" indent="0">
              <a:buNone/>
            </a:pPr>
            <a:r>
              <a:rPr lang="en-US"/>
              <a:t>Most important takeaway:</a:t>
            </a:r>
          </a:p>
        </p:txBody>
      </p:sp>
    </p:spTree>
    <p:extLst>
      <p:ext uri="{BB962C8B-B14F-4D97-AF65-F5344CB8AC3E}">
        <p14:creationId xmlns:p14="http://schemas.microsoft.com/office/powerpoint/2010/main" val="3046824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3120C7-7D86-6046-A6A8-E824B729321F}"/>
              </a:ext>
            </a:extLst>
          </p:cNvPr>
          <p:cNvPicPr>
            <a:picLocks noChangeAspect="1"/>
          </p:cNvPicPr>
          <p:nvPr/>
        </p:nvPicPr>
        <p:blipFill>
          <a:blip r:embed="rId4"/>
          <a:stretch>
            <a:fillRect/>
          </a:stretch>
        </p:blipFill>
        <p:spPr>
          <a:xfrm>
            <a:off x="2565400" y="4935220"/>
            <a:ext cx="7061200" cy="1193800"/>
          </a:xfrm>
          <a:prstGeom prst="rect">
            <a:avLst/>
          </a:prstGeom>
        </p:spPr>
      </p:pic>
    </p:spTree>
    <p:extLst>
      <p:ext uri="{BB962C8B-B14F-4D97-AF65-F5344CB8AC3E}">
        <p14:creationId xmlns:p14="http://schemas.microsoft.com/office/powerpoint/2010/main" val="1071381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2BE23-662F-DD43-9729-0CE5B7F94D95}"/>
              </a:ext>
            </a:extLst>
          </p:cNvPr>
          <p:cNvSpPr>
            <a:spLocks noGrp="1"/>
          </p:cNvSpPr>
          <p:nvPr>
            <p:ph type="title"/>
          </p:nvPr>
        </p:nvSpPr>
        <p:spPr>
          <a:xfrm>
            <a:off x="838200" y="365125"/>
            <a:ext cx="7263384" cy="1325563"/>
          </a:xfrm>
        </p:spPr>
        <p:txBody>
          <a:bodyPr/>
          <a:lstStyle/>
          <a:p>
            <a:r>
              <a:rPr lang="en-US" dirty="0">
                <a:solidFill>
                  <a:srgbClr val="7D243E"/>
                </a:solidFill>
              </a:rPr>
              <a:t>NO MATTER WHAT YOU CALL IT,</a:t>
            </a:r>
            <a:br>
              <a:rPr lang="en-US" dirty="0">
                <a:solidFill>
                  <a:srgbClr val="7D243E"/>
                </a:solidFill>
              </a:rPr>
            </a:br>
            <a:r>
              <a:rPr lang="en-US" dirty="0">
                <a:solidFill>
                  <a:srgbClr val="7D243E"/>
                </a:solidFill>
              </a:rPr>
              <a:t>IT’S AN </a:t>
            </a:r>
            <a:r>
              <a:rPr lang="en-US" b="1" dirty="0">
                <a:solidFill>
                  <a:srgbClr val="7D243E"/>
                </a:solidFill>
              </a:rPr>
              <a:t>E-CIGARETTE</a:t>
            </a:r>
            <a:r>
              <a:rPr lang="en-US" dirty="0">
                <a:solidFill>
                  <a:srgbClr val="7D243E"/>
                </a:solidFill>
              </a:rPr>
              <a:t>.</a:t>
            </a:r>
          </a:p>
        </p:txBody>
      </p:sp>
      <p:pic>
        <p:nvPicPr>
          <p:cNvPr id="5" name="Picture 4">
            <a:extLst>
              <a:ext uri="{FF2B5EF4-FFF2-40B4-BE49-F238E27FC236}">
                <a16:creationId xmlns:a16="http://schemas.microsoft.com/office/drawing/2014/main" id="{8E116535-F474-DD4C-90B8-DB5B2ADABD93}"/>
              </a:ext>
            </a:extLst>
          </p:cNvPr>
          <p:cNvPicPr>
            <a:picLocks noChangeAspect="1"/>
          </p:cNvPicPr>
          <p:nvPr/>
        </p:nvPicPr>
        <p:blipFill rotWithShape="1">
          <a:blip r:embed="rId3">
            <a:extLst>
              <a:ext uri="{28A0092B-C50C-407E-A947-70E740481C1C}">
                <a14:useLocalDpi xmlns:a14="http://schemas.microsoft.com/office/drawing/2010/main"/>
              </a:ext>
            </a:extLst>
          </a:blip>
          <a:srcRect l="1513"/>
          <a:stretch/>
        </p:blipFill>
        <p:spPr>
          <a:xfrm>
            <a:off x="647590" y="2168534"/>
            <a:ext cx="10896846" cy="3996650"/>
          </a:xfrm>
          <a:prstGeom prst="rect">
            <a:avLst/>
          </a:prstGeom>
        </p:spPr>
      </p:pic>
      <p:sp>
        <p:nvSpPr>
          <p:cNvPr id="6" name="TextBox 5">
            <a:extLst>
              <a:ext uri="{FF2B5EF4-FFF2-40B4-BE49-F238E27FC236}">
                <a16:creationId xmlns:a16="http://schemas.microsoft.com/office/drawing/2014/main" id="{4542B713-7842-EC40-A5AA-6F6CEB390627}"/>
              </a:ext>
            </a:extLst>
          </p:cNvPr>
          <p:cNvSpPr txBox="1"/>
          <p:nvPr/>
        </p:nvSpPr>
        <p:spPr>
          <a:xfrm>
            <a:off x="480168" y="2269663"/>
            <a:ext cx="4000343" cy="304699"/>
          </a:xfrm>
          <a:prstGeom prst="rect">
            <a:avLst/>
          </a:prstGeom>
          <a:noFill/>
        </p:spPr>
        <p:txBody>
          <a:bodyPr wrap="square" rtlCol="0">
            <a:noAutofit/>
          </a:bodyPr>
          <a:lstStyle/>
          <a:p>
            <a:pPr algn="ctr"/>
            <a:r>
              <a:rPr lang="en-US" sz="1200" dirty="0">
                <a:latin typeface="Arial" panose="020B0604020202020204" pitchFamily="34" charset="0"/>
                <a:cs typeface="Arial" panose="020B0604020202020204" pitchFamily="34" charset="0"/>
              </a:rPr>
              <a:t>Tanks &amp; Mods</a:t>
            </a:r>
          </a:p>
        </p:txBody>
      </p:sp>
      <p:sp>
        <p:nvSpPr>
          <p:cNvPr id="7" name="TextBox 6">
            <a:extLst>
              <a:ext uri="{FF2B5EF4-FFF2-40B4-BE49-F238E27FC236}">
                <a16:creationId xmlns:a16="http://schemas.microsoft.com/office/drawing/2014/main" id="{18D4DB0F-99CA-004A-A564-089FDB6A3237}"/>
              </a:ext>
            </a:extLst>
          </p:cNvPr>
          <p:cNvSpPr txBox="1"/>
          <p:nvPr/>
        </p:nvSpPr>
        <p:spPr>
          <a:xfrm>
            <a:off x="4480551" y="2282416"/>
            <a:ext cx="4834102" cy="304699"/>
          </a:xfrm>
          <a:prstGeom prst="rect">
            <a:avLst/>
          </a:prstGeom>
          <a:noFill/>
        </p:spPr>
        <p:txBody>
          <a:bodyPr wrap="square" rtlCol="0">
            <a:noAutofit/>
          </a:bodyPr>
          <a:lstStyle/>
          <a:p>
            <a:pPr algn="ctr"/>
            <a:r>
              <a:rPr lang="en-US" sz="1200" dirty="0">
                <a:latin typeface="Arial" panose="020B0604020202020204" pitchFamily="34" charset="0"/>
                <a:cs typeface="Arial" panose="020B0604020202020204" pitchFamily="34" charset="0"/>
              </a:rPr>
              <a:t>Rechargeable e-cigarette</a:t>
            </a:r>
          </a:p>
        </p:txBody>
      </p:sp>
      <p:sp>
        <p:nvSpPr>
          <p:cNvPr id="8" name="TextBox 7">
            <a:extLst>
              <a:ext uri="{FF2B5EF4-FFF2-40B4-BE49-F238E27FC236}">
                <a16:creationId xmlns:a16="http://schemas.microsoft.com/office/drawing/2014/main" id="{BDE59FB5-F66D-AA41-930E-77F1A117248A}"/>
              </a:ext>
            </a:extLst>
          </p:cNvPr>
          <p:cNvSpPr txBox="1"/>
          <p:nvPr/>
        </p:nvSpPr>
        <p:spPr>
          <a:xfrm>
            <a:off x="9314688" y="2273182"/>
            <a:ext cx="2229722" cy="507832"/>
          </a:xfrm>
          <a:prstGeom prst="rect">
            <a:avLst/>
          </a:prstGeom>
          <a:noFill/>
        </p:spPr>
        <p:txBody>
          <a:bodyPr wrap="square" rtlCol="0">
            <a:noAutofit/>
          </a:bodyPr>
          <a:lstStyle/>
          <a:p>
            <a:pPr algn="ctr"/>
            <a:r>
              <a:rPr lang="en-US" sz="1200" dirty="0">
                <a:latin typeface="Arial" panose="020B0604020202020204" pitchFamily="34" charset="0"/>
                <a:cs typeface="Arial" panose="020B0604020202020204" pitchFamily="34" charset="0"/>
              </a:rPr>
              <a:t>Disposable</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e-cigarette</a:t>
            </a:r>
          </a:p>
        </p:txBody>
      </p:sp>
      <p:cxnSp>
        <p:nvCxnSpPr>
          <p:cNvPr id="10" name="Straight Connector 9">
            <a:extLst>
              <a:ext uri="{FF2B5EF4-FFF2-40B4-BE49-F238E27FC236}">
                <a16:creationId xmlns:a16="http://schemas.microsoft.com/office/drawing/2014/main" id="{7D4C213C-FF68-A446-9517-A286DCB328F0}"/>
              </a:ext>
            </a:extLst>
          </p:cNvPr>
          <p:cNvCxnSpPr>
            <a:cxnSpLocks/>
          </p:cNvCxnSpPr>
          <p:nvPr/>
        </p:nvCxnSpPr>
        <p:spPr>
          <a:xfrm>
            <a:off x="4480560" y="2420157"/>
            <a:ext cx="0" cy="3635536"/>
          </a:xfrm>
          <a:prstGeom prst="line">
            <a:avLst/>
          </a:prstGeom>
          <a:ln w="19050">
            <a:solidFill>
              <a:srgbClr val="7D243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5CA3553-1D9C-CF4A-90DF-FEDFADD263F1}"/>
              </a:ext>
            </a:extLst>
          </p:cNvPr>
          <p:cNvCxnSpPr>
            <a:cxnSpLocks/>
          </p:cNvCxnSpPr>
          <p:nvPr/>
        </p:nvCxnSpPr>
        <p:spPr>
          <a:xfrm>
            <a:off x="9314688" y="2420157"/>
            <a:ext cx="0" cy="3635536"/>
          </a:xfrm>
          <a:prstGeom prst="line">
            <a:avLst/>
          </a:prstGeom>
          <a:ln w="19050">
            <a:solidFill>
              <a:srgbClr val="7D24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587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75E73E-D876-2244-BAFF-DC8B54CEA3D3}"/>
              </a:ext>
            </a:extLst>
          </p:cNvPr>
          <p:cNvSpPr/>
          <p:nvPr/>
        </p:nvSpPr>
        <p:spPr>
          <a:xfrm>
            <a:off x="722715" y="347471"/>
            <a:ext cx="6610773" cy="1325563"/>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B4ACCE-127A-9C4D-9C07-3FBA8CC8F5D7}"/>
              </a:ext>
            </a:extLst>
          </p:cNvPr>
          <p:cNvSpPr>
            <a:spLocks noGrp="1"/>
          </p:cNvSpPr>
          <p:nvPr>
            <p:ph type="title"/>
          </p:nvPr>
        </p:nvSpPr>
        <p:spPr/>
        <p:txBody>
          <a:bodyPr/>
          <a:lstStyle/>
          <a:p>
            <a:r>
              <a:rPr lang="en-US">
                <a:solidFill>
                  <a:schemeClr val="bg1"/>
                </a:solidFill>
              </a:rPr>
              <a:t>E-CIGARETTES COME IN</a:t>
            </a:r>
            <a:br>
              <a:rPr lang="en-US">
                <a:solidFill>
                  <a:schemeClr val="bg1"/>
                </a:solidFill>
              </a:rPr>
            </a:br>
            <a:r>
              <a:rPr lang="en-US" b="1">
                <a:solidFill>
                  <a:schemeClr val="bg1"/>
                </a:solidFill>
              </a:rPr>
              <a:t>MANY</a:t>
            </a:r>
            <a:r>
              <a:rPr lang="en-US">
                <a:solidFill>
                  <a:schemeClr val="bg1"/>
                </a:solidFill>
              </a:rPr>
              <a:t> DIFFERENT SHAPES.</a:t>
            </a:r>
          </a:p>
        </p:txBody>
      </p:sp>
      <p:sp>
        <p:nvSpPr>
          <p:cNvPr id="4" name="Content Placeholder 3">
            <a:extLst>
              <a:ext uri="{FF2B5EF4-FFF2-40B4-BE49-F238E27FC236}">
                <a16:creationId xmlns:a16="http://schemas.microsoft.com/office/drawing/2014/main" id="{F83C6514-50F8-C040-BC13-A343684F5F58}"/>
              </a:ext>
            </a:extLst>
          </p:cNvPr>
          <p:cNvSpPr>
            <a:spLocks noGrp="1"/>
          </p:cNvSpPr>
          <p:nvPr>
            <p:ph sz="half" idx="2"/>
          </p:nvPr>
        </p:nvSpPr>
        <p:spPr/>
        <p:txBody>
          <a:bodyPr anchor="ctr">
            <a:normAutofit/>
          </a:bodyPr>
          <a:lstStyle/>
          <a:p>
            <a:pPr marL="0" indent="0">
              <a:buNone/>
            </a:pPr>
            <a:r>
              <a:rPr lang="en-US" sz="4000"/>
              <a:t>E-cigarettes are devices that heat a liquid into an aerosol that the user inhales.</a:t>
            </a:r>
          </a:p>
        </p:txBody>
      </p:sp>
      <p:pic>
        <p:nvPicPr>
          <p:cNvPr id="5" name="Picture 4" descr="A colorful array of various types of e-cigarettes. ">
            <a:extLst>
              <a:ext uri="{FF2B5EF4-FFF2-40B4-BE49-F238E27FC236}">
                <a16:creationId xmlns:a16="http://schemas.microsoft.com/office/drawing/2014/main" id="{2284C1F7-B4F9-1147-ADD4-A9DDD4F73F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188" y="1884890"/>
            <a:ext cx="5233851" cy="4696691"/>
          </a:xfrm>
          <a:prstGeom prst="rect">
            <a:avLst/>
          </a:prstGeom>
        </p:spPr>
      </p:pic>
    </p:spTree>
    <p:extLst>
      <p:ext uri="{BB962C8B-B14F-4D97-AF65-F5344CB8AC3E}">
        <p14:creationId xmlns:p14="http://schemas.microsoft.com/office/powerpoint/2010/main" val="2558361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CD6208-16B9-6448-ABC1-F406787C5959}"/>
              </a:ext>
            </a:extLst>
          </p:cNvPr>
          <p:cNvSpPr/>
          <p:nvPr/>
        </p:nvSpPr>
        <p:spPr>
          <a:xfrm>
            <a:off x="5967970" y="445864"/>
            <a:ext cx="5244575" cy="5244575"/>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C5C8C18D-25FD-944B-A193-353F16CF4F4B}"/>
              </a:ext>
            </a:extLst>
          </p:cNvPr>
          <p:cNvSpPr>
            <a:spLocks noGrp="1"/>
          </p:cNvSpPr>
          <p:nvPr>
            <p:ph sz="half" idx="1"/>
          </p:nvPr>
        </p:nvSpPr>
        <p:spPr>
          <a:xfrm>
            <a:off x="505691" y="2377288"/>
            <a:ext cx="5181600" cy="1603375"/>
          </a:xfrm>
        </p:spPr>
        <p:txBody>
          <a:bodyPr>
            <a:normAutofit/>
          </a:bodyPr>
          <a:lstStyle/>
          <a:p>
            <a:pPr marL="0" indent="0" algn="r">
              <a:buNone/>
            </a:pPr>
            <a:r>
              <a:rPr lang="en-US" sz="8800" b="1">
                <a:solidFill>
                  <a:schemeClr val="accent6">
                    <a:lumMod val="60000"/>
                    <a:lumOff val="40000"/>
                  </a:schemeClr>
                </a:solidFill>
              </a:rPr>
              <a:t>TRUE</a:t>
            </a:r>
          </a:p>
        </p:txBody>
      </p:sp>
      <p:sp>
        <p:nvSpPr>
          <p:cNvPr id="6" name="Content Placeholder 5">
            <a:extLst>
              <a:ext uri="{FF2B5EF4-FFF2-40B4-BE49-F238E27FC236}">
                <a16:creationId xmlns:a16="http://schemas.microsoft.com/office/drawing/2014/main" id="{5F455015-650E-BC4D-B0E6-4B5ECD6BA7D5}"/>
              </a:ext>
            </a:extLst>
          </p:cNvPr>
          <p:cNvSpPr>
            <a:spLocks noGrp="1"/>
          </p:cNvSpPr>
          <p:nvPr>
            <p:ph sz="half" idx="2"/>
          </p:nvPr>
        </p:nvSpPr>
        <p:spPr>
          <a:xfrm>
            <a:off x="6096000" y="1825625"/>
            <a:ext cx="5181600" cy="4351338"/>
          </a:xfrm>
        </p:spPr>
        <p:txBody>
          <a:bodyPr>
            <a:normAutofit/>
          </a:bodyPr>
          <a:lstStyle/>
          <a:p>
            <a:pPr marL="0" indent="0">
              <a:buNone/>
            </a:pPr>
            <a:r>
              <a:rPr lang="en-US" sz="6600">
                <a:solidFill>
                  <a:schemeClr val="bg1"/>
                </a:solidFill>
              </a:rPr>
              <a:t>Most </a:t>
            </a:r>
            <a:br>
              <a:rPr lang="en-US" sz="6600">
                <a:solidFill>
                  <a:schemeClr val="bg1"/>
                </a:solidFill>
              </a:rPr>
            </a:br>
            <a:r>
              <a:rPr lang="en-US" sz="6600">
                <a:solidFill>
                  <a:schemeClr val="bg1"/>
                </a:solidFill>
              </a:rPr>
              <a:t>e-cigarettes contain </a:t>
            </a:r>
            <a:r>
              <a:rPr lang="en-US" sz="6600" b="1">
                <a:solidFill>
                  <a:schemeClr val="bg1"/>
                </a:solidFill>
              </a:rPr>
              <a:t>nicotine</a:t>
            </a:r>
            <a:r>
              <a:rPr lang="en-US" sz="6600">
                <a:solidFill>
                  <a:schemeClr val="bg1"/>
                </a:solidFill>
              </a:rPr>
              <a:t>.</a:t>
            </a:r>
          </a:p>
        </p:txBody>
      </p:sp>
      <p:sp>
        <p:nvSpPr>
          <p:cNvPr id="7" name="Content Placeholder 4">
            <a:extLst>
              <a:ext uri="{FF2B5EF4-FFF2-40B4-BE49-F238E27FC236}">
                <a16:creationId xmlns:a16="http://schemas.microsoft.com/office/drawing/2014/main" id="{0BBDC768-9589-0943-A265-ECAA9BF9B493}"/>
              </a:ext>
            </a:extLst>
          </p:cNvPr>
          <p:cNvSpPr txBox="1">
            <a:spLocks/>
          </p:cNvSpPr>
          <p:nvPr/>
        </p:nvSpPr>
        <p:spPr>
          <a:xfrm>
            <a:off x="452352" y="3566009"/>
            <a:ext cx="5181600" cy="128560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8800" b="1">
                <a:solidFill>
                  <a:srgbClr val="FF7E79"/>
                </a:solidFill>
              </a:rPr>
              <a:t>FALSE</a:t>
            </a:r>
          </a:p>
        </p:txBody>
      </p:sp>
    </p:spTree>
    <p:extLst>
      <p:ext uri="{BB962C8B-B14F-4D97-AF65-F5344CB8AC3E}">
        <p14:creationId xmlns:p14="http://schemas.microsoft.com/office/powerpoint/2010/main" val="2613013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CD6208-16B9-6448-ABC1-F406787C5959}"/>
              </a:ext>
            </a:extLst>
          </p:cNvPr>
          <p:cNvSpPr/>
          <p:nvPr/>
        </p:nvSpPr>
        <p:spPr>
          <a:xfrm>
            <a:off x="5967970" y="445864"/>
            <a:ext cx="5244575" cy="5244575"/>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C5C8C18D-25FD-944B-A193-353F16CF4F4B}"/>
              </a:ext>
            </a:extLst>
          </p:cNvPr>
          <p:cNvSpPr>
            <a:spLocks noGrp="1"/>
          </p:cNvSpPr>
          <p:nvPr>
            <p:ph sz="half" idx="1"/>
          </p:nvPr>
        </p:nvSpPr>
        <p:spPr>
          <a:xfrm>
            <a:off x="505691" y="2377288"/>
            <a:ext cx="5181600" cy="1603375"/>
          </a:xfrm>
        </p:spPr>
        <p:txBody>
          <a:bodyPr>
            <a:normAutofit/>
          </a:bodyPr>
          <a:lstStyle/>
          <a:p>
            <a:pPr marL="0" indent="0" algn="r">
              <a:buNone/>
            </a:pPr>
            <a:r>
              <a:rPr lang="en-US" sz="8800" b="1">
                <a:solidFill>
                  <a:srgbClr val="00B050"/>
                </a:solidFill>
              </a:rPr>
              <a:t>TRUE</a:t>
            </a:r>
          </a:p>
        </p:txBody>
      </p:sp>
      <p:sp>
        <p:nvSpPr>
          <p:cNvPr id="6" name="Content Placeholder 5">
            <a:extLst>
              <a:ext uri="{FF2B5EF4-FFF2-40B4-BE49-F238E27FC236}">
                <a16:creationId xmlns:a16="http://schemas.microsoft.com/office/drawing/2014/main" id="{5F455015-650E-BC4D-B0E6-4B5ECD6BA7D5}"/>
              </a:ext>
            </a:extLst>
          </p:cNvPr>
          <p:cNvSpPr>
            <a:spLocks noGrp="1"/>
          </p:cNvSpPr>
          <p:nvPr>
            <p:ph sz="half" idx="2"/>
          </p:nvPr>
        </p:nvSpPr>
        <p:spPr>
          <a:xfrm>
            <a:off x="6096000" y="1825625"/>
            <a:ext cx="5181600" cy="4351338"/>
          </a:xfrm>
        </p:spPr>
        <p:txBody>
          <a:bodyPr>
            <a:normAutofit/>
          </a:bodyPr>
          <a:lstStyle/>
          <a:p>
            <a:pPr marL="0" indent="0">
              <a:buNone/>
            </a:pPr>
            <a:r>
              <a:rPr lang="en-US" sz="6600">
                <a:solidFill>
                  <a:schemeClr val="bg1"/>
                </a:solidFill>
              </a:rPr>
              <a:t>Most </a:t>
            </a:r>
            <a:br>
              <a:rPr lang="en-US" sz="6600">
                <a:solidFill>
                  <a:schemeClr val="bg1"/>
                </a:solidFill>
              </a:rPr>
            </a:br>
            <a:r>
              <a:rPr lang="en-US" sz="6600">
                <a:solidFill>
                  <a:schemeClr val="bg1"/>
                </a:solidFill>
              </a:rPr>
              <a:t>e-cigarettes contain </a:t>
            </a:r>
            <a:r>
              <a:rPr lang="en-US" sz="6600" b="1">
                <a:solidFill>
                  <a:schemeClr val="bg1"/>
                </a:solidFill>
              </a:rPr>
              <a:t>nicotine</a:t>
            </a:r>
            <a:r>
              <a:rPr lang="en-US" sz="6600">
                <a:solidFill>
                  <a:schemeClr val="bg1"/>
                </a:solidFill>
              </a:rPr>
              <a:t>.</a:t>
            </a:r>
          </a:p>
        </p:txBody>
      </p:sp>
    </p:spTree>
    <p:extLst>
      <p:ext uri="{BB962C8B-B14F-4D97-AF65-F5344CB8AC3E}">
        <p14:creationId xmlns:p14="http://schemas.microsoft.com/office/powerpoint/2010/main" val="553601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A509A7-3F8B-0A4C-A2C1-F90E965D7529}"/>
              </a:ext>
            </a:extLst>
          </p:cNvPr>
          <p:cNvSpPr/>
          <p:nvPr/>
        </p:nvSpPr>
        <p:spPr>
          <a:xfrm>
            <a:off x="0" y="3482866"/>
            <a:ext cx="1862667"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AD0AEF7-6253-DB4C-9C33-33D637BA743E}"/>
              </a:ext>
            </a:extLst>
          </p:cNvPr>
          <p:cNvSpPr/>
          <p:nvPr/>
        </p:nvSpPr>
        <p:spPr>
          <a:xfrm>
            <a:off x="6095998" y="3482866"/>
            <a:ext cx="6096001" cy="15580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Narrow" panose="020B0604020202020204" pitchFamily="34" charset="0"/>
                <a:cs typeface="Arial Narrow" panose="020B0604020202020204" pitchFamily="34" charset="0"/>
              </a:rPr>
              <a:t>What </a:t>
            </a:r>
            <a:r>
              <a:rPr lang="en-US" sz="4000" b="1">
                <a:latin typeface="Arial Narrow" panose="020B0604020202020204" pitchFamily="34" charset="0"/>
                <a:cs typeface="Arial Narrow" panose="020B0604020202020204" pitchFamily="34" charset="0"/>
              </a:rPr>
              <a:t>leads</a:t>
            </a:r>
            <a:r>
              <a:rPr lang="en-US" sz="4000">
                <a:latin typeface="Arial Narrow" panose="020B0604020202020204" pitchFamily="34" charset="0"/>
                <a:cs typeface="Arial Narrow" panose="020B0604020202020204" pitchFamily="34" charset="0"/>
              </a:rPr>
              <a:t> to e-cigarette use?</a:t>
            </a:r>
          </a:p>
        </p:txBody>
      </p:sp>
      <p:sp>
        <p:nvSpPr>
          <p:cNvPr id="3" name="Rectangle 2">
            <a:extLst>
              <a:ext uri="{FF2B5EF4-FFF2-40B4-BE49-F238E27FC236}">
                <a16:creationId xmlns:a16="http://schemas.microsoft.com/office/drawing/2014/main" id="{07725460-3335-4A45-B9B2-1551A74054D6}"/>
              </a:ext>
            </a:extLst>
          </p:cNvPr>
          <p:cNvSpPr/>
          <p:nvPr/>
        </p:nvSpPr>
        <p:spPr>
          <a:xfrm>
            <a:off x="-2" y="131621"/>
            <a:ext cx="1862667" cy="1558050"/>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003DBE1-D18D-5A4C-8D66-D89358F797B2}"/>
              </a:ext>
            </a:extLst>
          </p:cNvPr>
          <p:cNvSpPr/>
          <p:nvPr/>
        </p:nvSpPr>
        <p:spPr>
          <a:xfrm>
            <a:off x="6095997" y="131621"/>
            <a:ext cx="6096001" cy="1558050"/>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Narrow" panose="020B0604020202020204" pitchFamily="34" charset="0"/>
                <a:cs typeface="Arial Narrow" panose="020B0604020202020204" pitchFamily="34" charset="0"/>
              </a:rPr>
              <a:t>What are </a:t>
            </a:r>
            <a:r>
              <a:rPr lang="en-US" sz="4000" b="1">
                <a:latin typeface="Arial Narrow" panose="020B0604020202020204" pitchFamily="34" charset="0"/>
                <a:cs typeface="Arial Narrow" panose="020B0604020202020204" pitchFamily="34" charset="0"/>
              </a:rPr>
              <a:t>e-cigarettes</a:t>
            </a:r>
            <a:r>
              <a:rPr lang="en-US" sz="4000">
                <a:latin typeface="Arial Narrow" panose="020B0604020202020204" pitchFamily="34" charset="0"/>
                <a:cs typeface="Arial Narrow" panose="020B0604020202020204" pitchFamily="34" charset="0"/>
              </a:rPr>
              <a:t>?</a:t>
            </a:r>
          </a:p>
        </p:txBody>
      </p:sp>
      <p:sp>
        <p:nvSpPr>
          <p:cNvPr id="20" name="Rectangle 19">
            <a:extLst>
              <a:ext uri="{FF2B5EF4-FFF2-40B4-BE49-F238E27FC236}">
                <a16:creationId xmlns:a16="http://schemas.microsoft.com/office/drawing/2014/main" id="{3F0A39F3-03CC-4047-8709-2B76ADF8F0B3}"/>
              </a:ext>
            </a:extLst>
          </p:cNvPr>
          <p:cNvSpPr/>
          <p:nvPr/>
        </p:nvSpPr>
        <p:spPr>
          <a:xfrm>
            <a:off x="0" y="1797403"/>
            <a:ext cx="1862667" cy="1558050"/>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FBA0905C-E960-C14D-968A-849449BFAD91}"/>
              </a:ext>
            </a:extLst>
          </p:cNvPr>
          <p:cNvSpPr/>
          <p:nvPr/>
        </p:nvSpPr>
        <p:spPr>
          <a:xfrm>
            <a:off x="6095999" y="1797403"/>
            <a:ext cx="6096001" cy="1558050"/>
          </a:xfrm>
          <a:prstGeom prst="rect">
            <a:avLst/>
          </a:prstGeom>
          <a:solidFill>
            <a:srgbClr val="7D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Narrow" panose="020B0604020202020204" pitchFamily="34" charset="0"/>
                <a:cs typeface="Arial Narrow" panose="020B0604020202020204" pitchFamily="34" charset="0"/>
              </a:rPr>
              <a:t>What are the </a:t>
            </a:r>
            <a:r>
              <a:rPr lang="en-US" sz="4000" b="1">
                <a:latin typeface="Arial Narrow" panose="020B0604020202020204" pitchFamily="34" charset="0"/>
                <a:cs typeface="Arial Narrow" panose="020B0604020202020204" pitchFamily="34" charset="0"/>
              </a:rPr>
              <a:t>health</a:t>
            </a:r>
            <a:r>
              <a:rPr lang="en-US" sz="4000">
                <a:latin typeface="Arial Narrow" panose="020B0604020202020204" pitchFamily="34" charset="0"/>
                <a:cs typeface="Arial Narrow" panose="020B0604020202020204" pitchFamily="34" charset="0"/>
              </a:rPr>
              <a:t> risks?</a:t>
            </a:r>
          </a:p>
        </p:txBody>
      </p:sp>
      <p:pic>
        <p:nvPicPr>
          <p:cNvPr id="22" name="Picture 21">
            <a:extLst>
              <a:ext uri="{FF2B5EF4-FFF2-40B4-BE49-F238E27FC236}">
                <a16:creationId xmlns:a16="http://schemas.microsoft.com/office/drawing/2014/main" id="{A96B1A7F-45DA-304E-875A-0D949FACF98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913463" y="1797403"/>
            <a:ext cx="4131733" cy="1558050"/>
          </a:xfrm>
          <a:prstGeom prst="rect">
            <a:avLst/>
          </a:prstGeom>
          <a:solidFill>
            <a:srgbClr val="6FCCDC"/>
          </a:solidFill>
        </p:spPr>
      </p:pic>
      <p:pic>
        <p:nvPicPr>
          <p:cNvPr id="23" name="Picture 22">
            <a:extLst>
              <a:ext uri="{FF2B5EF4-FFF2-40B4-BE49-F238E27FC236}">
                <a16:creationId xmlns:a16="http://schemas.microsoft.com/office/drawing/2014/main" id="{118EE850-43A0-3245-A39C-2BB9AC8993FC}"/>
              </a:ext>
            </a:extLst>
          </p:cNvPr>
          <p:cNvPicPr>
            <a:picLocks noChangeAspect="1"/>
          </p:cNvPicPr>
          <p:nvPr/>
        </p:nvPicPr>
        <p:blipFill>
          <a:blip r:embed="rId4">
            <a:alphaModFix amt="80000"/>
            <a:extLst>
              <a:ext uri="{28A0092B-C50C-407E-A947-70E740481C1C}">
                <a14:useLocalDpi xmlns:a14="http://schemas.microsoft.com/office/drawing/2010/main"/>
              </a:ext>
            </a:extLst>
          </a:blip>
          <a:srcRect/>
          <a:stretch/>
        </p:blipFill>
        <p:spPr>
          <a:xfrm>
            <a:off x="1862666" y="108295"/>
            <a:ext cx="4233330" cy="1567094"/>
          </a:xfrm>
          <a:prstGeom prst="rect">
            <a:avLst/>
          </a:prstGeom>
        </p:spPr>
      </p:pic>
      <p:sp>
        <p:nvSpPr>
          <p:cNvPr id="26" name="Rectangle 25">
            <a:extLst>
              <a:ext uri="{FF2B5EF4-FFF2-40B4-BE49-F238E27FC236}">
                <a16:creationId xmlns:a16="http://schemas.microsoft.com/office/drawing/2014/main" id="{E0644F39-631B-AE47-8466-8834901374B0}"/>
              </a:ext>
            </a:extLst>
          </p:cNvPr>
          <p:cNvSpPr/>
          <p:nvPr/>
        </p:nvSpPr>
        <p:spPr>
          <a:xfrm>
            <a:off x="0" y="5168329"/>
            <a:ext cx="1862667" cy="1558050"/>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570E7D85-0338-0E45-8CA9-FD79377F227F}"/>
              </a:ext>
            </a:extLst>
          </p:cNvPr>
          <p:cNvSpPr/>
          <p:nvPr/>
        </p:nvSpPr>
        <p:spPr>
          <a:xfrm>
            <a:off x="6095999" y="5168329"/>
            <a:ext cx="6096000" cy="1558050"/>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Narrow" panose="020B0604020202020204" pitchFamily="34" charset="0"/>
                <a:cs typeface="Arial Narrow" panose="020B0604020202020204" pitchFamily="34" charset="0"/>
              </a:rPr>
              <a:t>What can you </a:t>
            </a:r>
            <a:r>
              <a:rPr lang="en-US" sz="4000" b="1">
                <a:latin typeface="Arial Narrow" panose="020B0604020202020204" pitchFamily="34" charset="0"/>
                <a:cs typeface="Arial Narrow" panose="020B0604020202020204" pitchFamily="34" charset="0"/>
              </a:rPr>
              <a:t>do</a:t>
            </a:r>
            <a:r>
              <a:rPr lang="en-US" sz="4000">
                <a:latin typeface="Arial Narrow" panose="020B0604020202020204" pitchFamily="34" charset="0"/>
                <a:cs typeface="Arial Narrow" panose="020B0604020202020204" pitchFamily="34" charset="0"/>
              </a:rPr>
              <a:t> about it?</a:t>
            </a:r>
          </a:p>
        </p:txBody>
      </p:sp>
      <p:pic>
        <p:nvPicPr>
          <p:cNvPr id="16" name="Picture 15">
            <a:extLst>
              <a:ext uri="{FF2B5EF4-FFF2-40B4-BE49-F238E27FC236}">
                <a16:creationId xmlns:a16="http://schemas.microsoft.com/office/drawing/2014/main" id="{4535FA5F-1C2C-5D42-A2C8-E68CE44C4C2C}"/>
              </a:ext>
            </a:extLst>
          </p:cNvPr>
          <p:cNvPicPr>
            <a:picLocks noChangeAspect="1"/>
          </p:cNvPicPr>
          <p:nvPr/>
        </p:nvPicPr>
        <p:blipFill rotWithShape="1">
          <a:blip r:embed="rId5">
            <a:alphaModFix amt="70000"/>
            <a:extLst>
              <a:ext uri="{28A0092B-C50C-407E-A947-70E740481C1C}">
                <a14:useLocalDpi xmlns:a14="http://schemas.microsoft.com/office/drawing/2010/main"/>
              </a:ext>
            </a:extLst>
          </a:blip>
          <a:srcRect/>
          <a:stretch/>
        </p:blipFill>
        <p:spPr>
          <a:xfrm>
            <a:off x="1913464" y="5159285"/>
            <a:ext cx="4131733" cy="1567094"/>
          </a:xfrm>
          <a:prstGeom prst="rect">
            <a:avLst/>
          </a:prstGeom>
        </p:spPr>
      </p:pic>
      <p:pic>
        <p:nvPicPr>
          <p:cNvPr id="17" name="Picture 16">
            <a:extLst>
              <a:ext uri="{FF2B5EF4-FFF2-40B4-BE49-F238E27FC236}">
                <a16:creationId xmlns:a16="http://schemas.microsoft.com/office/drawing/2014/main" id="{408C832A-B1B2-8D46-A426-422ADC5655E4}"/>
              </a:ext>
            </a:extLst>
          </p:cNvPr>
          <p:cNvPicPr>
            <a:picLocks noChangeAspect="1"/>
          </p:cNvPicPr>
          <p:nvPr/>
        </p:nvPicPr>
        <p:blipFill rotWithShape="1">
          <a:blip r:embed="rId6">
            <a:alphaModFix amt="80000"/>
            <a:extLst>
              <a:ext uri="{28A0092B-C50C-407E-A947-70E740481C1C}">
                <a14:useLocalDpi xmlns:a14="http://schemas.microsoft.com/office/drawing/2010/main"/>
              </a:ext>
            </a:extLst>
          </a:blip>
          <a:srcRect/>
          <a:stretch/>
        </p:blipFill>
        <p:spPr>
          <a:xfrm>
            <a:off x="1913464" y="3482866"/>
            <a:ext cx="4131733" cy="1558050"/>
          </a:xfrm>
          <a:prstGeom prst="rect">
            <a:avLst/>
          </a:prstGeom>
        </p:spPr>
      </p:pic>
    </p:spTree>
    <p:extLst>
      <p:ext uri="{BB962C8B-B14F-4D97-AF65-F5344CB8AC3E}">
        <p14:creationId xmlns:p14="http://schemas.microsoft.com/office/powerpoint/2010/main" val="4858632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1401</TotalTime>
  <Words>4122</Words>
  <Application>Microsoft Macintosh PowerPoint</Application>
  <PresentationFormat>Widescreen</PresentationFormat>
  <Paragraphs>358</Paragraphs>
  <Slides>49</Slides>
  <Notes>49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Arial Black</vt:lpstr>
      <vt:lpstr>Arial Narrow</vt:lpstr>
      <vt:lpstr>Calibri</vt:lpstr>
      <vt:lpstr>Office Theme</vt:lpstr>
      <vt:lpstr>KNOW THE RISKS OF VAPING. </vt:lpstr>
      <vt:lpstr>PowerPoint Presentation</vt:lpstr>
      <vt:lpstr>PowerPoint Presentation</vt:lpstr>
      <vt:lpstr>PowerPoint Presentation</vt:lpstr>
      <vt:lpstr>NO MATTER WHAT YOU CALL IT, IT’S AN E-CIGARETTE.</vt:lpstr>
      <vt:lpstr>E-CIGARETTES COME IN MANY DIFFERENT SHAPES.</vt:lpstr>
      <vt:lpstr>PowerPoint Presentation</vt:lpstr>
      <vt:lpstr>PowerPoint Presentation</vt:lpstr>
      <vt:lpstr>PowerPoint Presentation</vt:lpstr>
      <vt:lpstr>WHAT IS NICOTINE?</vt:lpstr>
      <vt:lpstr>NICOTINE COMES IN DIFFERENT TYPES. </vt:lpstr>
      <vt:lpstr>JUUL CONTAINS A HIGH AMOUNT OF NICOTINE.</vt:lpstr>
      <vt:lpstr>PowerPoint Presentation</vt:lpstr>
      <vt:lpstr>PowerPoint Presentation</vt:lpstr>
      <vt:lpstr>HOW DOES NICOTINE IN E-CIGARETTES IMPACT THE BRAIN?</vt:lpstr>
      <vt:lpstr>NICOTINE CAN LEAD TO ADDICTION.</vt:lpstr>
      <vt:lpstr>BEHAVIOR RISKS</vt:lpstr>
      <vt:lpstr>PowerPoint Presentation</vt:lpstr>
      <vt:lpstr>PowerPoint Presentation</vt:lpstr>
      <vt:lpstr>E-CIGARETTES MAKE AEROSOL, NOT VAPOR.</vt:lpstr>
      <vt:lpstr>AN EPIDEMIC: VAPING-RELATED LUNG DAMAGE.</vt:lpstr>
      <vt:lpstr>A DEADLY EPIDEMIC LINKED TO VAPING THC.</vt:lpstr>
      <vt:lpstr>SO, WHAT SHOULD DELAWAREANS DO?</vt:lpstr>
      <vt:lpstr>WHAT KIDS DON’T KNOW. </vt:lpstr>
      <vt:lpstr>E-CIGARETTE POISONINGS</vt:lpstr>
      <vt:lpstr>DEFECTIVE E-CIGARETTE BATTERIES CAN CAUSE FIRES AND EXPLOSIONS.</vt:lpstr>
      <vt:lpstr>PowerPoint Presentation</vt:lpstr>
      <vt:lpstr>SURGE IN E-CIGARETTE USE AMONG YOUTH</vt:lpstr>
      <vt:lpstr>IN DELAWARE ALONE</vt:lpstr>
      <vt:lpstr>YOUTH EXPOSURE TO E-CIGARETTE ADVERTISING IS INCREASING. </vt:lpstr>
      <vt:lpstr>EXAMPLE OF E-CIGARETTE ADVERTISING</vt:lpstr>
      <vt:lpstr>PowerPoint Presentation</vt:lpstr>
      <vt:lpstr>PowerPoint Presentation</vt:lpstr>
      <vt:lpstr>SAME PLAYERS, NEW PRODUCTS</vt:lpstr>
      <vt:lpstr>USE OF FLAVORS IS PROMINENT AMONG YOUTH.</vt:lpstr>
      <vt:lpstr>PowerPoint Presentation</vt:lpstr>
      <vt:lpstr>HELP KIDS BE TOBACCO-FREE!</vt:lpstr>
      <vt:lpstr>HOW THE DELAWARE QUITLINE HELPS KIDS </vt:lpstr>
      <vt:lpstr>KIDS DON’T HAVE TO GO IT ALONE.</vt:lpstr>
      <vt:lpstr>AVOID SECONDHAND EXPOSURE.</vt:lpstr>
      <vt:lpstr>ENCOURAGE THE ADOPTION AND ENFORCEMENT OF TOBACCO-FREE, VAPE-FREE POLICIES.</vt:lpstr>
      <vt:lpstr>SPREAD THE WORD AND GET INVOLVED.</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Juss Grainger</dc:creator>
  <cp:lastModifiedBy>Juss Grainger</cp:lastModifiedBy>
  <cp:revision>91</cp:revision>
  <dcterms:created xsi:type="dcterms:W3CDTF">2019-12-19T18:55:02Z</dcterms:created>
  <dcterms:modified xsi:type="dcterms:W3CDTF">2020-03-10T17:18:42Z</dcterms:modified>
</cp:coreProperties>
</file>